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8" r:id="rId5"/>
    <p:sldId id="271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xxx\Desktop\Banja%20Luka\Book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xxx\Desktop\Banja%20Luka\Book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40"/>
  <c:chart>
    <c:title>
      <c:tx>
        <c:rich>
          <a:bodyPr/>
          <a:lstStyle/>
          <a:p>
            <a:pPr>
              <a:defRPr sz="2800"/>
            </a:pPr>
            <a:r>
              <a:rPr lang="sr-Cyrl-BA" sz="2800"/>
              <a:t>%</a:t>
            </a:r>
            <a:r>
              <a:rPr lang="sr-Cyrl-BA" sz="2800" baseline="0"/>
              <a:t> употребе сигурносног појаса</a:t>
            </a:r>
            <a:endParaRPr lang="en-US" sz="2800"/>
          </a:p>
        </c:rich>
      </c:tx>
      <c:layout/>
    </c:title>
    <c:plotArea>
      <c:layout>
        <c:manualLayout>
          <c:layoutTarget val="inner"/>
          <c:xMode val="edge"/>
          <c:yMode val="edge"/>
          <c:x val="4.4467582999493521E-2"/>
          <c:y val="0.13707706991171553"/>
          <c:w val="0.78003971543030803"/>
          <c:h val="0.74756711661042374"/>
        </c:manualLayout>
      </c:layout>
      <c:barChart>
        <c:barDir val="col"/>
        <c:grouping val="clustered"/>
        <c:ser>
          <c:idx val="0"/>
          <c:order val="0"/>
          <c:tx>
            <c:strRef>
              <c:f>Sheet1!$J$8</c:f>
              <c:strCache>
                <c:ptCount val="1"/>
                <c:pt idx="0">
                  <c:v>Сувозач</c:v>
                </c:pt>
              </c:strCache>
            </c:strRef>
          </c:tx>
          <c:spPr>
            <a:pattFill prst="pct80">
              <a:fgClr>
                <a:srgbClr val="FF0000"/>
              </a:fgClr>
              <a:bgClr>
                <a:srgbClr val="FFFFFF"/>
              </a:bgClr>
            </a:pattFill>
            <a:ln w="76200">
              <a:solidFill>
                <a:srgbClr val="FF0000"/>
              </a:solidFill>
            </a:ln>
          </c:spPr>
          <c:dLbls>
            <c:dLbl>
              <c:idx val="0"/>
              <c:layout>
                <c:manualLayout>
                  <c:x val="-1.4619883040935679E-2"/>
                  <c:y val="0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3000"/>
                </a:pPr>
                <a:endParaRPr lang="en-US"/>
              </a:p>
            </c:txPr>
            <c:dLblPos val="outEnd"/>
            <c:showVal val="1"/>
          </c:dLbls>
          <c:cat>
            <c:strRef>
              <c:f>Sheet1!$Q$8:$S$8</c:f>
              <c:strCache>
                <c:ptCount val="3"/>
                <c:pt idx="0">
                  <c:v>М</c:v>
                </c:pt>
                <c:pt idx="1">
                  <c:v>Ж</c:v>
                </c:pt>
                <c:pt idx="2">
                  <c:v>Укупно</c:v>
                </c:pt>
              </c:strCache>
            </c:strRef>
          </c:cat>
          <c:val>
            <c:numRef>
              <c:f>Sheet1!$K$8:$M$8</c:f>
              <c:numCache>
                <c:formatCode>General</c:formatCode>
                <c:ptCount val="3"/>
                <c:pt idx="0">
                  <c:v>38.5</c:v>
                </c:pt>
                <c:pt idx="1">
                  <c:v>53.1</c:v>
                </c:pt>
                <c:pt idx="2">
                  <c:v>46.9</c:v>
                </c:pt>
              </c:numCache>
            </c:numRef>
          </c:val>
        </c:ser>
        <c:ser>
          <c:idx val="1"/>
          <c:order val="1"/>
          <c:tx>
            <c:strRef>
              <c:f>Sheet1!$J$2</c:f>
              <c:strCache>
                <c:ptCount val="1"/>
                <c:pt idx="0">
                  <c:v>Возач</c:v>
                </c:pt>
              </c:strCache>
            </c:strRef>
          </c:tx>
          <c:spPr>
            <a:pattFill prst="lgConfetti">
              <a:fgClr>
                <a:srgbClr val="0070C0"/>
              </a:fgClr>
              <a:bgClr>
                <a:srgbClr val="FFFFFF"/>
              </a:bgClr>
            </a:pattFill>
            <a:ln w="57150">
              <a:solidFill>
                <a:srgbClr val="0070C0"/>
              </a:solidFill>
            </a:ln>
          </c:spPr>
          <c:dLbls>
            <c:dLbl>
              <c:idx val="0"/>
              <c:layout>
                <c:manualLayout>
                  <c:x val="2.9239766081871368E-2"/>
                  <c:y val="2.5252525252525255E-3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1.1695906432748484E-2"/>
                  <c:y val="7.575757575757556E-3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3.6549707602339207E-2"/>
                  <c:y val="0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3000"/>
                </a:pPr>
                <a:endParaRPr lang="en-US"/>
              </a:p>
            </c:txPr>
            <c:dLblPos val="outEnd"/>
            <c:showVal val="1"/>
          </c:dLbls>
          <c:cat>
            <c:strRef>
              <c:f>Sheet1!$Q$8:$S$8</c:f>
              <c:strCache>
                <c:ptCount val="3"/>
                <c:pt idx="0">
                  <c:v>М</c:v>
                </c:pt>
                <c:pt idx="1">
                  <c:v>Ж</c:v>
                </c:pt>
                <c:pt idx="2">
                  <c:v>Укупно</c:v>
                </c:pt>
              </c:strCache>
            </c:strRef>
          </c:cat>
          <c:val>
            <c:numRef>
              <c:f>Sheet1!$K$4:$M$4</c:f>
              <c:numCache>
                <c:formatCode>General</c:formatCode>
                <c:ptCount val="3"/>
                <c:pt idx="0">
                  <c:v>41.2</c:v>
                </c:pt>
                <c:pt idx="1">
                  <c:v>46</c:v>
                </c:pt>
                <c:pt idx="2">
                  <c:v>41.8</c:v>
                </c:pt>
              </c:numCache>
            </c:numRef>
          </c:val>
        </c:ser>
        <c:ser>
          <c:idx val="2"/>
          <c:order val="2"/>
          <c:tx>
            <c:strRef>
              <c:f>Sheet1!$P$8</c:f>
              <c:strCache>
                <c:ptCount val="1"/>
                <c:pt idx="0">
                  <c:v>Путници на ЗС</c:v>
                </c:pt>
              </c:strCache>
            </c:strRef>
          </c:tx>
          <c:spPr>
            <a:solidFill>
              <a:schemeClr val="bg1"/>
            </a:solidFill>
            <a:ln w="28575">
              <a:solidFill>
                <a:schemeClr val="tx1"/>
              </a:solidFill>
            </a:ln>
          </c:spPr>
          <c:dLbls>
            <c:dLbl>
              <c:idx val="0"/>
              <c:layout>
                <c:manualLayout>
                  <c:x val="2.0467836257309951E-2"/>
                  <c:y val="2.5252525252525255E-3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1.7543859649122827E-2"/>
                  <c:y val="5.0505050505050492E-3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1.7543859649122827E-2"/>
                  <c:y val="-1.262626262626263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3000"/>
                </a:pPr>
                <a:endParaRPr lang="en-US"/>
              </a:p>
            </c:txPr>
            <c:dLblPos val="outEnd"/>
            <c:showVal val="1"/>
          </c:dLbls>
          <c:cat>
            <c:strRef>
              <c:f>Sheet1!$Q$8:$S$8</c:f>
              <c:strCache>
                <c:ptCount val="3"/>
                <c:pt idx="0">
                  <c:v>М</c:v>
                </c:pt>
                <c:pt idx="1">
                  <c:v>Ж</c:v>
                </c:pt>
                <c:pt idx="2">
                  <c:v>Укупно</c:v>
                </c:pt>
              </c:strCache>
            </c:strRef>
          </c:cat>
          <c:val>
            <c:numRef>
              <c:f>Sheet1!$Q$9:$S$9</c:f>
              <c:numCache>
                <c:formatCode>General</c:formatCode>
                <c:ptCount val="3"/>
                <c:pt idx="0">
                  <c:v>10.9</c:v>
                </c:pt>
                <c:pt idx="1">
                  <c:v>4.3</c:v>
                </c:pt>
                <c:pt idx="2">
                  <c:v>7.4</c:v>
                </c:pt>
              </c:numCache>
            </c:numRef>
          </c:val>
        </c:ser>
        <c:dLbls>
          <c:showVal val="1"/>
        </c:dLbls>
        <c:axId val="67029248"/>
        <c:axId val="67842048"/>
      </c:barChart>
      <c:catAx>
        <c:axId val="67029248"/>
        <c:scaling>
          <c:orientation val="minMax"/>
        </c:scaling>
        <c:axPos val="b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67842048"/>
        <c:crosses val="autoZero"/>
        <c:auto val="1"/>
        <c:lblAlgn val="ctr"/>
        <c:lblOffset val="100"/>
      </c:catAx>
      <c:valAx>
        <c:axId val="678420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67029248"/>
        <c:crosses val="autoZero"/>
        <c:crossBetween val="between"/>
      </c:valAx>
      <c:spPr>
        <a:solidFill>
          <a:schemeClr val="bg1"/>
        </a:solidFill>
      </c:spPr>
    </c:plotArea>
    <c:legend>
      <c:legendPos val="r"/>
      <c:layout>
        <c:manualLayout>
          <c:xMode val="edge"/>
          <c:yMode val="edge"/>
          <c:x val="0.85813302942395353"/>
          <c:y val="0.36259603913147231"/>
          <c:w val="0.13309504075148507"/>
          <c:h val="0.28788872981786401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2200"/>
            </a:pPr>
            <a:r>
              <a:rPr lang="sr-Cyrl-BA" sz="2200"/>
              <a:t>% употребе мобилног телефона</a:t>
            </a:r>
            <a:r>
              <a:rPr lang="sr-Cyrl-BA" sz="2200" baseline="0"/>
              <a:t> - возачи</a:t>
            </a:r>
            <a:endParaRPr lang="en-US" sz="220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Sheet1!$M$18</c:f>
              <c:strCache>
                <c:ptCount val="1"/>
                <c:pt idx="0">
                  <c:v>М</c:v>
                </c:pt>
              </c:strCache>
            </c:strRef>
          </c:tx>
          <c:spPr>
            <a:solidFill>
              <a:srgbClr val="FF0000"/>
            </a:solidFill>
          </c:spPr>
          <c:dLbls>
            <c:txPr>
              <a:bodyPr/>
              <a:lstStyle/>
              <a:p>
                <a:pPr>
                  <a:defRPr sz="3000"/>
                </a:pPr>
                <a:endParaRPr lang="en-US"/>
              </a:p>
            </c:txPr>
            <c:dLblPos val="outEnd"/>
            <c:showVal val="1"/>
          </c:dLbls>
          <c:cat>
            <c:strRef>
              <c:f>Sheet1!$L$24:$L$27</c:f>
              <c:strCache>
                <c:ptCount val="3"/>
                <c:pt idx="0">
                  <c:v>У току вожње</c:v>
                </c:pt>
                <c:pt idx="1">
                  <c:v> Користе СП</c:v>
                </c:pt>
                <c:pt idx="2">
                  <c:v>Не користе СП</c:v>
                </c:pt>
              </c:strCache>
            </c:strRef>
          </c:cat>
          <c:val>
            <c:numRef>
              <c:f>Sheet1!$M$22:$M$24</c:f>
              <c:numCache>
                <c:formatCode>General</c:formatCode>
                <c:ptCount val="3"/>
                <c:pt idx="0">
                  <c:v>6.7</c:v>
                </c:pt>
                <c:pt idx="1">
                  <c:v>4</c:v>
                </c:pt>
                <c:pt idx="2">
                  <c:v>8.7000000000000011</c:v>
                </c:pt>
              </c:numCache>
            </c:numRef>
          </c:val>
        </c:ser>
        <c:ser>
          <c:idx val="1"/>
          <c:order val="1"/>
          <c:tx>
            <c:strRef>
              <c:f>Sheet1!$N$18</c:f>
              <c:strCache>
                <c:ptCount val="1"/>
                <c:pt idx="0">
                  <c:v>Ж</c:v>
                </c:pt>
              </c:strCache>
            </c:strRef>
          </c:tx>
          <c:spPr>
            <a:solidFill>
              <a:srgbClr val="0070C0"/>
            </a:solidFill>
          </c:spPr>
          <c:dLbls>
            <c:txPr>
              <a:bodyPr/>
              <a:lstStyle/>
              <a:p>
                <a:pPr>
                  <a:defRPr sz="3000"/>
                </a:pPr>
                <a:endParaRPr lang="en-US"/>
              </a:p>
            </c:txPr>
            <c:dLblPos val="outEnd"/>
            <c:showVal val="1"/>
          </c:dLbls>
          <c:cat>
            <c:strRef>
              <c:f>Sheet1!$L$24:$L$27</c:f>
              <c:strCache>
                <c:ptCount val="3"/>
                <c:pt idx="0">
                  <c:v>У току вожње</c:v>
                </c:pt>
                <c:pt idx="1">
                  <c:v> Користе СП</c:v>
                </c:pt>
                <c:pt idx="2">
                  <c:v>Не користе СП</c:v>
                </c:pt>
              </c:strCache>
            </c:strRef>
          </c:cat>
          <c:val>
            <c:numRef>
              <c:f>Sheet1!$N$22:$N$24</c:f>
              <c:numCache>
                <c:formatCode>General</c:formatCode>
                <c:ptCount val="3"/>
                <c:pt idx="0">
                  <c:v>7.9</c:v>
                </c:pt>
                <c:pt idx="1">
                  <c:v>3.1</c:v>
                </c:pt>
                <c:pt idx="2">
                  <c:v>12</c:v>
                </c:pt>
              </c:numCache>
            </c:numRef>
          </c:val>
        </c:ser>
        <c:ser>
          <c:idx val="2"/>
          <c:order val="2"/>
          <c:tx>
            <c:strRef>
              <c:f>Sheet1!$O$18</c:f>
              <c:strCache>
                <c:ptCount val="1"/>
                <c:pt idx="0">
                  <c:v>Укупно</c:v>
                </c:pt>
              </c:strCache>
            </c:strRef>
          </c:tx>
          <c:spPr>
            <a:solidFill>
              <a:schemeClr val="bg1"/>
            </a:solidFill>
            <a:ln w="19050">
              <a:solidFill>
                <a:schemeClr val="tx1"/>
              </a:solidFill>
            </a:ln>
          </c:spPr>
          <c:dLbls>
            <c:txPr>
              <a:bodyPr/>
              <a:lstStyle/>
              <a:p>
                <a:pPr>
                  <a:defRPr sz="3000"/>
                </a:pPr>
                <a:endParaRPr lang="en-US"/>
              </a:p>
            </c:txPr>
            <c:dLblPos val="outEnd"/>
            <c:showVal val="1"/>
          </c:dLbls>
          <c:cat>
            <c:strRef>
              <c:f>Sheet1!$L$24:$L$27</c:f>
              <c:strCache>
                <c:ptCount val="3"/>
                <c:pt idx="0">
                  <c:v>У току вожње</c:v>
                </c:pt>
                <c:pt idx="1">
                  <c:v> Користе СП</c:v>
                </c:pt>
                <c:pt idx="2">
                  <c:v>Не користе СП</c:v>
                </c:pt>
              </c:strCache>
            </c:strRef>
          </c:cat>
          <c:val>
            <c:numRef>
              <c:f>Sheet1!$O$22:$O$24</c:f>
              <c:numCache>
                <c:formatCode>General</c:formatCode>
                <c:ptCount val="3"/>
                <c:pt idx="0">
                  <c:v>6.9</c:v>
                </c:pt>
                <c:pt idx="1">
                  <c:v>3.9</c:v>
                </c:pt>
                <c:pt idx="2">
                  <c:v>9.1</c:v>
                </c:pt>
              </c:numCache>
            </c:numRef>
          </c:val>
        </c:ser>
        <c:dLbls>
          <c:showVal val="1"/>
        </c:dLbls>
        <c:axId val="67893888"/>
        <c:axId val="67117440"/>
      </c:barChart>
      <c:catAx>
        <c:axId val="67893888"/>
        <c:scaling>
          <c:orientation val="minMax"/>
        </c:scaling>
        <c:axPos val="b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67117440"/>
        <c:crosses val="autoZero"/>
        <c:auto val="1"/>
        <c:lblAlgn val="ctr"/>
        <c:lblOffset val="100"/>
      </c:catAx>
      <c:valAx>
        <c:axId val="671174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67893888"/>
        <c:crosses val="autoZero"/>
        <c:crossBetween val="between"/>
      </c:valAx>
      <c:spPr>
        <a:solidFill>
          <a:schemeClr val="bg1"/>
        </a:solidFill>
      </c:spPr>
    </c:plotArea>
    <c:legend>
      <c:legendPos val="r"/>
      <c:layout/>
      <c:txPr>
        <a:bodyPr/>
        <a:lstStyle/>
        <a:p>
          <a:pPr>
            <a:defRPr sz="2200"/>
          </a:pPr>
          <a:endParaRPr lang="en-US"/>
        </a:p>
      </c:txPr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24-Oct-15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 smtClean="0"/>
              <a:t>Анализа употребе сигурносног појаса и коришћења мобилног телефона на подручју </a:t>
            </a:r>
            <a:r>
              <a:rPr lang="sr-Cyrl-CS" sz="3200" b="1" dirty="0" smtClean="0"/>
              <a:t>о</a:t>
            </a:r>
            <a:r>
              <a:rPr lang="sr-Latn-CS" sz="3200" b="1" dirty="0" smtClean="0"/>
              <a:t>пштинe Соколац </a:t>
            </a:r>
            <a:r>
              <a:rPr lang="sr-Cyrl-CS" sz="3200" b="1" dirty="0" smtClean="0"/>
              <a:t>са посебним освртом на пол испитаника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2400" y="38100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 smtClean="0"/>
              <a:t>Analysis of the use of seat belts and the use of mobile phones in the municipality of Sokolac, with special emphasis to gender</a:t>
            </a:r>
            <a:endParaRPr lang="en-U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895600" y="5410200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i="1" dirty="0" smtClean="0"/>
              <a:t>Ивана Станић, Саобраћајни факултет у Београду</a:t>
            </a:r>
          </a:p>
          <a:p>
            <a:r>
              <a:rPr lang="sr-Cyrl-BA" sz="2000" i="1" dirty="0" smtClean="0"/>
              <a:t>Ђорђе Петровић, Саобраћајни факултет у Београду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57200" y="63246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Увод</a:t>
            </a:r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Методологија</a:t>
            </a:r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Резултати</a:t>
            </a:r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Дискусија</a:t>
            </a:r>
          </a:p>
          <a:p>
            <a:pPr marL="285750" indent="-28575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Закључак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93302173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4114800" y="304800"/>
            <a:ext cx="3581400" cy="838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Истраживање</a:t>
            </a:r>
            <a:endParaRPr 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38800" y="1676400"/>
            <a:ext cx="3048000" cy="762000"/>
          </a:xfrm>
          <a:prstGeom prst="rect">
            <a:avLst/>
          </a:prstGeom>
          <a:solidFill>
            <a:srgbClr val="7030A0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19.05.2015. год.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19400" y="3886200"/>
            <a:ext cx="3581400" cy="10668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2.163 испитаника 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7200" y="2743200"/>
            <a:ext cx="37338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Насеље</a:t>
            </a:r>
          </a:p>
          <a:p>
            <a:pPr algn="ctr"/>
            <a:r>
              <a:rPr lang="sr-Cyrl-BA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(Ул. Цара Лазара)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81600" y="5181600"/>
            <a:ext cx="3048000" cy="762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3600" dirty="0" smtClean="0"/>
              <a:t>Ж 25,15%</a:t>
            </a:r>
            <a:endParaRPr lang="en-US" sz="3600" dirty="0"/>
          </a:p>
        </p:txBody>
      </p:sp>
      <p:sp>
        <p:nvSpPr>
          <p:cNvPr id="15" name="Rectangle 14"/>
          <p:cNvSpPr/>
          <p:nvPr/>
        </p:nvSpPr>
        <p:spPr>
          <a:xfrm>
            <a:off x="1143000" y="5181600"/>
            <a:ext cx="3048000" cy="762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3600" dirty="0" smtClean="0"/>
              <a:t>М  74,85% </a:t>
            </a:r>
            <a:endParaRPr lang="en-US" sz="36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743200"/>
            <a:ext cx="3581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BA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Ван насеља </a:t>
            </a:r>
          </a:p>
          <a:p>
            <a:pPr algn="ctr"/>
            <a:r>
              <a:rPr lang="sr-Cyrl-BA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(пут М-19)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18" name="Straight Arrow Connector 17"/>
          <p:cNvCxnSpPr>
            <a:stCxn id="8" idx="2"/>
            <a:endCxn id="10" idx="0"/>
          </p:cNvCxnSpPr>
          <p:nvPr/>
        </p:nvCxnSpPr>
        <p:spPr>
          <a:xfrm rot="16200000" flipH="1">
            <a:off x="6267450" y="781050"/>
            <a:ext cx="533400" cy="12573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0" idx="1"/>
            <a:endCxn id="16" idx="0"/>
          </p:cNvCxnSpPr>
          <p:nvPr/>
        </p:nvCxnSpPr>
        <p:spPr>
          <a:xfrm rot="10800000" flipH="1" flipV="1">
            <a:off x="5638800" y="2057400"/>
            <a:ext cx="723900" cy="6858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1" idx="2"/>
            <a:endCxn id="13" idx="1"/>
          </p:cNvCxnSpPr>
          <p:nvPr/>
        </p:nvCxnSpPr>
        <p:spPr>
          <a:xfrm rot="16200000" flipH="1">
            <a:off x="4591050" y="4972050"/>
            <a:ext cx="609600" cy="5715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6" idx="3"/>
            <a:endCxn id="11" idx="3"/>
          </p:cNvCxnSpPr>
          <p:nvPr/>
        </p:nvCxnSpPr>
        <p:spPr>
          <a:xfrm flipH="1">
            <a:off x="6400800" y="3200400"/>
            <a:ext cx="1752600" cy="12192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2" idx="2"/>
            <a:endCxn id="11" idx="1"/>
          </p:cNvCxnSpPr>
          <p:nvPr/>
        </p:nvCxnSpPr>
        <p:spPr>
          <a:xfrm rot="16200000" flipH="1">
            <a:off x="2190750" y="3790950"/>
            <a:ext cx="762000" cy="4953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10" idx="1"/>
            <a:endCxn id="12" idx="0"/>
          </p:cNvCxnSpPr>
          <p:nvPr/>
        </p:nvCxnSpPr>
        <p:spPr>
          <a:xfrm rot="10800000" flipV="1">
            <a:off x="2324100" y="2057400"/>
            <a:ext cx="3314700" cy="6858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1" idx="2"/>
            <a:endCxn id="15" idx="3"/>
          </p:cNvCxnSpPr>
          <p:nvPr/>
        </p:nvCxnSpPr>
        <p:spPr>
          <a:xfrm rot="5400000">
            <a:off x="4095750" y="5048250"/>
            <a:ext cx="609600" cy="41910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1" name="Chart 10"/>
          <p:cNvGraphicFramePr/>
          <p:nvPr/>
        </p:nvGraphicFramePr>
        <p:xfrm>
          <a:off x="228600" y="1295400"/>
          <a:ext cx="86868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07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Chart 9"/>
          <p:cNvGraphicFramePr/>
          <p:nvPr/>
        </p:nvGraphicFramePr>
        <p:xfrm>
          <a:off x="304800" y="1295400"/>
          <a:ext cx="8839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5344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 Н</a:t>
            </a:r>
            <a:r>
              <a:rPr lang="en-US" sz="2800" dirty="0" err="1" smtClean="0"/>
              <a:t>ајугроженији</a:t>
            </a:r>
            <a:r>
              <a:rPr lang="en-US" sz="2800" dirty="0" smtClean="0"/>
              <a:t> </a:t>
            </a:r>
            <a:r>
              <a:rPr lang="en-US" sz="2800" dirty="0" err="1" smtClean="0"/>
              <a:t>сами</a:t>
            </a:r>
            <a:r>
              <a:rPr lang="en-US" sz="2800" dirty="0" smtClean="0"/>
              <a:t> </a:t>
            </a:r>
            <a:r>
              <a:rPr lang="en-US" sz="2800" dirty="0" err="1" smtClean="0"/>
              <a:t>возачи</a:t>
            </a:r>
            <a:r>
              <a:rPr lang="en-US" sz="2800" dirty="0" smtClean="0"/>
              <a:t> у </a:t>
            </a:r>
            <a:r>
              <a:rPr lang="en-US" sz="2800" dirty="0" err="1" smtClean="0"/>
              <a:t>насељу</a:t>
            </a: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sr-Cyrl-BA" sz="2800" dirty="0" smtClean="0"/>
              <a:t>Сувозач </a:t>
            </a:r>
            <a:r>
              <a:rPr lang="en-US" sz="2800" dirty="0" err="1" smtClean="0"/>
              <a:t>мушког</a:t>
            </a:r>
            <a:r>
              <a:rPr lang="en-US" sz="2800" dirty="0" smtClean="0"/>
              <a:t> </a:t>
            </a:r>
            <a:r>
              <a:rPr lang="en-US" sz="2800" dirty="0" err="1" smtClean="0"/>
              <a:t>пола</a:t>
            </a:r>
            <a:r>
              <a:rPr lang="en-US" sz="2800" dirty="0" smtClean="0"/>
              <a:t> у </a:t>
            </a:r>
            <a:r>
              <a:rPr lang="en-US" sz="2800" dirty="0" err="1" smtClean="0"/>
              <a:t>насељ</a:t>
            </a:r>
            <a:r>
              <a:rPr lang="sr-Cyrl-BA" sz="2800" dirty="0" smtClean="0"/>
              <a:t>у је угрожен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Сами в</a:t>
            </a:r>
            <a:r>
              <a:rPr lang="sr-Latn-CS" sz="2800" dirty="0" smtClean="0"/>
              <a:t>озач</a:t>
            </a:r>
            <a:r>
              <a:rPr lang="sr-Cyrl-BA" sz="2800" dirty="0" smtClean="0"/>
              <a:t>и ће</a:t>
            </a:r>
            <a:r>
              <a:rPr lang="sr-Latn-CS" sz="2800" dirty="0" smtClean="0"/>
              <a:t> у насељу чешће користити мобилни телефон</a:t>
            </a: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err="1" smtClean="0"/>
              <a:t>В</a:t>
            </a:r>
            <a:r>
              <a:rPr lang="en-US" sz="2800" dirty="0" err="1" smtClean="0"/>
              <a:t>озачи</a:t>
            </a:r>
            <a:r>
              <a:rPr lang="en-US" sz="2800" dirty="0" smtClean="0"/>
              <a:t> </a:t>
            </a:r>
            <a:r>
              <a:rPr lang="sr-Cyrl-BA" sz="2800" dirty="0" smtClean="0"/>
              <a:t>СП </a:t>
            </a:r>
            <a:r>
              <a:rPr lang="en-US" sz="2800" dirty="0" err="1" smtClean="0"/>
              <a:t>ријеђе</a:t>
            </a:r>
            <a:r>
              <a:rPr lang="en-US" sz="2800" dirty="0" smtClean="0"/>
              <a:t> </a:t>
            </a:r>
            <a:r>
              <a:rPr lang="en-US" sz="2800" dirty="0" err="1" smtClean="0"/>
              <a:t>користит</a:t>
            </a:r>
            <a:r>
              <a:rPr lang="sr-Cyrl-BA" sz="2800" dirty="0" smtClean="0"/>
              <a:t>е</a:t>
            </a:r>
            <a:r>
              <a:rPr lang="en-US" sz="2800" dirty="0" smtClean="0"/>
              <a:t> у </a:t>
            </a:r>
            <a:r>
              <a:rPr lang="en-US" sz="2800" dirty="0" err="1" smtClean="0"/>
              <a:t>насељу</a:t>
            </a:r>
            <a:r>
              <a:rPr lang="sr-Cyrl-BA" sz="2800" dirty="0" smtClean="0"/>
              <a:t>, а повећава се употреба МТ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 </a:t>
            </a:r>
            <a:r>
              <a:rPr lang="en-US" sz="2800" dirty="0" err="1" smtClean="0"/>
              <a:t>Неопходно</a:t>
            </a:r>
            <a:r>
              <a:rPr lang="en-US" sz="2800" dirty="0" smtClean="0"/>
              <a:t> </a:t>
            </a:r>
            <a:r>
              <a:rPr lang="en-US" sz="2800" dirty="0" err="1" smtClean="0"/>
              <a:t>је</a:t>
            </a:r>
            <a:r>
              <a:rPr lang="en-US" sz="2800" dirty="0" smtClean="0"/>
              <a:t> </a:t>
            </a:r>
            <a:r>
              <a:rPr lang="en-US" sz="2800" dirty="0" err="1" smtClean="0"/>
              <a:t>што</a:t>
            </a:r>
            <a:r>
              <a:rPr lang="en-US" sz="2800" dirty="0" smtClean="0"/>
              <a:t> </a:t>
            </a:r>
            <a:r>
              <a:rPr lang="en-US" sz="2800" dirty="0" err="1" smtClean="0"/>
              <a:t>прије</a:t>
            </a:r>
            <a:r>
              <a:rPr lang="en-US" sz="2800" dirty="0" smtClean="0"/>
              <a:t> </a:t>
            </a:r>
            <a:r>
              <a:rPr lang="en-US" sz="2800" dirty="0" err="1" smtClean="0"/>
              <a:t>предузети</a:t>
            </a:r>
            <a:r>
              <a:rPr lang="en-US" sz="2800" dirty="0" smtClean="0"/>
              <a:t> </a:t>
            </a:r>
            <a:r>
              <a:rPr lang="en-US" sz="2800" dirty="0" err="1" smtClean="0"/>
              <a:t>мјере</a:t>
            </a: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 К</a:t>
            </a:r>
            <a:r>
              <a:rPr lang="en-US" sz="2800" dirty="0" err="1" smtClean="0"/>
              <a:t>ампање</a:t>
            </a: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Принуда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 Пратити индикаторе и примјењивати мјере за унапређење стања БС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251</Words>
  <Application>Microsoft Office PowerPoint</Application>
  <PresentationFormat>On-screen Show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xxx</cp:lastModifiedBy>
  <cp:revision>35</cp:revision>
  <dcterms:created xsi:type="dcterms:W3CDTF">2014-10-16T19:11:55Z</dcterms:created>
  <dcterms:modified xsi:type="dcterms:W3CDTF">2015-10-24T12:13:42Z</dcterms:modified>
</cp:coreProperties>
</file>