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7" r:id="rId5"/>
    <p:sldId id="268" r:id="rId6"/>
    <p:sldId id="273" r:id="rId7"/>
    <p:sldId id="262" r:id="rId8"/>
    <p:sldId id="269" r:id="rId9"/>
    <p:sldId id="264" r:id="rId10"/>
    <p:sldId id="274" r:id="rId11"/>
    <p:sldId id="270" r:id="rId12"/>
    <p:sldId id="271" r:id="rId13"/>
    <p:sldId id="272" r:id="rId14"/>
    <p:sldId id="265" r:id="rId15"/>
    <p:sldId id="276" r:id="rId16"/>
    <p:sldId id="275" r:id="rId17"/>
    <p:sldId id="26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/>
              <a:t>PRIMJERI IMPLEMENTACIJE PASIVNO BEZBJEDNIH </a:t>
            </a:r>
            <a:r>
              <a:rPr lang="sr-Latn-CS" sz="3200" b="1" dirty="0" smtClean="0"/>
              <a:t>NOSAČA PUTNE OPREME</a:t>
            </a:r>
            <a:endParaRPr lang="sl-SI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CS" sz="3200" b="1" dirty="0"/>
              <a:t>EXAMPLES OF IMPLEMENTATION OF PASSIVELY SAFE SUPPORT </a:t>
            </a:r>
            <a:r>
              <a:rPr lang="sr-Latn-CS" sz="3200" b="1" dirty="0" smtClean="0"/>
              <a:t>STRUCTURES</a:t>
            </a:r>
            <a:endParaRPr lang="sl-SI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524000" y="4709993"/>
            <a:ext cx="624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BA" sz="2000" i="1" dirty="0" smtClean="0"/>
              <a:t>Demeter Prislan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8153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Šta je pasivno bezbjedan nosač putne opreme?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Primjeri implementacije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Diskusija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Zaključak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ŠTA JE PASIVNO BEZBJEDAN NOSAČ?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22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Nosač = stub (kandelabr) ili palična konstrukcija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Označba mesta vseb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2400" y="1985276"/>
            <a:ext cx="6299200" cy="4277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ŠTA JE PASIVNO BEZBJEDAN NOSAČ?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229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Pasivno bezbjedan = omogućuje, da nalet u njega preživimo bez ozbiljnih posljedica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Ispunjava uslove EN 12767, pa se tako svrsta u jednu od kategorija koju ova norma opredjeljuje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NE		LE		HE		absorpcija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50		70		100		brzina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1		2		3		bezbjednost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38171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ŠTA JE PASIVNO BEZBJEDAN NOSAČ?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Slika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376" y="1476488"/>
            <a:ext cx="2669760" cy="2307277"/>
          </a:xfrm>
          <a:prstGeom prst="rect">
            <a:avLst/>
          </a:prstGeom>
        </p:spPr>
      </p:pic>
      <p:pic>
        <p:nvPicPr>
          <p:cNvPr id="11" name="Slika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6376" y="3876375"/>
            <a:ext cx="2669760" cy="2301750"/>
          </a:xfrm>
          <a:prstGeom prst="rect">
            <a:avLst/>
          </a:prstGeom>
        </p:spPr>
      </p:pic>
      <p:pic>
        <p:nvPicPr>
          <p:cNvPr id="13" name="Slika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1470391"/>
            <a:ext cx="4702745" cy="474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740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GDJE GA PRIMJENITI?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478292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Slika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240" y="1371600"/>
            <a:ext cx="6827520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8602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GDJE GA PRIMJENITI?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1371600"/>
            <a:ext cx="86868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Na svim putevima izvan naselja a nema odbojne ograde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Na svim putevima max. 50 km/h, stubovi udaljeni manje od 3 m od vozne površine a bez odbojne ograde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Stub iza odbojne ograde u njezinoj radnoj širini</a:t>
            </a:r>
          </a:p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Na svim kružnim raskrsnicama, v = više od 30 km/h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838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GDJE GA PRIMJENITI?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478292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349468"/>
            <a:ext cx="3409524" cy="2523809"/>
          </a:xfrm>
          <a:prstGeom prst="rect">
            <a:avLst/>
          </a:prstGeom>
        </p:spPr>
      </p:pic>
      <p:pic>
        <p:nvPicPr>
          <p:cNvPr id="5" name="Slika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349467"/>
            <a:ext cx="3428571" cy="2523809"/>
          </a:xfrm>
          <a:prstGeom prst="rect">
            <a:avLst/>
          </a:prstGeom>
        </p:spPr>
      </p:pic>
      <p:pic>
        <p:nvPicPr>
          <p:cNvPr id="8" name="Slika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380" y="3884918"/>
            <a:ext cx="3420743" cy="2565558"/>
          </a:xfrm>
          <a:prstGeom prst="rect">
            <a:avLst/>
          </a:prstGeom>
        </p:spPr>
      </p:pic>
      <p:pic>
        <p:nvPicPr>
          <p:cNvPr id="10" name="Slika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2424" y="3873276"/>
            <a:ext cx="3444728" cy="2605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6611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82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Znamo za pasivno bezbjedan nosač – šta sad?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U stvarnosti realizirati primjenu: projekat – izvedba – nadzor – audit – eksploatacija.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Kako realizirati implementaciju?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Projektant će staviti pasivno bezbjedan stub u projekat i u troškovniku točno specificirati tražene karakteristike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Zašto ja?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Jer ste odgovorna osoba! Odgovorna prema sebi, društvu i investitoru.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Pravokotnik 2"/>
          <p:cNvSpPr/>
          <p:nvPr/>
        </p:nvSpPr>
        <p:spPr>
          <a:xfrm>
            <a:off x="952500" y="2239329"/>
            <a:ext cx="73914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800" dirty="0">
                <a:solidFill>
                  <a:srgbClr val="002060"/>
                </a:solidFill>
              </a:rPr>
              <a:t>Moralna i </a:t>
            </a:r>
            <a:r>
              <a:rPr lang="hr-HR" sz="2800" dirty="0" smtClean="0">
                <a:solidFill>
                  <a:srgbClr val="002060"/>
                </a:solidFill>
              </a:rPr>
              <a:t>financijska </a:t>
            </a:r>
            <a:r>
              <a:rPr lang="hr-HR" sz="2800" dirty="0">
                <a:solidFill>
                  <a:srgbClr val="002060"/>
                </a:solidFill>
              </a:rPr>
              <a:t>je obaveza faktora odlučivanja u EU, da teže ka najvišem stupnju </a:t>
            </a:r>
            <a:r>
              <a:rPr lang="hr-HR" sz="2800" dirty="0" smtClean="0">
                <a:solidFill>
                  <a:srgbClr val="002060"/>
                </a:solidFill>
              </a:rPr>
              <a:t>bezbjednosti </a:t>
            </a:r>
            <a:r>
              <a:rPr lang="hr-HR" sz="2800" dirty="0">
                <a:solidFill>
                  <a:srgbClr val="002060"/>
                </a:solidFill>
              </a:rPr>
              <a:t>na putevima i smanjenju međusobne razlike u rizicima na putevima </a:t>
            </a:r>
            <a:r>
              <a:rPr lang="hr-HR" sz="2800" dirty="0" smtClean="0">
                <a:solidFill>
                  <a:srgbClr val="002060"/>
                </a:solidFill>
              </a:rPr>
              <a:t>(Antonio </a:t>
            </a:r>
            <a:r>
              <a:rPr lang="hr-HR" sz="2800" dirty="0" err="1" smtClean="0">
                <a:solidFill>
                  <a:srgbClr val="002060"/>
                </a:solidFill>
              </a:rPr>
              <a:t>Avenoso</a:t>
            </a:r>
            <a:r>
              <a:rPr lang="hr-HR" sz="2800" dirty="0" smtClean="0">
                <a:solidFill>
                  <a:srgbClr val="002060"/>
                </a:solidFill>
              </a:rPr>
              <a:t>, izvršni direktor ETSC,</a:t>
            </a:r>
          </a:p>
          <a:p>
            <a:r>
              <a:rPr lang="hr-HR" sz="2800" dirty="0" smtClean="0">
                <a:solidFill>
                  <a:srgbClr val="002060"/>
                </a:solidFill>
              </a:rPr>
              <a:t>uoči </a:t>
            </a:r>
            <a:r>
              <a:rPr lang="hr-HR" sz="2800" dirty="0">
                <a:solidFill>
                  <a:srgbClr val="002060"/>
                </a:solidFill>
              </a:rPr>
              <a:t>EU parlamentarnih izbora 2014)</a:t>
            </a:r>
          </a:p>
        </p:txBody>
      </p:sp>
    </p:spTree>
    <p:extLst>
      <p:ext uri="{BB962C8B-B14F-4D97-AF65-F5344CB8AC3E}">
        <p14:creationId xmlns:p14="http://schemas.microsoft.com/office/powerpoint/2010/main" val="42830350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820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Ali nema regulative!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Na raspolaganju su </a:t>
            </a:r>
            <a:r>
              <a:rPr lang="sr-Latn-BA" sz="2800" dirty="0" smtClean="0">
                <a:solidFill>
                  <a:srgbClr val="FF0000"/>
                </a:solidFill>
              </a:rPr>
              <a:t>preporuke</a:t>
            </a:r>
            <a:r>
              <a:rPr lang="sr-Latn-BA" sz="2800" dirty="0" smtClean="0">
                <a:solidFill>
                  <a:srgbClr val="0070C0"/>
                </a:solidFill>
              </a:rPr>
              <a:t> izrađene na osnovi smjernica iz zemalja sa razvijenim konceptom pasivno bezbjednih puteva, </a:t>
            </a:r>
            <a:r>
              <a:rPr lang="sr-Latn-BA" sz="2800" dirty="0" smtClean="0">
                <a:solidFill>
                  <a:srgbClr val="FF0000"/>
                </a:solidFill>
              </a:rPr>
              <a:t>smjernice</a:t>
            </a:r>
            <a:r>
              <a:rPr lang="sr-Latn-BA" sz="2800" dirty="0" smtClean="0">
                <a:solidFill>
                  <a:srgbClr val="0070C0"/>
                </a:solidFill>
              </a:rPr>
              <a:t> iz spomenutih zemalja i </a:t>
            </a:r>
            <a:r>
              <a:rPr lang="sr-Latn-BA" sz="2800" dirty="0" smtClean="0">
                <a:solidFill>
                  <a:srgbClr val="FF0000"/>
                </a:solidFill>
              </a:rPr>
              <a:t>dobra praksa</a:t>
            </a:r>
            <a:r>
              <a:rPr lang="sr-Latn-BA" sz="2800" dirty="0" smtClean="0">
                <a:solidFill>
                  <a:srgbClr val="0070C0"/>
                </a:solidFill>
              </a:rPr>
              <a:t>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Ako je tako, koji tip da odaberem?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Definiše se visina, mehaničke karakteristike po EN 40 i stupanj pasivne bezbjednosti po EN 12767, dakle kategoriju brzine, način funcionisanja (absorpcija energije) i nivo bezbjednosti putnika - primjer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99180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3820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Pasivno bezbjedan stub javne rasvjete certifikovan po EN 40 i EN 12767 tip 100HE3, visine 8 m, usadni način temeljenja, opremljen svjetilkom ....</a:t>
            </a:r>
            <a:r>
              <a:rPr lang="sl-SI" sz="2800" dirty="0" smtClean="0">
                <a:solidFill>
                  <a:prstClr val="black"/>
                </a:solidFill>
              </a:rPr>
              <a:t> (i </a:t>
            </a:r>
            <a:r>
              <a:rPr lang="sl-SI" sz="2800" dirty="0" err="1" smtClean="0">
                <a:solidFill>
                  <a:prstClr val="black"/>
                </a:solidFill>
              </a:rPr>
              <a:t>korisno</a:t>
            </a:r>
            <a:r>
              <a:rPr lang="sl-SI" sz="2800" dirty="0" smtClean="0">
                <a:solidFill>
                  <a:prstClr val="black"/>
                </a:solidFill>
              </a:rPr>
              <a:t> </a:t>
            </a:r>
            <a:r>
              <a:rPr lang="sl-SI" sz="2800" dirty="0" err="1" smtClean="0">
                <a:solidFill>
                  <a:prstClr val="black"/>
                </a:solidFill>
              </a:rPr>
              <a:t>iako</a:t>
            </a:r>
            <a:r>
              <a:rPr lang="sl-SI" sz="2800" dirty="0" smtClean="0">
                <a:solidFill>
                  <a:prstClr val="black"/>
                </a:solidFill>
              </a:rPr>
              <a:t> norma ne </a:t>
            </a:r>
            <a:r>
              <a:rPr lang="sl-SI" sz="2800" dirty="0" err="1" smtClean="0">
                <a:solidFill>
                  <a:prstClr val="black"/>
                </a:solidFill>
              </a:rPr>
              <a:t>traži</a:t>
            </a:r>
            <a:r>
              <a:rPr lang="sl-SI" sz="2800" dirty="0" smtClean="0">
                <a:solidFill>
                  <a:prstClr val="black"/>
                </a:solidFill>
              </a:rPr>
              <a:t>) </a:t>
            </a:r>
            <a:r>
              <a:rPr lang="sl-SI" sz="2800" dirty="0" smtClean="0">
                <a:solidFill>
                  <a:srgbClr val="0070C0"/>
                </a:solidFill>
              </a:rPr>
              <a:t>.... </a:t>
            </a:r>
            <a:r>
              <a:rPr lang="sl-SI" sz="2800" dirty="0" err="1" smtClean="0">
                <a:solidFill>
                  <a:srgbClr val="0070C0"/>
                </a:solidFill>
              </a:rPr>
              <a:t>pune</a:t>
            </a:r>
            <a:r>
              <a:rPr lang="sl-SI" sz="2800" dirty="0" smtClean="0">
                <a:solidFill>
                  <a:srgbClr val="0070C0"/>
                </a:solidFill>
              </a:rPr>
              <a:t> funkcionalnosti nezavisno od </a:t>
            </a:r>
            <a:r>
              <a:rPr lang="sl-SI" sz="2800" dirty="0" err="1" smtClean="0">
                <a:solidFill>
                  <a:srgbClr val="0070C0"/>
                </a:solidFill>
              </a:rPr>
              <a:t>pravca</a:t>
            </a:r>
            <a:r>
              <a:rPr lang="sl-SI" sz="2800" dirty="0" smtClean="0">
                <a:solidFill>
                  <a:srgbClr val="0070C0"/>
                </a:solidFill>
              </a:rPr>
              <a:t> i </a:t>
            </a:r>
            <a:r>
              <a:rPr lang="sl-SI" sz="2800" dirty="0" err="1" smtClean="0">
                <a:solidFill>
                  <a:srgbClr val="0070C0"/>
                </a:solidFill>
              </a:rPr>
              <a:t>visine</a:t>
            </a:r>
            <a:r>
              <a:rPr lang="sl-SI" sz="2800" dirty="0" smtClean="0">
                <a:solidFill>
                  <a:srgbClr val="0070C0"/>
                </a:solidFill>
              </a:rPr>
              <a:t> naleta.</a:t>
            </a:r>
          </a:p>
          <a:p>
            <a:pPr marL="285750" lvl="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l-SI" sz="2800" dirty="0" smtClean="0">
              <a:solidFill>
                <a:prstClr val="black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Slika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3701772"/>
            <a:ext cx="6248400" cy="2624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2065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DISKUSIJA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Afbeelding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02051"/>
            <a:ext cx="2819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Afbeelding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508845"/>
            <a:ext cx="29718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fbeelding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4" t="11679" r="29005" b="24361"/>
          <a:stretch>
            <a:fillRect/>
          </a:stretch>
        </p:blipFill>
        <p:spPr bwMode="auto">
          <a:xfrm>
            <a:off x="6096000" y="1496753"/>
            <a:ext cx="2789695" cy="4577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86032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2296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Primjena u lokalnoj zajednici?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Bez diskusije - 10 : 90 !!!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Prvi korak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>
                <a:solidFill>
                  <a:srgbClr val="0070C0"/>
                </a:solidFill>
              </a:rPr>
              <a:t>Na </a:t>
            </a:r>
            <a:r>
              <a:rPr lang="sr-Latn-BA" sz="2800" b="1" dirty="0">
                <a:solidFill>
                  <a:srgbClr val="0070C0"/>
                </a:solidFill>
              </a:rPr>
              <a:t>prvom</a:t>
            </a:r>
            <a:r>
              <a:rPr lang="sr-Latn-BA" sz="2800" dirty="0">
                <a:solidFill>
                  <a:srgbClr val="0070C0"/>
                </a:solidFill>
              </a:rPr>
              <a:t> projektu javne rasvjete (novi ili obnova) primjeniti pasivno bezbjedne </a:t>
            </a:r>
            <a:r>
              <a:rPr lang="sr-Latn-BA" sz="2800" dirty="0" smtClean="0">
                <a:solidFill>
                  <a:srgbClr val="0070C0"/>
                </a:solidFill>
              </a:rPr>
              <a:t>stubove.</a:t>
            </a:r>
            <a:endParaRPr lang="sr-Latn-BA" sz="2800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/>
              <a:t>Podrška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dirty="0" smtClean="0">
                <a:solidFill>
                  <a:srgbClr val="0070C0"/>
                </a:solidFill>
              </a:rPr>
              <a:t>Na raspolaganju.</a:t>
            </a:r>
            <a:endParaRPr lang="en-US" sz="2800" dirty="0">
              <a:solidFill>
                <a:srgbClr val="0070C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" name="Slika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0" y="1547784"/>
            <a:ext cx="4800599" cy="4472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5402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685800" y="1752600"/>
            <a:ext cx="76200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l-SI" sz="3200" dirty="0" err="1" smtClean="0">
                <a:solidFill>
                  <a:srgbClr val="0070C0"/>
                </a:solidFill>
              </a:rPr>
              <a:t>Biste</a:t>
            </a:r>
            <a:r>
              <a:rPr lang="sl-SI" sz="3200" dirty="0" smtClean="0">
                <a:solidFill>
                  <a:srgbClr val="0070C0"/>
                </a:solidFill>
              </a:rPr>
              <a:t> li pristali na to, da put na </a:t>
            </a:r>
            <a:r>
              <a:rPr lang="sl-SI" sz="3200" dirty="0" err="1" smtClean="0">
                <a:solidFill>
                  <a:srgbClr val="0070C0"/>
                </a:solidFill>
              </a:rPr>
              <a:t>opasnim</a:t>
            </a:r>
            <a:r>
              <a:rPr lang="sl-SI" sz="3200" dirty="0" smtClean="0">
                <a:solidFill>
                  <a:srgbClr val="0070C0"/>
                </a:solidFill>
              </a:rPr>
              <a:t> </a:t>
            </a:r>
            <a:r>
              <a:rPr lang="sl-SI" sz="3200" dirty="0" err="1" smtClean="0">
                <a:solidFill>
                  <a:srgbClr val="0070C0"/>
                </a:solidFill>
              </a:rPr>
              <a:t>mjestima</a:t>
            </a:r>
            <a:r>
              <a:rPr lang="sl-SI" sz="3200" dirty="0" smtClean="0">
                <a:solidFill>
                  <a:srgbClr val="0070C0"/>
                </a:solidFill>
              </a:rPr>
              <a:t> </a:t>
            </a:r>
            <a:r>
              <a:rPr lang="sl-SI" sz="3200" dirty="0" err="1" smtClean="0">
                <a:solidFill>
                  <a:srgbClr val="0070C0"/>
                </a:solidFill>
              </a:rPr>
              <a:t>bude</a:t>
            </a:r>
            <a:r>
              <a:rPr lang="sl-SI" sz="3200" dirty="0" smtClean="0">
                <a:solidFill>
                  <a:srgbClr val="0070C0"/>
                </a:solidFill>
              </a:rPr>
              <a:t> </a:t>
            </a:r>
            <a:r>
              <a:rPr lang="sl-SI" sz="3200" dirty="0" err="1" smtClean="0">
                <a:solidFill>
                  <a:srgbClr val="0070C0"/>
                </a:solidFill>
              </a:rPr>
              <a:t>bez</a:t>
            </a:r>
            <a:r>
              <a:rPr lang="sl-SI" sz="3200" dirty="0" smtClean="0">
                <a:solidFill>
                  <a:srgbClr val="0070C0"/>
                </a:solidFill>
              </a:rPr>
              <a:t> odbojne ograde (</a:t>
            </a:r>
            <a:r>
              <a:rPr lang="sl-SI" sz="3200" dirty="0" err="1" smtClean="0">
                <a:solidFill>
                  <a:srgbClr val="0070C0"/>
                </a:solidFill>
              </a:rPr>
              <a:t>provalija</a:t>
            </a:r>
            <a:r>
              <a:rPr lang="sl-SI" sz="3200" dirty="0">
                <a:solidFill>
                  <a:srgbClr val="0070C0"/>
                </a:solidFill>
              </a:rPr>
              <a:t> </a:t>
            </a:r>
            <a:r>
              <a:rPr lang="sl-SI" sz="3200" dirty="0" smtClean="0">
                <a:solidFill>
                  <a:srgbClr val="0070C0"/>
                </a:solidFill>
              </a:rPr>
              <a:t>i slično)?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l-SI" sz="3200" dirty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l-SI" sz="3200" dirty="0" err="1" smtClean="0">
                <a:solidFill>
                  <a:srgbClr val="FF0000"/>
                </a:solidFill>
              </a:rPr>
              <a:t>Zašto</a:t>
            </a:r>
            <a:r>
              <a:rPr lang="sl-SI" sz="3200" dirty="0">
                <a:solidFill>
                  <a:srgbClr val="FF0000"/>
                </a:solidFill>
              </a:rPr>
              <a:t> </a:t>
            </a:r>
            <a:r>
              <a:rPr lang="sl-SI" sz="3200" dirty="0" err="1" smtClean="0">
                <a:solidFill>
                  <a:srgbClr val="FF0000"/>
                </a:solidFill>
              </a:rPr>
              <a:t>onda</a:t>
            </a:r>
            <a:r>
              <a:rPr lang="sl-SI" sz="3200" dirty="0" smtClean="0">
                <a:solidFill>
                  <a:srgbClr val="FF0000"/>
                </a:solidFill>
              </a:rPr>
              <a:t> </a:t>
            </a:r>
            <a:r>
              <a:rPr lang="sl-SI" sz="3200" dirty="0" err="1" smtClean="0">
                <a:solidFill>
                  <a:srgbClr val="FF0000"/>
                </a:solidFill>
              </a:rPr>
              <a:t>pristajete</a:t>
            </a:r>
            <a:r>
              <a:rPr lang="sl-SI" sz="3200" dirty="0" smtClean="0">
                <a:solidFill>
                  <a:srgbClr val="FF0000"/>
                </a:solidFill>
              </a:rPr>
              <a:t> na to, da </a:t>
            </a:r>
            <a:r>
              <a:rPr lang="sl-SI" sz="3200" dirty="0" err="1" smtClean="0">
                <a:solidFill>
                  <a:srgbClr val="FF0000"/>
                </a:solidFill>
              </a:rPr>
              <a:t>svakodnevno</a:t>
            </a:r>
            <a:r>
              <a:rPr lang="sl-SI" sz="3200" dirty="0" smtClean="0">
                <a:solidFill>
                  <a:srgbClr val="FF0000"/>
                </a:solidFill>
              </a:rPr>
              <a:t> </a:t>
            </a:r>
            <a:r>
              <a:rPr lang="sl-SI" sz="3200" dirty="0" err="1" smtClean="0">
                <a:solidFill>
                  <a:srgbClr val="FF0000"/>
                </a:solidFill>
              </a:rPr>
              <a:t>prolazite</a:t>
            </a:r>
            <a:r>
              <a:rPr lang="sl-SI" sz="3200" dirty="0" smtClean="0">
                <a:solidFill>
                  <a:srgbClr val="FF0000"/>
                </a:solidFill>
              </a:rPr>
              <a:t> </a:t>
            </a:r>
            <a:r>
              <a:rPr lang="sl-SI" sz="3200" dirty="0" err="1" smtClean="0">
                <a:solidFill>
                  <a:srgbClr val="FF0000"/>
                </a:solidFill>
              </a:rPr>
              <a:t>pored</a:t>
            </a:r>
            <a:r>
              <a:rPr lang="sl-SI" sz="3200" dirty="0" smtClean="0">
                <a:solidFill>
                  <a:srgbClr val="FF0000"/>
                </a:solidFill>
              </a:rPr>
              <a:t> stotine </a:t>
            </a:r>
            <a:r>
              <a:rPr lang="sl-SI" sz="3200" dirty="0" err="1" smtClean="0">
                <a:solidFill>
                  <a:srgbClr val="FF0000"/>
                </a:solidFill>
              </a:rPr>
              <a:t>stubova</a:t>
            </a:r>
            <a:r>
              <a:rPr lang="sl-SI" sz="3200" dirty="0" smtClean="0">
                <a:solidFill>
                  <a:srgbClr val="FF0000"/>
                </a:solidFill>
              </a:rPr>
              <a:t> na </a:t>
            </a:r>
            <a:r>
              <a:rPr lang="sl-SI" sz="3200" dirty="0" err="1" smtClean="0">
                <a:solidFill>
                  <a:srgbClr val="FF0000"/>
                </a:solidFill>
              </a:rPr>
              <a:t>kojima</a:t>
            </a:r>
            <a:r>
              <a:rPr lang="sl-SI" sz="3200" dirty="0" smtClean="0">
                <a:solidFill>
                  <a:srgbClr val="FF0000"/>
                </a:solidFill>
              </a:rPr>
              <a:t> može </a:t>
            </a:r>
            <a:r>
              <a:rPr lang="sl-SI" sz="3200" dirty="0" err="1" smtClean="0">
                <a:solidFill>
                  <a:srgbClr val="FF0000"/>
                </a:solidFill>
              </a:rPr>
              <a:t>završiti</a:t>
            </a:r>
            <a:r>
              <a:rPr lang="sl-SI" sz="3200" dirty="0" smtClean="0">
                <a:solidFill>
                  <a:srgbClr val="FF0000"/>
                </a:solidFill>
              </a:rPr>
              <a:t> </a:t>
            </a:r>
            <a:r>
              <a:rPr lang="sl-SI" sz="3200" b="1" dirty="0" smtClean="0">
                <a:solidFill>
                  <a:srgbClr val="FF0000"/>
                </a:solidFill>
              </a:rPr>
              <a:t>vaš</a:t>
            </a:r>
            <a:r>
              <a:rPr lang="sl-SI" sz="3200" dirty="0" smtClean="0">
                <a:solidFill>
                  <a:srgbClr val="FF0000"/>
                </a:solidFill>
              </a:rPr>
              <a:t> život?</a:t>
            </a:r>
            <a:endParaRPr lang="en-US" sz="3200" dirty="0">
              <a:solidFill>
                <a:srgbClr val="FF0000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97296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4447216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5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516" y="1736909"/>
            <a:ext cx="7376799" cy="2243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</TotalTime>
  <Words>519</Words>
  <Application>Microsoft Office PowerPoint</Application>
  <PresentationFormat>Diaprojekcija na zaslonu (4:3)</PresentationFormat>
  <Paragraphs>73</Paragraphs>
  <Slides>17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Office Theme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Demeter Prislan</cp:lastModifiedBy>
  <cp:revision>59</cp:revision>
  <dcterms:created xsi:type="dcterms:W3CDTF">2014-10-16T19:11:55Z</dcterms:created>
  <dcterms:modified xsi:type="dcterms:W3CDTF">2015-10-09T09:24:54Z</dcterms:modified>
</cp:coreProperties>
</file>