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68" r:id="rId4"/>
    <p:sldId id="269" r:id="rId5"/>
    <p:sldId id="270" r:id="rId6"/>
    <p:sldId id="271" r:id="rId7"/>
    <p:sldId id="272" r:id="rId8"/>
    <p:sldId id="273" r:id="rId9"/>
    <p:sldId id="281" r:id="rId10"/>
    <p:sldId id="274" r:id="rId11"/>
    <p:sldId id="275" r:id="rId12"/>
    <p:sldId id="276" r:id="rId13"/>
    <p:sldId id="277" r:id="rId14"/>
    <p:sldId id="278" r:id="rId15"/>
    <p:sldId id="279" r:id="rId16"/>
    <p:sldId id="282" r:id="rId17"/>
    <p:sldId id="280" r:id="rId18"/>
    <p:sldId id="266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A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39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02620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576158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67179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1763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061438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898332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20267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28373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485417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62756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98110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7000"/>
            <a:lum/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E3C1C-4FF1-4773-8BEA-64BBFABD70AE}" type="datetimeFigureOut">
              <a:rPr lang="en-US" smtClean="0"/>
              <a:t>10/24/2015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385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tif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57400" y="81677"/>
            <a:ext cx="655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IV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29.- 30.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5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6200" y="1447800"/>
            <a:ext cx="8991600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Latn-CS" sz="3200" b="1" dirty="0"/>
              <a:t>MO</a:t>
            </a:r>
            <a:r>
              <a:rPr lang="sr-Cyrl-RS" sz="3200" b="1" dirty="0"/>
              <a:t>ГУЋНОСТ</a:t>
            </a:r>
            <a:r>
              <a:rPr lang="sr-Latn-CS" sz="3200" b="1" dirty="0"/>
              <a:t> ВРШЊАЧКЕ ЕДУКАЦИЈЕ</a:t>
            </a:r>
            <a:r>
              <a:rPr lang="sr-Cyrl-RS" sz="3200" b="1" dirty="0"/>
              <a:t> У БЕЗБЕДНОСТИ САОБРАЋАЈА</a:t>
            </a:r>
            <a:endParaRPr lang="sr-Latn-RS" sz="32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76200" y="2995689"/>
            <a:ext cx="8991600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Latn-CS" sz="3200" b="1" dirty="0"/>
              <a:t>THE POSSIBILITY OF THE MODEL OF PEER EDUACTION </a:t>
            </a:r>
            <a:r>
              <a:rPr lang="en-US" sz="3200" b="1" dirty="0"/>
              <a:t>IN ROUD SAFETY</a:t>
            </a:r>
            <a:endParaRPr lang="sr-Latn-RS" sz="32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1752600" y="5095076"/>
            <a:ext cx="7010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000" b="1" dirty="0" smtClean="0"/>
              <a:t>Маџовски Марко</a:t>
            </a:r>
            <a:r>
              <a:rPr lang="sr-Cyrl-RS" sz="2000" dirty="0" smtClean="0"/>
              <a:t>, студент Саобраћајног факултета</a:t>
            </a:r>
            <a:r>
              <a:rPr lang="en-US" sz="2000" dirty="0" smtClean="0"/>
              <a:t> </a:t>
            </a:r>
            <a:r>
              <a:rPr lang="sr-Cyrl-RS" sz="2000" dirty="0" smtClean="0"/>
              <a:t>у Београду. </a:t>
            </a:r>
            <a:endParaRPr lang="sr-Latn-BA" sz="2000" i="1" dirty="0"/>
          </a:p>
          <a:p>
            <a:r>
              <a:rPr lang="sr-Cyrl-RS" sz="2000" b="1" dirty="0" smtClean="0"/>
              <a:t>Савић Ђорђе</a:t>
            </a:r>
            <a:r>
              <a:rPr lang="sr-Cyrl-BA" sz="2000" dirty="0" smtClean="0"/>
              <a:t>, </a:t>
            </a:r>
            <a:r>
              <a:rPr lang="sr-Cyrl-RS" sz="2000" dirty="0"/>
              <a:t>студент Саобраћајног </a:t>
            </a:r>
            <a:r>
              <a:rPr lang="sr-Cyrl-RS" sz="2000" dirty="0" smtClean="0"/>
              <a:t>факултета </a:t>
            </a:r>
            <a:r>
              <a:rPr lang="sr-Cyrl-RS" sz="2000" dirty="0"/>
              <a:t>у Београду. </a:t>
            </a:r>
            <a:endParaRPr lang="sr-Latn-BA" sz="2000" i="1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867" y="158443"/>
            <a:ext cx="2220163" cy="974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2892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УВОД</a:t>
            </a:r>
            <a:endParaRPr lang="sr-Latn-R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4419600"/>
            <a:ext cx="2737910" cy="1782597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4846666" y="4649395"/>
            <a:ext cx="3715657" cy="1538514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4000" b="1" dirty="0" smtClean="0">
                <a:solidFill>
                  <a:schemeClr val="tx1"/>
                </a:solidFill>
              </a:rPr>
              <a:t>Едукација</a:t>
            </a:r>
            <a:endParaRPr lang="sr-Latn-RS" sz="4000" b="1" dirty="0">
              <a:solidFill>
                <a:schemeClr val="tx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196926" y="2055865"/>
            <a:ext cx="3715657" cy="1538514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4000" b="1" dirty="0" smtClean="0">
                <a:solidFill>
                  <a:schemeClr val="tx1"/>
                </a:solidFill>
              </a:rPr>
              <a:t>Млади</a:t>
            </a:r>
            <a:endParaRPr lang="sr-Latn-RS" sz="4000" b="1" dirty="0">
              <a:solidFill>
                <a:schemeClr val="tx1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200" y="1807317"/>
            <a:ext cx="3350591" cy="210743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6926" y="1435649"/>
            <a:ext cx="8667928" cy="476654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5271525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al 8"/>
          <p:cNvSpPr/>
          <p:nvPr/>
        </p:nvSpPr>
        <p:spPr>
          <a:xfrm>
            <a:off x="753035" y="914400"/>
            <a:ext cx="3056965" cy="2353234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 w="539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3200" dirty="0" smtClean="0">
                <a:solidFill>
                  <a:schemeClr val="tx1"/>
                </a:solidFill>
              </a:rPr>
              <a:t>Модели вршњачке едукације у свету</a:t>
            </a:r>
            <a:endParaRPr lang="sr-Latn-RS" sz="3200" dirty="0">
              <a:solidFill>
                <a:schemeClr val="tx1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5486400" y="914399"/>
            <a:ext cx="3124200" cy="2353235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 w="539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3200" dirty="0" smtClean="0">
                <a:solidFill>
                  <a:schemeClr val="tx1"/>
                </a:solidFill>
              </a:rPr>
              <a:t>Пројекат вршњачке едукације у Србији</a:t>
            </a:r>
            <a:endParaRPr lang="sr-Latn-RS" sz="3200" dirty="0">
              <a:solidFill>
                <a:schemeClr val="tx1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004251" y="4191000"/>
            <a:ext cx="3662083" cy="1680882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1428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5400" b="1" dirty="0" smtClean="0">
                <a:solidFill>
                  <a:schemeClr val="tx1"/>
                </a:solidFill>
              </a:rPr>
              <a:t>Модел ВЕБС</a:t>
            </a:r>
            <a:endParaRPr lang="sr-Latn-RS" sz="5400" b="1" dirty="0">
              <a:solidFill>
                <a:schemeClr val="tx1"/>
              </a:solidFill>
            </a:endParaRPr>
          </a:p>
        </p:txBody>
      </p:sp>
      <p:sp>
        <p:nvSpPr>
          <p:cNvPr id="12" name="Curved Up Arrow 11"/>
          <p:cNvSpPr/>
          <p:nvPr/>
        </p:nvSpPr>
        <p:spPr>
          <a:xfrm rot="3404741">
            <a:off x="1208494" y="3866764"/>
            <a:ext cx="1422591" cy="902178"/>
          </a:xfrm>
          <a:prstGeom prst="curvedUpArrow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>
              <a:solidFill>
                <a:schemeClr val="tx1"/>
              </a:solidFill>
            </a:endParaRPr>
          </a:p>
        </p:txBody>
      </p:sp>
      <p:sp>
        <p:nvSpPr>
          <p:cNvPr id="13" name="Curved Left Arrow 12"/>
          <p:cNvSpPr/>
          <p:nvPr/>
        </p:nvSpPr>
        <p:spPr>
          <a:xfrm rot="1753127">
            <a:off x="7149280" y="3530349"/>
            <a:ext cx="943935" cy="1627586"/>
          </a:xfrm>
          <a:prstGeom prst="curvedLeftArrow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586928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b="1" dirty="0"/>
              <a:t>Модели вршњачке едукације у свету</a:t>
            </a:r>
            <a:endParaRPr lang="sr-Latn-R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33494" y="1219200"/>
            <a:ext cx="3310506" cy="31242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9525" y="2636837"/>
            <a:ext cx="7391400" cy="4068763"/>
          </a:xfrm>
        </p:spPr>
        <p:txBody>
          <a:bodyPr/>
          <a:lstStyle/>
          <a:p>
            <a:pPr marL="457200" indent="-457200"/>
            <a:r>
              <a:rPr lang="sr-Cyrl-RS" dirty="0"/>
              <a:t>Преклапање у структури модела</a:t>
            </a:r>
          </a:p>
          <a:p>
            <a:pPr marL="457200" indent="-457200"/>
            <a:r>
              <a:rPr lang="sr-Cyrl-RS" dirty="0"/>
              <a:t>Предности и недостаци</a:t>
            </a:r>
          </a:p>
          <a:p>
            <a:pPr marL="457200" indent="-457200"/>
            <a:r>
              <a:rPr lang="sr-Cyrl-RS" dirty="0"/>
              <a:t>Треба имплементирати вршњачку едукацију</a:t>
            </a:r>
          </a:p>
          <a:p>
            <a:pPr marL="457200" indent="-457200"/>
            <a:r>
              <a:rPr lang="sr-Cyrl-RS" dirty="0"/>
              <a:t>Допире до свих младих људи</a:t>
            </a:r>
          </a:p>
          <a:p>
            <a:pPr marL="457200" indent="-457200"/>
            <a:r>
              <a:rPr lang="sr-Cyrl-RS" dirty="0"/>
              <a:t>Дужи ефекат едукације</a:t>
            </a:r>
          </a:p>
          <a:p>
            <a:pPr marL="457200" indent="-457200"/>
            <a:r>
              <a:rPr lang="sr-Cyrl-RS" dirty="0" smtClean="0"/>
              <a:t>Економичност</a:t>
            </a:r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val="923116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0" y="612226"/>
            <a:ext cx="7315200" cy="720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r-Cyrl-RS" sz="2400" b="1" dirty="0" smtClean="0">
                <a:solidFill>
                  <a:schemeClr val="tx1"/>
                </a:solidFill>
              </a:rPr>
              <a:t>1. Основни појмови</a:t>
            </a:r>
            <a:endParaRPr lang="sr-Latn-RS" sz="2400" b="1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sr-Cyrl-RS" b="1" dirty="0"/>
              <a:t>Модел ВЕБС</a:t>
            </a:r>
            <a:endParaRPr lang="sr-Latn-RS" dirty="0"/>
          </a:p>
        </p:txBody>
      </p:sp>
      <p:sp>
        <p:nvSpPr>
          <p:cNvPr id="4" name="Rounded Rectangle 3"/>
          <p:cNvSpPr/>
          <p:nvPr/>
        </p:nvSpPr>
        <p:spPr>
          <a:xfrm>
            <a:off x="152400" y="1209022"/>
            <a:ext cx="7391400" cy="720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r-Cyrl-RS" sz="2400" b="1" dirty="0" smtClean="0">
                <a:solidFill>
                  <a:schemeClr val="tx1"/>
                </a:solidFill>
              </a:rPr>
              <a:t>2. Планирање и стратегија вршњачке едукације</a:t>
            </a:r>
            <a:endParaRPr lang="sr-Latn-RS" sz="2400" b="1" dirty="0">
              <a:solidFill>
                <a:schemeClr val="tx1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259977" y="1776848"/>
            <a:ext cx="7436223" cy="648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r-Cyrl-RS" sz="2400" b="1" dirty="0" smtClean="0">
                <a:solidFill>
                  <a:schemeClr val="tx1"/>
                </a:solidFill>
              </a:rPr>
              <a:t>3. Едукација директора и наставника о БС</a:t>
            </a:r>
            <a:endParaRPr lang="sr-Latn-RS" sz="2400" b="1" dirty="0">
              <a:solidFill>
                <a:schemeClr val="tx1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67554" y="2343161"/>
            <a:ext cx="7436223" cy="648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r-Cyrl-RS" sz="2400" b="1" dirty="0">
                <a:solidFill>
                  <a:schemeClr val="tx1"/>
                </a:solidFill>
              </a:rPr>
              <a:t>4</a:t>
            </a:r>
            <a:r>
              <a:rPr lang="sr-Cyrl-RS" sz="2400" b="1" dirty="0" smtClean="0">
                <a:solidFill>
                  <a:schemeClr val="tx1"/>
                </a:solidFill>
              </a:rPr>
              <a:t>. Едукација родитеља ученика о БС</a:t>
            </a:r>
            <a:endParaRPr lang="sr-Latn-RS" sz="2400" b="1" dirty="0">
              <a:solidFill>
                <a:schemeClr val="tx1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02025" y="2927256"/>
            <a:ext cx="7409329" cy="648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r-Cyrl-RS" sz="2400" b="1" dirty="0" smtClean="0">
                <a:solidFill>
                  <a:schemeClr val="tx1"/>
                </a:solidFill>
              </a:rPr>
              <a:t>5. Селекција ученика и избор за вршњачке едукаторе</a:t>
            </a:r>
            <a:endParaRPr lang="sr-Latn-RS" sz="2400" b="1" dirty="0">
              <a:solidFill>
                <a:schemeClr val="tx1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663390" y="3464972"/>
            <a:ext cx="7382436" cy="648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r-Cyrl-RS" sz="2400" b="1" dirty="0" smtClean="0">
                <a:solidFill>
                  <a:schemeClr val="tx1"/>
                </a:solidFill>
              </a:rPr>
              <a:t>6. Обука изабраних ученика за вршњачке едукаторе</a:t>
            </a:r>
            <a:endParaRPr lang="sr-Latn-RS" sz="2400" b="1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797860" y="4028878"/>
            <a:ext cx="7409331" cy="648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r-Cyrl-RS" sz="2400" b="1" dirty="0" smtClean="0">
                <a:solidFill>
                  <a:schemeClr val="tx1"/>
                </a:solidFill>
              </a:rPr>
              <a:t>7. Ангажовање вршњачких едукатора</a:t>
            </a:r>
            <a:endParaRPr lang="sr-Latn-RS" sz="2400" b="1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86401" y="4566516"/>
            <a:ext cx="7548000" cy="648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r-Cyrl-RS" sz="2400" b="1" dirty="0" smtClean="0">
                <a:solidFill>
                  <a:schemeClr val="tx1"/>
                </a:solidFill>
              </a:rPr>
              <a:t>8. Подршка пројекта вршњачке едукације и едукатора</a:t>
            </a:r>
            <a:endParaRPr lang="sr-Latn-RS" sz="2400" b="1" dirty="0">
              <a:solidFill>
                <a:schemeClr val="tx1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1174659" y="5130422"/>
            <a:ext cx="7512142" cy="648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r-Cyrl-RS" sz="2400" b="1" dirty="0" smtClean="0">
                <a:solidFill>
                  <a:schemeClr val="tx1"/>
                </a:solidFill>
              </a:rPr>
              <a:t>9. Мониторинг и управљање</a:t>
            </a:r>
            <a:endParaRPr lang="sr-Latn-RS" sz="2400" b="1" dirty="0">
              <a:solidFill>
                <a:schemeClr val="tx1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1362916" y="5694328"/>
            <a:ext cx="7512143" cy="648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r-Cyrl-RS" sz="2400" b="1" dirty="0" smtClean="0">
                <a:solidFill>
                  <a:schemeClr val="tx1"/>
                </a:solidFill>
              </a:rPr>
              <a:t>10. Евалуација и извештавање</a:t>
            </a:r>
            <a:endParaRPr lang="sr-Latn-RS" sz="2400" b="1" dirty="0">
              <a:solidFill>
                <a:schemeClr val="tx1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1551174" y="6243337"/>
            <a:ext cx="7512142" cy="578803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r-Cyrl-RS" sz="2400" b="1" dirty="0" smtClean="0">
                <a:solidFill>
                  <a:schemeClr val="tx1"/>
                </a:solidFill>
              </a:rPr>
              <a:t>11. Трошкови</a:t>
            </a:r>
            <a:endParaRPr lang="sr-Latn-RS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02096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38200" y="308357"/>
            <a:ext cx="7162800" cy="1183463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762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4000" b="1" dirty="0" smtClean="0">
                <a:solidFill>
                  <a:schemeClr val="tx1"/>
                </a:solidFill>
              </a:rPr>
              <a:t>1. Основни појмови</a:t>
            </a:r>
            <a:endParaRPr lang="sr-Latn-RS" sz="4000" b="1" dirty="0">
              <a:solidFill>
                <a:schemeClr val="tx1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6381457" y="2145079"/>
            <a:ext cx="2610143" cy="1162382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3200" b="1" dirty="0" smtClean="0">
                <a:solidFill>
                  <a:schemeClr val="tx1"/>
                </a:solidFill>
              </a:rPr>
              <a:t>Вршњак</a:t>
            </a:r>
            <a:endParaRPr lang="sr-Latn-RS" sz="3200" b="1" dirty="0">
              <a:solidFill>
                <a:schemeClr val="tx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48560" y="3185505"/>
            <a:ext cx="3307320" cy="1310295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3200" b="1" dirty="0" smtClean="0">
                <a:solidFill>
                  <a:schemeClr val="tx1"/>
                </a:solidFill>
              </a:rPr>
              <a:t>Вршњачка едукација</a:t>
            </a:r>
            <a:endParaRPr lang="sr-Latn-RS" sz="3200" b="1" dirty="0">
              <a:solidFill>
                <a:schemeClr val="tx1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5052669" y="5277826"/>
            <a:ext cx="3854875" cy="1265669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3200" b="1" dirty="0" smtClean="0">
                <a:solidFill>
                  <a:schemeClr val="tx1"/>
                </a:solidFill>
              </a:rPr>
              <a:t>Вршњачки едукатор</a:t>
            </a:r>
            <a:endParaRPr lang="sr-Latn-RS" sz="3200" b="1" dirty="0">
              <a:solidFill>
                <a:schemeClr val="tx1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5477984" y="1952440"/>
            <a:ext cx="524435" cy="242048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9" name="Oval 8"/>
          <p:cNvSpPr/>
          <p:nvPr/>
        </p:nvSpPr>
        <p:spPr>
          <a:xfrm>
            <a:off x="4990132" y="1711293"/>
            <a:ext cx="524435" cy="242048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10" name="Oval 9"/>
          <p:cNvSpPr/>
          <p:nvPr/>
        </p:nvSpPr>
        <p:spPr>
          <a:xfrm>
            <a:off x="5871310" y="2215713"/>
            <a:ext cx="524435" cy="242048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11" name="Oval 10"/>
          <p:cNvSpPr/>
          <p:nvPr/>
        </p:nvSpPr>
        <p:spPr>
          <a:xfrm>
            <a:off x="4225906" y="3481864"/>
            <a:ext cx="524435" cy="242048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12" name="Oval 11"/>
          <p:cNvSpPr/>
          <p:nvPr/>
        </p:nvSpPr>
        <p:spPr>
          <a:xfrm>
            <a:off x="4705099" y="3271446"/>
            <a:ext cx="524435" cy="242048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13" name="Oval 12"/>
          <p:cNvSpPr/>
          <p:nvPr/>
        </p:nvSpPr>
        <p:spPr>
          <a:xfrm>
            <a:off x="5229535" y="3029398"/>
            <a:ext cx="524435" cy="242048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14" name="Oval 13"/>
          <p:cNvSpPr/>
          <p:nvPr/>
        </p:nvSpPr>
        <p:spPr>
          <a:xfrm>
            <a:off x="3710996" y="3610002"/>
            <a:ext cx="524435" cy="242048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15" name="Oval 14"/>
          <p:cNvSpPr/>
          <p:nvPr/>
        </p:nvSpPr>
        <p:spPr>
          <a:xfrm>
            <a:off x="4451001" y="5277826"/>
            <a:ext cx="524435" cy="242048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16" name="Oval 15"/>
          <p:cNvSpPr/>
          <p:nvPr/>
        </p:nvSpPr>
        <p:spPr>
          <a:xfrm>
            <a:off x="3713103" y="4786616"/>
            <a:ext cx="524435" cy="242048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17" name="Oval 16"/>
          <p:cNvSpPr/>
          <p:nvPr/>
        </p:nvSpPr>
        <p:spPr>
          <a:xfrm>
            <a:off x="3318339" y="4544568"/>
            <a:ext cx="524435" cy="242048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18" name="Oval 17"/>
          <p:cNvSpPr/>
          <p:nvPr/>
        </p:nvSpPr>
        <p:spPr>
          <a:xfrm>
            <a:off x="4084118" y="5035778"/>
            <a:ext cx="524435" cy="242048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96692067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15207" y="92799"/>
            <a:ext cx="8913586" cy="1080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762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3200" b="1" dirty="0" smtClean="0">
                <a:solidFill>
                  <a:schemeClr val="tx1"/>
                </a:solidFill>
              </a:rPr>
              <a:t>2. Планирање и стратегија вршњачке едукације</a:t>
            </a:r>
            <a:endParaRPr lang="sr-Latn-RS" sz="3200" b="1" dirty="0">
              <a:solidFill>
                <a:schemeClr val="tx1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4136118" y="1501836"/>
            <a:ext cx="4470401" cy="3397949"/>
          </a:xfrm>
          <a:prstGeom prst="roundRect">
            <a:avLst>
              <a:gd name="adj" fmla="val 0"/>
            </a:avLst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sr-Cyrl-RS" sz="3200" dirty="0" smtClean="0">
                <a:solidFill>
                  <a:schemeClr val="tx1"/>
                </a:solidFill>
              </a:rPr>
              <a:t>потребног времена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r-Cyrl-RS" sz="3200" dirty="0" smtClean="0">
                <a:solidFill>
                  <a:schemeClr val="tx1"/>
                </a:solidFill>
              </a:rPr>
              <a:t>простора и опреме</a:t>
            </a:r>
            <a:endParaRPr lang="sr-Latn-RS" sz="3200" b="1" dirty="0" smtClean="0">
              <a:solidFill>
                <a:schemeClr val="tx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r-Cyrl-RS" sz="3200" dirty="0">
                <a:solidFill>
                  <a:schemeClr val="tx1"/>
                </a:solidFill>
              </a:rPr>
              <a:t>с</a:t>
            </a:r>
            <a:r>
              <a:rPr lang="ru-RU" sz="3200" dirty="0" smtClean="0">
                <a:solidFill>
                  <a:schemeClr val="tx1"/>
                </a:solidFill>
              </a:rPr>
              <a:t>елекције и обуке</a:t>
            </a:r>
            <a:endParaRPr lang="sr-Latn-RS" sz="3200" b="1" dirty="0" smtClean="0">
              <a:solidFill>
                <a:schemeClr val="tx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200" dirty="0" smtClean="0">
                <a:solidFill>
                  <a:schemeClr val="tx1"/>
                </a:solidFill>
              </a:rPr>
              <a:t>ангажовања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200" dirty="0" smtClean="0">
                <a:solidFill>
                  <a:schemeClr val="tx1"/>
                </a:solidFill>
              </a:rPr>
              <a:t>мониторинга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200" dirty="0" smtClean="0">
                <a:solidFill>
                  <a:schemeClr val="tx1"/>
                </a:solidFill>
              </a:rPr>
              <a:t>евалуације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11937" y="1501836"/>
            <a:ext cx="2877371" cy="1120668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3200" b="1" dirty="0" smtClean="0">
                <a:solidFill>
                  <a:schemeClr val="tx1"/>
                </a:solidFill>
              </a:rPr>
              <a:t>Планирање</a:t>
            </a:r>
            <a:endParaRPr lang="sr-Latn-RS" sz="3200" b="1" dirty="0">
              <a:solidFill>
                <a:schemeClr val="tx1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24200" y="5985270"/>
            <a:ext cx="5664200" cy="612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Формирање стратегије</a:t>
            </a:r>
            <a:endParaRPr lang="sr-Latn-RS" sz="3200" b="1" dirty="0">
              <a:solidFill>
                <a:schemeClr val="tx1"/>
              </a:solidFill>
            </a:endParaRPr>
          </a:p>
        </p:txBody>
      </p:sp>
      <p:sp>
        <p:nvSpPr>
          <p:cNvPr id="8" name="Down Arrow 7"/>
          <p:cNvSpPr/>
          <p:nvPr/>
        </p:nvSpPr>
        <p:spPr>
          <a:xfrm>
            <a:off x="5867267" y="5064892"/>
            <a:ext cx="275770" cy="696686"/>
          </a:xfrm>
          <a:prstGeom prst="downArrow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577" y="3032896"/>
            <a:ext cx="3735468" cy="271122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</p:pic>
      <p:sp>
        <p:nvSpPr>
          <p:cNvPr id="11" name="Down Arrow 10"/>
          <p:cNvSpPr/>
          <p:nvPr/>
        </p:nvSpPr>
        <p:spPr>
          <a:xfrm rot="16200000">
            <a:off x="3660902" y="1830332"/>
            <a:ext cx="279619" cy="510251"/>
          </a:xfrm>
          <a:prstGeom prst="downArrow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6246455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04800" y="235535"/>
            <a:ext cx="6023001" cy="1440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762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4000" b="1" dirty="0" smtClean="0">
                <a:solidFill>
                  <a:schemeClr val="tx1"/>
                </a:solidFill>
              </a:rPr>
              <a:t>3. Едукација директора и наставника о БС</a:t>
            </a:r>
            <a:endParaRPr lang="sr-Latn-RS" sz="4000" b="1" dirty="0">
              <a:solidFill>
                <a:schemeClr val="tx1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324420" y="2432557"/>
            <a:ext cx="6934031" cy="1080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127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3600" b="1" dirty="0" smtClean="0">
                <a:solidFill>
                  <a:schemeClr val="tx1"/>
                </a:solidFill>
              </a:rPr>
              <a:t>Кратка едукација о БС</a:t>
            </a:r>
            <a:endParaRPr lang="sr-Latn-RS" sz="3600" b="1" dirty="0">
              <a:solidFill>
                <a:schemeClr val="tx1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905000" y="3891068"/>
            <a:ext cx="7002743" cy="1080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127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3600" b="1" dirty="0" smtClean="0">
                <a:solidFill>
                  <a:schemeClr val="tx1"/>
                </a:solidFill>
              </a:rPr>
              <a:t>Кратко представљање пројекта</a:t>
            </a:r>
            <a:endParaRPr lang="sr-Latn-RS" sz="3600" b="1" dirty="0">
              <a:solidFill>
                <a:schemeClr val="tx1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457200" y="5423930"/>
            <a:ext cx="4419600" cy="1080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127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3600" b="1" dirty="0" smtClean="0">
                <a:solidFill>
                  <a:schemeClr val="tx1"/>
                </a:solidFill>
              </a:rPr>
              <a:t>Сертификати</a:t>
            </a:r>
            <a:endParaRPr lang="sr-Latn-RS" sz="3600" b="1" dirty="0">
              <a:solidFill>
                <a:schemeClr val="tx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85504" y="226010"/>
            <a:ext cx="2244208" cy="215600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8143921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962400" y="96820"/>
            <a:ext cx="4951281" cy="1692166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762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4000" b="1" dirty="0">
                <a:solidFill>
                  <a:schemeClr val="tx1"/>
                </a:solidFill>
              </a:rPr>
              <a:t>4</a:t>
            </a:r>
            <a:r>
              <a:rPr lang="sr-Cyrl-RS" sz="4000" b="1" dirty="0" smtClean="0">
                <a:solidFill>
                  <a:schemeClr val="tx1"/>
                </a:solidFill>
              </a:rPr>
              <a:t>. Едукација родитеља ученика о БС</a:t>
            </a:r>
            <a:endParaRPr lang="sr-Latn-RS" sz="4000" b="1" dirty="0">
              <a:solidFill>
                <a:schemeClr val="tx1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522945" y="2491192"/>
            <a:ext cx="5420655" cy="970136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3200" b="1" dirty="0" smtClean="0">
                <a:solidFill>
                  <a:schemeClr val="tx1"/>
                </a:solidFill>
              </a:rPr>
              <a:t>Кратка едукација о БС</a:t>
            </a:r>
            <a:endParaRPr lang="sr-Latn-RS" sz="3000" b="1" dirty="0">
              <a:solidFill>
                <a:schemeClr val="tx1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2156760" y="3818920"/>
            <a:ext cx="6185512" cy="1577547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3200" b="1" dirty="0" smtClean="0">
                <a:solidFill>
                  <a:schemeClr val="tx1"/>
                </a:solidFill>
              </a:rPr>
              <a:t>Кратко представљање пројекта</a:t>
            </a:r>
          </a:p>
          <a:p>
            <a:pPr algn="ctr"/>
            <a:endParaRPr lang="sr-Cyrl-RS" sz="3200" b="1" dirty="0">
              <a:solidFill>
                <a:schemeClr val="tx1"/>
              </a:solidFill>
            </a:endParaRPr>
          </a:p>
          <a:p>
            <a:pPr algn="ctr"/>
            <a:endParaRPr lang="sr-Latn-RS" sz="3200" b="1" dirty="0" smtClean="0">
              <a:solidFill>
                <a:schemeClr val="tx1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762000" y="5638800"/>
            <a:ext cx="4800600" cy="970136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3200" b="1" dirty="0" smtClean="0">
                <a:solidFill>
                  <a:schemeClr val="tx1"/>
                </a:solidFill>
              </a:rPr>
              <a:t>Сертификати</a:t>
            </a:r>
            <a:endParaRPr lang="sr-Latn-RS" sz="3200" b="1" dirty="0" smtClean="0">
              <a:solidFill>
                <a:schemeClr val="tx1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2156760" y="4777991"/>
            <a:ext cx="6185512" cy="716244"/>
          </a:xfrm>
          <a:prstGeom prst="roundRect">
            <a:avLst>
              <a:gd name="adj" fmla="val 33059"/>
            </a:avLst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2800" dirty="0" smtClean="0">
                <a:solidFill>
                  <a:schemeClr val="tx1"/>
                </a:solidFill>
              </a:rPr>
              <a:t>Посебан осврт на селекцију и обуку вршњачких едукатора</a:t>
            </a:r>
            <a:endParaRPr lang="sr-Latn-RS" sz="2800" dirty="0" smtClean="0">
              <a:solidFill>
                <a:schemeClr val="tx1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962" y="125395"/>
            <a:ext cx="3017796" cy="200820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49133854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9051" y="105930"/>
            <a:ext cx="8972550" cy="1080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762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3600" b="1" dirty="0" smtClean="0">
                <a:solidFill>
                  <a:schemeClr val="tx1"/>
                </a:solidFill>
              </a:rPr>
              <a:t>5. Селекција ученика и избор за вршњачке едукаторе</a:t>
            </a:r>
            <a:endParaRPr lang="sr-Latn-RS" sz="3600" b="1" dirty="0">
              <a:solidFill>
                <a:schemeClr val="tx1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2290761" y="3071932"/>
            <a:ext cx="3791215" cy="1076262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 w="127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2800" b="1" dirty="0" smtClean="0">
                <a:solidFill>
                  <a:schemeClr val="tx1"/>
                </a:solidFill>
              </a:rPr>
              <a:t>Квалитети и критеријуми</a:t>
            </a:r>
            <a:endParaRPr lang="sr-Latn-RS" sz="2800" b="1" dirty="0">
              <a:solidFill>
                <a:schemeClr val="tx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6248400" y="1293757"/>
            <a:ext cx="2857550" cy="982197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 w="127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2800" b="1" dirty="0" smtClean="0">
                <a:solidFill>
                  <a:schemeClr val="tx1"/>
                </a:solidFill>
              </a:rPr>
              <a:t>Уводно </a:t>
            </a:r>
            <a:r>
              <a:rPr lang="sr-Cyrl-RS" sz="2800" b="1" dirty="0" err="1" smtClean="0">
                <a:solidFill>
                  <a:schemeClr val="tx1"/>
                </a:solidFill>
              </a:rPr>
              <a:t>предавње</a:t>
            </a:r>
            <a:endParaRPr lang="sr-Latn-RS" sz="2800" b="1" dirty="0">
              <a:solidFill>
                <a:schemeClr val="tx1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0" y="4292218"/>
            <a:ext cx="4038600" cy="990301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 w="127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sr-Cyrl-RS" sz="2800" b="1" dirty="0" smtClean="0">
                <a:solidFill>
                  <a:schemeClr val="tx1"/>
                </a:solidFill>
              </a:rPr>
              <a:t>Минимизирање субјективности</a:t>
            </a:r>
            <a:endParaRPr lang="sr-Latn-RS" sz="2800" b="1" dirty="0">
              <a:solidFill>
                <a:schemeClr val="tx1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3010294" y="4818668"/>
            <a:ext cx="3751955" cy="1348051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 w="127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sr-Cyrl-RS" sz="2800" b="1" dirty="0" smtClean="0">
                <a:solidFill>
                  <a:schemeClr val="tx1"/>
                </a:solidFill>
              </a:rPr>
              <a:t>Место вршења селекције</a:t>
            </a:r>
            <a:endParaRPr lang="sr-Latn-RS" sz="2800" b="1" dirty="0">
              <a:solidFill>
                <a:schemeClr val="tx1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4492442" y="2188139"/>
            <a:ext cx="3169544" cy="1108518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 w="127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2800" b="1" dirty="0" smtClean="0">
                <a:solidFill>
                  <a:schemeClr val="tx1"/>
                </a:solidFill>
              </a:rPr>
              <a:t>Комисија</a:t>
            </a:r>
            <a:endParaRPr lang="sr-Latn-RS" sz="2800" b="1" dirty="0">
              <a:solidFill>
                <a:schemeClr val="tx1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4534948" y="5987835"/>
            <a:ext cx="4225214" cy="846352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 w="127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2800" b="1" dirty="0" smtClean="0">
                <a:solidFill>
                  <a:schemeClr val="tx1"/>
                </a:solidFill>
              </a:rPr>
              <a:t>Број и пол ученика</a:t>
            </a:r>
            <a:endParaRPr lang="sr-Latn-RS" sz="2800" b="1" dirty="0">
              <a:solidFill>
                <a:schemeClr val="tx1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2353" y="3746394"/>
            <a:ext cx="2159265" cy="104216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" y="1325302"/>
            <a:ext cx="2328028" cy="205414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218928571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50268" y="123827"/>
            <a:ext cx="8993732" cy="1080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762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3600" b="1" dirty="0" smtClean="0">
                <a:solidFill>
                  <a:schemeClr val="tx1"/>
                </a:solidFill>
              </a:rPr>
              <a:t>6. Обука изабраних ученика за вршњачке едукаторе</a:t>
            </a:r>
            <a:endParaRPr lang="sr-Latn-RS" sz="3600" b="1" dirty="0">
              <a:solidFill>
                <a:schemeClr val="tx1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15325" y="1465934"/>
            <a:ext cx="2851700" cy="1346265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3200" b="1" dirty="0" smtClean="0">
                <a:solidFill>
                  <a:schemeClr val="tx1"/>
                </a:solidFill>
              </a:rPr>
              <a:t>Комисија</a:t>
            </a:r>
            <a:endParaRPr lang="sr-Latn-RS" sz="3000" b="1" dirty="0">
              <a:solidFill>
                <a:schemeClr val="tx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1143000" y="2995112"/>
            <a:ext cx="2680986" cy="1366694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>
                <a:solidFill>
                  <a:schemeClr val="tx1"/>
                </a:solidFill>
              </a:rPr>
              <a:t>Обук</a:t>
            </a:r>
            <a:r>
              <a:rPr lang="sr-Cyrl-RS" sz="3200" b="1" dirty="0">
                <a:solidFill>
                  <a:schemeClr val="tx1"/>
                </a:solidFill>
              </a:rPr>
              <a:t>а</a:t>
            </a:r>
            <a:r>
              <a:rPr lang="en-US" sz="3200" b="1" dirty="0">
                <a:solidFill>
                  <a:schemeClr val="tx1"/>
                </a:solidFill>
              </a:rPr>
              <a:t> у </a:t>
            </a:r>
            <a:r>
              <a:rPr lang="sr-Cyrl-RS" sz="3200" b="1" dirty="0" smtClean="0">
                <a:solidFill>
                  <a:schemeClr val="tx1"/>
                </a:solidFill>
              </a:rPr>
              <a:t>БС</a:t>
            </a:r>
            <a:endParaRPr lang="sr-Latn-RS" sz="3000" b="1" dirty="0">
              <a:solidFill>
                <a:schemeClr val="tx1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2912540" y="1815862"/>
            <a:ext cx="3103098" cy="148845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3200" b="1" dirty="0">
                <a:solidFill>
                  <a:schemeClr val="tx1"/>
                </a:solidFill>
              </a:rPr>
              <a:t>Обука за рад са младима</a:t>
            </a:r>
            <a:endParaRPr lang="sr-Latn-RS" sz="3000" b="1" dirty="0">
              <a:solidFill>
                <a:schemeClr val="tx1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4114800" y="3803165"/>
            <a:ext cx="3052362" cy="1327362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>
                <a:solidFill>
                  <a:schemeClr val="tx1"/>
                </a:solidFill>
              </a:rPr>
              <a:t>Практичне</a:t>
            </a:r>
            <a:r>
              <a:rPr lang="en-US" sz="3200" b="1" dirty="0">
                <a:solidFill>
                  <a:schemeClr val="tx1"/>
                </a:solidFill>
              </a:rPr>
              <a:t> </a:t>
            </a:r>
            <a:r>
              <a:rPr lang="en-US" sz="3200" b="1" dirty="0" err="1">
                <a:solidFill>
                  <a:schemeClr val="tx1"/>
                </a:solidFill>
              </a:rPr>
              <a:t>вежбе</a:t>
            </a:r>
            <a:r>
              <a:rPr lang="en-US" sz="3200" b="1" dirty="0">
                <a:solidFill>
                  <a:schemeClr val="tx1"/>
                </a:solidFill>
              </a:rPr>
              <a:t> </a:t>
            </a:r>
            <a:endParaRPr lang="sr-Latn-RS" sz="3000" b="1" dirty="0">
              <a:solidFill>
                <a:schemeClr val="tx1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5029200" y="5486400"/>
            <a:ext cx="3290095" cy="1172795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3200" b="1" dirty="0" smtClean="0">
                <a:solidFill>
                  <a:schemeClr val="tx1"/>
                </a:solidFill>
              </a:rPr>
              <a:t>Распоред</a:t>
            </a:r>
            <a:endParaRPr lang="sr-Latn-RS" sz="3000" b="1" dirty="0">
              <a:solidFill>
                <a:schemeClr val="tx1"/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005" y="4500706"/>
            <a:ext cx="3147110" cy="235729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06677" y="1465934"/>
            <a:ext cx="2937323" cy="218830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121082725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52401" y="135861"/>
            <a:ext cx="8839200" cy="1080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762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4000" b="1" dirty="0" smtClean="0">
                <a:solidFill>
                  <a:schemeClr val="tx1"/>
                </a:solidFill>
              </a:rPr>
              <a:t>7. Ангажовање вршњачких едукатора</a:t>
            </a:r>
            <a:endParaRPr lang="sr-Latn-RS" sz="4000" b="1" dirty="0">
              <a:solidFill>
                <a:schemeClr val="tx1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152401" y="1406640"/>
            <a:ext cx="3744686" cy="911471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3200" b="1" dirty="0" smtClean="0">
                <a:solidFill>
                  <a:schemeClr val="tx1"/>
                </a:solidFill>
              </a:rPr>
              <a:t>Презентације </a:t>
            </a:r>
            <a:endParaRPr lang="sr-Latn-RS" sz="3200" b="1" dirty="0">
              <a:solidFill>
                <a:schemeClr val="tx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6699118" y="2390520"/>
            <a:ext cx="2558144" cy="970703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3200" b="1" dirty="0" smtClean="0">
                <a:solidFill>
                  <a:schemeClr val="tx1"/>
                </a:solidFill>
              </a:rPr>
              <a:t>Сајт </a:t>
            </a:r>
            <a:endParaRPr lang="sr-Latn-RS" sz="3200" b="1" dirty="0">
              <a:solidFill>
                <a:schemeClr val="tx1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2627637" y="2921606"/>
            <a:ext cx="4399446" cy="1174659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2800" b="1" dirty="0" smtClean="0">
                <a:solidFill>
                  <a:schemeClr val="tx1"/>
                </a:solidFill>
              </a:rPr>
              <a:t>Самостално истраживање </a:t>
            </a:r>
            <a:r>
              <a:rPr lang="sr-Cyrl-RS" sz="2800" b="1" dirty="0">
                <a:solidFill>
                  <a:schemeClr val="tx1"/>
                </a:solidFill>
              </a:rPr>
              <a:t>и </a:t>
            </a:r>
            <a:r>
              <a:rPr lang="sr-Cyrl-RS" sz="2800" b="1" dirty="0" smtClean="0">
                <a:solidFill>
                  <a:schemeClr val="tx1"/>
                </a:solidFill>
              </a:rPr>
              <a:t>припрема</a:t>
            </a:r>
            <a:endParaRPr lang="sr-Latn-RS" sz="2800" b="1" dirty="0">
              <a:solidFill>
                <a:schemeClr val="tx1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4191000" y="4096265"/>
            <a:ext cx="4059167" cy="1096083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3200" b="1" dirty="0" smtClean="0">
                <a:solidFill>
                  <a:schemeClr val="tx1"/>
                </a:solidFill>
              </a:rPr>
              <a:t>Мониторинг </a:t>
            </a:r>
            <a:r>
              <a:rPr lang="sr-Cyrl-RS" sz="3200" b="1" dirty="0">
                <a:solidFill>
                  <a:schemeClr val="tx1"/>
                </a:solidFill>
              </a:rPr>
              <a:t>и </a:t>
            </a:r>
            <a:r>
              <a:rPr lang="sr-Cyrl-RS" sz="3200" b="1" dirty="0" smtClean="0">
                <a:solidFill>
                  <a:schemeClr val="tx1"/>
                </a:solidFill>
              </a:rPr>
              <a:t>управљање </a:t>
            </a:r>
            <a:endParaRPr lang="sr-Latn-RS" sz="3200" b="1" dirty="0">
              <a:solidFill>
                <a:schemeClr val="tx1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5133216" y="5123967"/>
            <a:ext cx="4124046" cy="744101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3200" b="1" dirty="0" smtClean="0">
                <a:solidFill>
                  <a:schemeClr val="tx1"/>
                </a:solidFill>
              </a:rPr>
              <a:t>Евалуација</a:t>
            </a:r>
            <a:endParaRPr lang="sr-Latn-RS" sz="3200" b="1" dirty="0">
              <a:solidFill>
                <a:schemeClr val="tx1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1857354" y="5874421"/>
            <a:ext cx="6096473" cy="649593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3200" b="1" dirty="0" smtClean="0">
                <a:solidFill>
                  <a:schemeClr val="tx1"/>
                </a:solidFill>
              </a:rPr>
              <a:t>Писање извештаја</a:t>
            </a:r>
            <a:endParaRPr lang="sr-Latn-RS" sz="3200" b="1" dirty="0">
              <a:solidFill>
                <a:schemeClr val="tx1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3798509" y="1704014"/>
            <a:ext cx="3744686" cy="911471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3200" b="1" dirty="0" smtClean="0">
                <a:solidFill>
                  <a:schemeClr val="tx1"/>
                </a:solidFill>
              </a:rPr>
              <a:t>Материјали</a:t>
            </a:r>
            <a:endParaRPr lang="sr-Latn-RS" sz="3200" b="1" dirty="0">
              <a:solidFill>
                <a:schemeClr val="tx1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120" y="3270658"/>
            <a:ext cx="2293851" cy="2023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766399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590801" y="173257"/>
            <a:ext cx="6553200" cy="1440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762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3200" b="1" dirty="0" smtClean="0">
                <a:solidFill>
                  <a:schemeClr val="tx1"/>
                </a:solidFill>
              </a:rPr>
              <a:t>8. Подршка пројекта вршњачке едукације и едукатора</a:t>
            </a:r>
            <a:endParaRPr lang="sr-Latn-RS" sz="3200" b="1" dirty="0">
              <a:solidFill>
                <a:schemeClr val="tx1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329739" y="2900858"/>
            <a:ext cx="3480261" cy="190356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3200" b="1" dirty="0" smtClean="0">
                <a:solidFill>
                  <a:schemeClr val="tx1"/>
                </a:solidFill>
              </a:rPr>
              <a:t>Подршка самог пројекта</a:t>
            </a:r>
            <a:endParaRPr lang="sr-Latn-RS" sz="2400" b="1" dirty="0">
              <a:solidFill>
                <a:schemeClr val="tx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5867400" y="2960150"/>
            <a:ext cx="3222259" cy="2069049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3200" b="1" dirty="0" smtClean="0">
                <a:solidFill>
                  <a:schemeClr val="tx1"/>
                </a:solidFill>
              </a:rPr>
              <a:t>Подршка вршњачких едукатора</a:t>
            </a:r>
            <a:endParaRPr lang="sr-Latn-RS" sz="2400" b="1" dirty="0">
              <a:solidFill>
                <a:schemeClr val="tx1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717"/>
            <a:ext cx="2422451" cy="158592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7748" y="4583251"/>
            <a:ext cx="2361905" cy="194285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</p:pic>
      <p:sp>
        <p:nvSpPr>
          <p:cNvPr id="9" name="Down Arrow 8"/>
          <p:cNvSpPr/>
          <p:nvPr/>
        </p:nvSpPr>
        <p:spPr>
          <a:xfrm rot="2718538">
            <a:off x="3086202" y="1548942"/>
            <a:ext cx="430306" cy="1573306"/>
          </a:xfrm>
          <a:prstGeom prst="downArrow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10" name="Down Arrow 9"/>
          <p:cNvSpPr/>
          <p:nvPr/>
        </p:nvSpPr>
        <p:spPr>
          <a:xfrm rot="19130205">
            <a:off x="5855910" y="1696818"/>
            <a:ext cx="430306" cy="1573306"/>
          </a:xfrm>
          <a:prstGeom prst="downArrow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408676623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 animBg="1"/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64336" y="67532"/>
            <a:ext cx="4812464" cy="1372603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762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4000" b="1" dirty="0" smtClean="0">
                <a:solidFill>
                  <a:schemeClr val="tx1"/>
                </a:solidFill>
              </a:rPr>
              <a:t>9. Мониторинг и управљање</a:t>
            </a:r>
            <a:endParaRPr lang="sr-Latn-RS" sz="4000" b="1" dirty="0">
              <a:solidFill>
                <a:schemeClr val="tx1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64336" y="2237786"/>
            <a:ext cx="6717464" cy="90237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127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3200" b="1" dirty="0" err="1" smtClean="0">
                <a:solidFill>
                  <a:schemeClr val="tx1"/>
                </a:solidFill>
              </a:rPr>
              <a:t>Перманетно</a:t>
            </a:r>
            <a:r>
              <a:rPr lang="sr-Cyrl-RS" sz="3200" b="1" dirty="0" smtClean="0">
                <a:solidFill>
                  <a:schemeClr val="tx1"/>
                </a:solidFill>
              </a:rPr>
              <a:t> праћење и координација </a:t>
            </a:r>
            <a:r>
              <a:rPr lang="sr-Cyrl-RS" sz="3200" b="1" dirty="0">
                <a:solidFill>
                  <a:schemeClr val="tx1"/>
                </a:solidFill>
              </a:rPr>
              <a:t>целокупног пројекта </a:t>
            </a:r>
            <a:endParaRPr lang="sr-Latn-RS" sz="3200" b="1" dirty="0">
              <a:solidFill>
                <a:schemeClr val="tx1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2761964" y="3505200"/>
            <a:ext cx="6324600" cy="1281964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127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3200" b="1" dirty="0" err="1" smtClean="0">
                <a:solidFill>
                  <a:schemeClr val="tx1"/>
                </a:solidFill>
              </a:rPr>
              <a:t>Перманетно</a:t>
            </a:r>
            <a:r>
              <a:rPr lang="sr-Cyrl-RS" sz="3200" b="1" dirty="0" smtClean="0">
                <a:solidFill>
                  <a:schemeClr val="tx1"/>
                </a:solidFill>
              </a:rPr>
              <a:t> праћење у управљање радом </a:t>
            </a:r>
            <a:r>
              <a:rPr lang="sr-Cyrl-RS" sz="3200" b="1" dirty="0">
                <a:solidFill>
                  <a:schemeClr val="tx1"/>
                </a:solidFill>
              </a:rPr>
              <a:t>вршњачких едукатора</a:t>
            </a:r>
            <a:endParaRPr lang="sr-Latn-RS" sz="3200" b="1" dirty="0">
              <a:solidFill>
                <a:schemeClr val="tx1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23359" y="5655784"/>
            <a:ext cx="5758342" cy="1080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127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3200" b="1" dirty="0" smtClean="0">
                <a:solidFill>
                  <a:schemeClr val="tx1"/>
                </a:solidFill>
              </a:rPr>
              <a:t>Периодично ,,</a:t>
            </a:r>
            <a:r>
              <a:rPr lang="en-US" sz="3200" b="1" dirty="0" err="1" smtClean="0">
                <a:solidFill>
                  <a:schemeClr val="tx1"/>
                </a:solidFill>
              </a:rPr>
              <a:t>освежавање</a:t>
            </a:r>
            <a:r>
              <a:rPr lang="sr-Cyrl-RS" sz="3200" b="1" dirty="0" smtClean="0">
                <a:solidFill>
                  <a:schemeClr val="tx1"/>
                </a:solidFill>
              </a:rPr>
              <a:t>’’</a:t>
            </a:r>
            <a:r>
              <a:rPr lang="en-US" sz="3200" b="1" dirty="0" smtClean="0">
                <a:solidFill>
                  <a:schemeClr val="tx1"/>
                </a:solidFill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</a:rPr>
              <a:t>знања</a:t>
            </a:r>
            <a:r>
              <a:rPr lang="sr-Cyrl-RS" sz="3200" b="1" dirty="0" smtClean="0">
                <a:solidFill>
                  <a:schemeClr val="tx1"/>
                </a:solidFill>
              </a:rPr>
              <a:t> вршњачких едукатора</a:t>
            </a:r>
            <a:endParaRPr lang="sr-Latn-RS" sz="3200" b="1" dirty="0">
              <a:solidFill>
                <a:schemeClr val="tx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40266" y="176489"/>
            <a:ext cx="3603734" cy="202484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623" y="3505200"/>
            <a:ext cx="2628571" cy="174285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29400" y="5029209"/>
            <a:ext cx="2285714" cy="181904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16522083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390525" y="1623723"/>
            <a:ext cx="5629275" cy="822718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3000" b="1" dirty="0" smtClean="0">
                <a:solidFill>
                  <a:schemeClr val="tx1"/>
                </a:solidFill>
              </a:rPr>
              <a:t>Целокупног пројекта и самих сегмената</a:t>
            </a:r>
            <a:endParaRPr lang="sr-Latn-RS" sz="3000" b="1" dirty="0">
              <a:solidFill>
                <a:schemeClr val="tx1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90525" y="2717971"/>
            <a:ext cx="7857839" cy="648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3000" b="1" dirty="0" smtClean="0">
                <a:solidFill>
                  <a:schemeClr val="tx1"/>
                </a:solidFill>
              </a:rPr>
              <a:t>Сви субјекти пројекта укључени у евалуацију</a:t>
            </a:r>
            <a:endParaRPr lang="sr-Latn-RS" sz="3000" b="1" dirty="0">
              <a:solidFill>
                <a:schemeClr val="tx1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200400" y="4244216"/>
            <a:ext cx="4740977" cy="648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3000" b="1" dirty="0" smtClean="0">
                <a:solidFill>
                  <a:schemeClr val="tx1"/>
                </a:solidFill>
              </a:rPr>
              <a:t>Циљеви евалуације</a:t>
            </a:r>
            <a:endParaRPr lang="sr-Latn-RS" sz="3000" b="1" dirty="0">
              <a:solidFill>
                <a:schemeClr val="tx1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533400" y="5045795"/>
            <a:ext cx="8546497" cy="1799071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127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sr-Cyrl-RS" sz="2400" b="1" dirty="0" smtClean="0">
                <a:solidFill>
                  <a:schemeClr val="tx1"/>
                </a:solidFill>
              </a:rPr>
              <a:t>процена </a:t>
            </a:r>
            <a:r>
              <a:rPr lang="x-none" sz="2400" b="1" dirty="0" smtClean="0">
                <a:solidFill>
                  <a:schemeClr val="tx1"/>
                </a:solidFill>
              </a:rPr>
              <a:t>ефикасности </a:t>
            </a:r>
            <a:r>
              <a:rPr lang="x-none" sz="2400" b="1" dirty="0">
                <a:solidFill>
                  <a:schemeClr val="tx1"/>
                </a:solidFill>
              </a:rPr>
              <a:t>и ефективности</a:t>
            </a:r>
            <a:endParaRPr lang="sr-Latn-RS" sz="2400" b="1" dirty="0">
              <a:solidFill>
                <a:schemeClr val="tx1"/>
              </a:solidFill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sr-Cyrl-RS" sz="2400" b="1" dirty="0">
                <a:solidFill>
                  <a:schemeClr val="tx1"/>
                </a:solidFill>
              </a:rPr>
              <a:t>у</a:t>
            </a:r>
            <a:r>
              <a:rPr lang="sr-Cyrl-RS" sz="2400" b="1" dirty="0" smtClean="0">
                <a:solidFill>
                  <a:schemeClr val="tx1"/>
                </a:solidFill>
              </a:rPr>
              <a:t>напређење пројекта</a:t>
            </a:r>
            <a:endParaRPr lang="sr-Latn-RS" sz="2400" b="1" dirty="0">
              <a:solidFill>
                <a:schemeClr val="tx1"/>
              </a:solidFill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sr-Cyrl-RS" sz="2400" b="1" dirty="0">
                <a:solidFill>
                  <a:schemeClr val="tx1"/>
                </a:solidFill>
              </a:rPr>
              <a:t>д</a:t>
            </a:r>
            <a:r>
              <a:rPr lang="sr-Cyrl-RS" sz="2400" b="1" dirty="0" smtClean="0">
                <a:solidFill>
                  <a:schemeClr val="tx1"/>
                </a:solidFill>
              </a:rPr>
              <a:t>оношење одлуке о настављању </a:t>
            </a:r>
            <a:r>
              <a:rPr lang="x-none" sz="2400" b="1" dirty="0" smtClean="0">
                <a:solidFill>
                  <a:schemeClr val="tx1"/>
                </a:solidFill>
              </a:rPr>
              <a:t>или </a:t>
            </a:r>
            <a:r>
              <a:rPr lang="sr-Cyrl-RS" sz="2400" b="1" dirty="0" smtClean="0">
                <a:solidFill>
                  <a:schemeClr val="tx1"/>
                </a:solidFill>
              </a:rPr>
              <a:t>понављању пројекта </a:t>
            </a:r>
            <a:endParaRPr lang="sr-Latn-RS" sz="2400" b="1" dirty="0">
              <a:solidFill>
                <a:schemeClr val="tx1"/>
              </a:solidFill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sr-Cyrl-RS" sz="2400" b="1" dirty="0" smtClean="0">
                <a:solidFill>
                  <a:schemeClr val="tx1"/>
                </a:solidFill>
              </a:rPr>
              <a:t>оправдавање пројекта, </a:t>
            </a:r>
            <a:r>
              <a:rPr lang="x-none" sz="2400" b="1" dirty="0" smtClean="0">
                <a:solidFill>
                  <a:schemeClr val="tx1"/>
                </a:solidFill>
              </a:rPr>
              <a:t>даље финансирање </a:t>
            </a:r>
            <a:r>
              <a:rPr lang="sr-Cyrl-RS" sz="2400" b="1" dirty="0" smtClean="0">
                <a:solidFill>
                  <a:schemeClr val="tx1"/>
                </a:solidFill>
              </a:rPr>
              <a:t>и </a:t>
            </a:r>
            <a:r>
              <a:rPr lang="x-none" sz="2400" b="1" dirty="0" smtClean="0">
                <a:solidFill>
                  <a:schemeClr val="tx1"/>
                </a:solidFill>
              </a:rPr>
              <a:t>подршку</a:t>
            </a:r>
            <a:endParaRPr lang="sr-Cyrl-RS" sz="2400" b="1" dirty="0" smtClean="0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r-Cyrl-RS" sz="2400" b="1" dirty="0" smtClean="0">
                <a:solidFill>
                  <a:schemeClr val="tx1"/>
                </a:solidFill>
              </a:rPr>
              <a:t>информације за будуће пројекте</a:t>
            </a:r>
            <a:endParaRPr lang="sr-Cyrl-RS" sz="2400" b="1" dirty="0">
              <a:solidFill>
                <a:schemeClr val="tx1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80363" y="652265"/>
            <a:ext cx="2930299" cy="194291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l="19608" t="2498" r="22127" b="-2498"/>
          <a:stretch/>
        </p:blipFill>
        <p:spPr>
          <a:xfrm>
            <a:off x="148024" y="3457082"/>
            <a:ext cx="2832532" cy="143513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</p:pic>
      <p:sp>
        <p:nvSpPr>
          <p:cNvPr id="4" name="Rounded Rectangle 3"/>
          <p:cNvSpPr/>
          <p:nvPr/>
        </p:nvSpPr>
        <p:spPr>
          <a:xfrm>
            <a:off x="171837" y="76837"/>
            <a:ext cx="7074839" cy="1080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762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4000" b="1" dirty="0" smtClean="0">
                <a:solidFill>
                  <a:schemeClr val="tx1"/>
                </a:solidFill>
              </a:rPr>
              <a:t>10. Евалуација и извештавање</a:t>
            </a:r>
            <a:endParaRPr lang="sr-Latn-RS" sz="4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413961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801257" y="251681"/>
            <a:ext cx="5733143" cy="1080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762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4000" b="1" dirty="0" smtClean="0">
                <a:solidFill>
                  <a:schemeClr val="tx1"/>
                </a:solidFill>
              </a:rPr>
              <a:t>11. Трошкови</a:t>
            </a:r>
            <a:endParaRPr lang="sr-Latn-RS" sz="4000" b="1" dirty="0">
              <a:solidFill>
                <a:schemeClr val="tx1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403089" y="2368461"/>
            <a:ext cx="8416511" cy="720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3200" b="1" dirty="0">
                <a:solidFill>
                  <a:schemeClr val="tx1"/>
                </a:solidFill>
              </a:rPr>
              <a:t>Д</a:t>
            </a:r>
            <a:r>
              <a:rPr lang="sr-Cyrl-RS" sz="3200" b="1" dirty="0" smtClean="0">
                <a:solidFill>
                  <a:schemeClr val="tx1"/>
                </a:solidFill>
              </a:rPr>
              <a:t>ва </a:t>
            </a:r>
            <a:r>
              <a:rPr lang="sr-Cyrl-RS" sz="3200" b="1" dirty="0">
                <a:solidFill>
                  <a:schemeClr val="tx1"/>
                </a:solidFill>
              </a:rPr>
              <a:t>модела </a:t>
            </a:r>
            <a:r>
              <a:rPr lang="sr-Cyrl-RS" sz="3200" b="1" dirty="0" smtClean="0">
                <a:solidFill>
                  <a:schemeClr val="tx1"/>
                </a:solidFill>
              </a:rPr>
              <a:t>накнада </a:t>
            </a:r>
            <a:r>
              <a:rPr lang="sr-Cyrl-RS" sz="3200" b="1" dirty="0">
                <a:solidFill>
                  <a:schemeClr val="tx1"/>
                </a:solidFill>
              </a:rPr>
              <a:t>за вршњачке </a:t>
            </a:r>
            <a:r>
              <a:rPr lang="sr-Cyrl-RS" sz="3200" b="1" dirty="0" smtClean="0">
                <a:solidFill>
                  <a:schemeClr val="tx1"/>
                </a:solidFill>
              </a:rPr>
              <a:t>едукаторе</a:t>
            </a:r>
            <a:r>
              <a:rPr lang="sr-Cyrl-RS" sz="3200" b="1" dirty="0">
                <a:solidFill>
                  <a:schemeClr val="tx1"/>
                </a:solidFill>
              </a:rPr>
              <a:t>:</a:t>
            </a:r>
            <a:endParaRPr lang="sr-Latn-RS" sz="3200" b="1" dirty="0">
              <a:solidFill>
                <a:schemeClr val="tx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5010899" y="4409889"/>
            <a:ext cx="3948607" cy="2241923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3200" b="1" dirty="0" smtClean="0">
                <a:solidFill>
                  <a:schemeClr val="tx1"/>
                </a:solidFill>
              </a:rPr>
              <a:t>Пословни</a:t>
            </a:r>
            <a:endParaRPr lang="sr-Latn-RS" sz="3200" b="1" dirty="0">
              <a:solidFill>
                <a:schemeClr val="tx1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33337" y="4492021"/>
            <a:ext cx="3580832" cy="207766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3200" b="1" dirty="0" smtClean="0">
                <a:solidFill>
                  <a:schemeClr val="tx1"/>
                </a:solidFill>
              </a:rPr>
              <a:t>Волонтерски</a:t>
            </a:r>
            <a:endParaRPr lang="sr-Latn-RS" sz="3200" b="1" dirty="0">
              <a:solidFill>
                <a:schemeClr val="tx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9606" y="55331"/>
            <a:ext cx="1534966" cy="167619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</p:pic>
      <p:sp>
        <p:nvSpPr>
          <p:cNvPr id="9" name="Down Arrow 8"/>
          <p:cNvSpPr/>
          <p:nvPr/>
        </p:nvSpPr>
        <p:spPr>
          <a:xfrm rot="2506284">
            <a:off x="2893171" y="3301832"/>
            <a:ext cx="377371" cy="1175657"/>
          </a:xfrm>
          <a:prstGeom prst="downArrow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10" name="Down Arrow 9"/>
          <p:cNvSpPr/>
          <p:nvPr/>
        </p:nvSpPr>
        <p:spPr>
          <a:xfrm rot="19772613">
            <a:off x="5605925" y="3341060"/>
            <a:ext cx="377371" cy="1175657"/>
          </a:xfrm>
          <a:prstGeom prst="downArrow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93960106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7" grpId="1" animBg="1"/>
      <p:bldP spid="9" grpId="0" animBg="1"/>
      <p:bldP spid="1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b="1" dirty="0"/>
              <a:t>Закључна разматрања</a:t>
            </a:r>
            <a:r>
              <a:rPr lang="sr-Latn-RS" b="1" dirty="0"/>
              <a:t/>
            </a:r>
            <a:br>
              <a:rPr lang="sr-Latn-RS" b="1" dirty="0"/>
            </a:br>
            <a:endParaRPr lang="sr-Latn-R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257800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sr-Cyrl-RS" b="1" dirty="0"/>
              <a:t>Вршњачка едукација – </a:t>
            </a:r>
            <a:r>
              <a:rPr lang="sr-Cyrl-RS" b="1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</a:rPr>
              <a:t>најбољи</a:t>
            </a:r>
            <a:r>
              <a:rPr lang="sr-Cyrl-RS" b="1" dirty="0">
                <a:ln w="22225">
                  <a:solidFill>
                    <a:srgbClr val="C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sr-Cyrl-RS" b="1" dirty="0"/>
              <a:t>вид едукације</a:t>
            </a:r>
          </a:p>
          <a:p>
            <a:pPr algn="ctr"/>
            <a:endParaRPr lang="sr-Cyrl-RS" b="1" dirty="0"/>
          </a:p>
          <a:p>
            <a:pPr algn="ctr"/>
            <a:endParaRPr lang="sr-Cyrl-RS" b="1" dirty="0"/>
          </a:p>
          <a:p>
            <a:pPr algn="ctr"/>
            <a:endParaRPr lang="sr-Cyrl-RS" b="1" dirty="0"/>
          </a:p>
          <a:p>
            <a:pPr marL="0" indent="0" algn="ctr">
              <a:buNone/>
            </a:pPr>
            <a:endParaRPr lang="sr-Cyrl-RS" b="1" dirty="0"/>
          </a:p>
          <a:p>
            <a:pPr algn="ctr"/>
            <a:r>
              <a:rPr lang="sr-Cyrl-RS" b="1" dirty="0" smtClean="0"/>
              <a:t>Квалитетна </a:t>
            </a:r>
            <a:r>
              <a:rPr lang="sr-Cyrl-RS" b="1" dirty="0">
                <a:ln w="28575">
                  <a:solidFill>
                    <a:srgbClr val="B80000"/>
                  </a:solidFill>
                </a:ln>
                <a:solidFill>
                  <a:srgbClr val="FF0000"/>
                </a:solidFill>
              </a:rPr>
              <a:t>базна основа</a:t>
            </a:r>
            <a:r>
              <a:rPr lang="sr-Cyrl-RS" b="1" dirty="0">
                <a:ln w="28575">
                  <a:solidFill>
                    <a:srgbClr val="B80000"/>
                  </a:solidFill>
                </a:ln>
              </a:rPr>
              <a:t> </a:t>
            </a:r>
            <a:r>
              <a:rPr lang="sr-Cyrl-RS" b="1" dirty="0"/>
              <a:t>модела</a:t>
            </a:r>
          </a:p>
          <a:p>
            <a:pPr algn="ctr"/>
            <a:r>
              <a:rPr lang="sr-Cyrl-RS" b="1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</a:rPr>
              <a:t>Постоји простор и могућност </a:t>
            </a:r>
            <a:r>
              <a:rPr lang="sr-Cyrl-RS" b="1" dirty="0">
                <a:ln w="22225">
                  <a:noFill/>
                  <a:prstDash val="solid"/>
                </a:ln>
              </a:rPr>
              <a:t>за даље унапређење</a:t>
            </a:r>
            <a:r>
              <a:rPr lang="sr-Cyrl-RS" b="1" dirty="0"/>
              <a:t> модела</a:t>
            </a:r>
          </a:p>
          <a:p>
            <a:pPr algn="ctr"/>
            <a:r>
              <a:rPr lang="sr-Cyrl-RS" b="1" dirty="0">
                <a:ln w="28575">
                  <a:solidFill>
                    <a:srgbClr val="C00000"/>
                  </a:solidFill>
                </a:ln>
                <a:solidFill>
                  <a:srgbClr val="FF0000"/>
                </a:solidFill>
              </a:rPr>
              <a:t>Што пре </a:t>
            </a:r>
            <a:r>
              <a:rPr lang="sr-Cyrl-RS" b="1" dirty="0"/>
              <a:t>кренути са </a:t>
            </a:r>
            <a:r>
              <a:rPr lang="sr-Cyrl-RS" b="1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</a:rPr>
              <a:t>имплементацијом</a:t>
            </a:r>
            <a:endParaRPr lang="sr-Latn-RS" b="1" dirty="0"/>
          </a:p>
          <a:p>
            <a:endParaRPr lang="sr-Latn-R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28895" y="2133600"/>
            <a:ext cx="2686209" cy="2014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62558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19150" y="3200400"/>
            <a:ext cx="75057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6">
                  <a:lumMod val="75000"/>
                </a:schemeClr>
              </a:buClr>
            </a:pPr>
            <a:r>
              <a:rPr lang="sr-Cyrl-BA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ХВАЛА НА ПАЖЊИ!</a:t>
            </a:r>
            <a:endParaRPr 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57200" y="81677"/>
            <a:ext cx="8153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IV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29.- 30.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5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99" y="267618"/>
            <a:ext cx="1568513" cy="68864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3087" y="269923"/>
            <a:ext cx="1568513" cy="688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8949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</TotalTime>
  <Words>470</Words>
  <Application>Microsoft Office PowerPoint</Application>
  <PresentationFormat>On-screen Show (4:3)</PresentationFormat>
  <Paragraphs>112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1" baseType="lpstr">
      <vt:lpstr>Arial</vt:lpstr>
      <vt:lpstr>Calibri</vt:lpstr>
      <vt:lpstr>Office Theme</vt:lpstr>
      <vt:lpstr>PowerPoint Presentation</vt:lpstr>
      <vt:lpstr>УВОД</vt:lpstr>
      <vt:lpstr>PowerPoint Presentation</vt:lpstr>
      <vt:lpstr>Модели вршњачке едукације у свету</vt:lpstr>
      <vt:lpstr>Модел ВЕБС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Закључна разматрања </vt:lpstr>
      <vt:lpstr>PowerPoint Presentation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Milan Tešić</dc:creator>
  <cp:lastModifiedBy>Madzovski Marko Marko</cp:lastModifiedBy>
  <cp:revision>37</cp:revision>
  <dcterms:created xsi:type="dcterms:W3CDTF">2014-10-16T19:11:55Z</dcterms:created>
  <dcterms:modified xsi:type="dcterms:W3CDTF">2015-10-24T09:16:44Z</dcterms:modified>
</cp:coreProperties>
</file>