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7" r:id="rId5"/>
    <p:sldId id="262" r:id="rId6"/>
    <p:sldId id="268" r:id="rId7"/>
    <p:sldId id="269" r:id="rId8"/>
    <p:sldId id="264" r:id="rId9"/>
    <p:sldId id="270" r:id="rId10"/>
    <p:sldId id="271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246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 И АНАЛИЗА ИЗВЕШТАЈА О ОСНОВНИМ ПОКАЗАТЕЉИМА СТАЊА БЕЗБЕДНОСТИ САОБРАЋАЈА НА ТЕРИТОРИЈИ ЛОКАЛНИХ САМОУПРАВА РЕПУБЛИКЕ СРБИЈЕ</a:t>
            </a:r>
            <a:endParaRPr lang="en-US" sz="2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246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 AND ANALYSIS OF REPORTS ON THE BASIC INDICATORS OF THE ROAD SAFETY STATE IN LOCAL GOVERNMENTS OF </a:t>
            </a:r>
          </a:p>
          <a:p>
            <a:pPr algn="ctr"/>
            <a:r>
              <a:rPr lang="en-US" sz="2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REPUBLIC OF SERBIA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47800" y="4565349"/>
            <a:ext cx="7391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/>
              <a:t>Андријана </a:t>
            </a:r>
            <a:r>
              <a:rPr lang="sr-Cyrl-BA" sz="2000" dirty="0" smtClean="0"/>
              <a:t>Пешић,</a:t>
            </a:r>
            <a:r>
              <a:rPr lang="sr-Cyrl-RS" sz="2000" i="1" dirty="0"/>
              <a:t> Агенција за безбедност </a:t>
            </a:r>
            <a:r>
              <a:rPr lang="sr-Cyrl-RS" sz="2000" i="1" dirty="0" smtClean="0"/>
              <a:t>саобраћаја</a:t>
            </a:r>
          </a:p>
          <a:p>
            <a:r>
              <a:rPr lang="sr-Cyrl-BA" sz="2000" dirty="0" smtClean="0"/>
              <a:t>Драгослав Кукић,</a:t>
            </a:r>
            <a:r>
              <a:rPr lang="sr-Cyrl-RS" sz="2000" i="1" dirty="0"/>
              <a:t> Агенција за безбедност </a:t>
            </a:r>
            <a:r>
              <a:rPr lang="sr-Cyrl-RS" sz="2000" i="1" dirty="0" smtClean="0"/>
              <a:t>саобраћаја</a:t>
            </a:r>
          </a:p>
          <a:p>
            <a:r>
              <a:rPr lang="sr-Cyrl-BA" sz="2000" dirty="0" smtClean="0"/>
              <a:t>Бојана </a:t>
            </a:r>
            <a:r>
              <a:rPr lang="sr-Cyrl-BA" sz="2000" dirty="0"/>
              <a:t>Луковић</a:t>
            </a:r>
            <a:r>
              <a:rPr lang="sr-Cyrl-BA" sz="2000" dirty="0" smtClean="0"/>
              <a:t>,</a:t>
            </a:r>
            <a:r>
              <a:rPr lang="sr-Cyrl-RS" sz="2000" i="1" dirty="0"/>
              <a:t> Агенција за безбедност </a:t>
            </a:r>
            <a:r>
              <a:rPr lang="sr-Cyrl-RS" sz="2000" i="1" dirty="0" smtClean="0"/>
              <a:t>саобраћаја</a:t>
            </a:r>
          </a:p>
          <a:p>
            <a:r>
              <a:rPr lang="sr-Cyrl-BA" sz="2000" dirty="0" smtClean="0"/>
              <a:t>Јелена Милошевић,</a:t>
            </a:r>
            <a:r>
              <a:rPr lang="sr-Cyrl-RS" sz="2000" i="1" dirty="0"/>
              <a:t> Агенција за безбедност </a:t>
            </a:r>
            <a:r>
              <a:rPr lang="sr-Cyrl-RS" sz="2000" i="1" dirty="0" smtClean="0"/>
              <a:t>саобраћаја</a:t>
            </a:r>
          </a:p>
          <a:p>
            <a:r>
              <a:rPr lang="sr-Cyrl-BA" sz="2000" dirty="0" smtClean="0"/>
              <a:t>Мирослав Росић, </a:t>
            </a:r>
            <a:r>
              <a:rPr lang="sr-Cyrl-RS" sz="2000" i="1" dirty="0" smtClean="0"/>
              <a:t>Агенција за безбедност саобраћаја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853440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15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ru-RU" sz="2800" dirty="0" smtClean="0"/>
              <a:t>Увод</a:t>
            </a:r>
            <a:endParaRPr lang="ru-RU" sz="2800" dirty="0"/>
          </a:p>
          <a:p>
            <a:pPr marL="285750" indent="-285750">
              <a:spcBef>
                <a:spcPts val="1200"/>
              </a:spcBef>
              <a:spcAft>
                <a:spcPts val="15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ru-RU" sz="2800" dirty="0" smtClean="0"/>
              <a:t>Модел </a:t>
            </a:r>
            <a:r>
              <a:rPr lang="ru-RU" sz="2800" dirty="0" smtClean="0"/>
              <a:t>извештаја о основним показатељима стања безбедности саобраћаја</a:t>
            </a:r>
          </a:p>
          <a:p>
            <a:pPr marL="285750" indent="-285750">
              <a:spcBef>
                <a:spcPts val="1200"/>
              </a:spcBef>
              <a:spcAft>
                <a:spcPts val="15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ru-RU" sz="2800" dirty="0" smtClean="0"/>
              <a:t>Најважнији </a:t>
            </a:r>
            <a:r>
              <a:rPr lang="ru-RU" sz="2800" dirty="0" smtClean="0"/>
              <a:t>закључци и чињенице о стању безбедности саобраћаја у Србији</a:t>
            </a:r>
          </a:p>
          <a:p>
            <a:pPr marL="285750" indent="-285750">
              <a:spcBef>
                <a:spcPts val="1200"/>
              </a:spcBef>
              <a:spcAft>
                <a:spcPts val="15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ru-RU" sz="2800" dirty="0" smtClean="0"/>
              <a:t>Закључак</a:t>
            </a:r>
            <a:endParaRPr lang="ru-RU" sz="2800" dirty="0"/>
          </a:p>
          <a:p>
            <a:pPr marL="285750" indent="-285750">
              <a:spcBef>
                <a:spcPts val="1200"/>
              </a:spcBef>
              <a:spcAft>
                <a:spcPts val="15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ru-RU" sz="2800" dirty="0" smtClean="0"/>
              <a:t>Литература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06183"/>
            <a:ext cx="8534400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2000"/>
              </a:spcAft>
              <a:buClr>
                <a:srgbClr val="FFC000"/>
              </a:buClr>
            </a:pPr>
            <a:r>
              <a:rPr lang="ru-RU" sz="2800" b="1" dirty="0"/>
              <a:t>Модел извештаја о основним показатељима стања безбедности саобраћаја</a:t>
            </a:r>
          </a:p>
          <a:p>
            <a:pPr marL="285750" indent="-285750">
              <a:spcBef>
                <a:spcPts val="600"/>
              </a:spcBef>
              <a:spcAft>
                <a:spcPts val="20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Саобраћајне незгоде и </a:t>
            </a:r>
            <a:br>
              <a:rPr lang="sr-Cyrl-RS" sz="2800" dirty="0" smtClean="0"/>
            </a:br>
            <a:r>
              <a:rPr lang="sr-Cyrl-RS" sz="2800" dirty="0" smtClean="0"/>
              <a:t>последице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20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Период 2001-2013. године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1997953"/>
            <a:ext cx="2921197" cy="416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Diagram 2"/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" t="24316" r="5357"/>
          <a:stretch/>
        </p:blipFill>
        <p:spPr bwMode="auto">
          <a:xfrm>
            <a:off x="2133600" y="2077996"/>
            <a:ext cx="5924724" cy="418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2096" y="1522621"/>
            <a:ext cx="8354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2000"/>
              </a:spcAft>
              <a:buClr>
                <a:srgbClr val="FFC000"/>
              </a:buClr>
            </a:pPr>
            <a:r>
              <a:rPr lang="ru-RU" sz="2200" b="1" dirty="0" smtClean="0"/>
              <a:t>Садржај Извештаја </a:t>
            </a:r>
            <a:r>
              <a:rPr lang="ru-RU" sz="2200" b="1" dirty="0"/>
              <a:t>о основним показатељима стања безбедности саобраћаја</a:t>
            </a:r>
            <a:r>
              <a:rPr lang="ru-RU" sz="2200" b="1" dirty="0" smtClean="0"/>
              <a:t> </a:t>
            </a:r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4205234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86580"/>
            <a:ext cx="784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/>
              <a:t>Тренд броја </a:t>
            </a:r>
            <a:r>
              <a:rPr lang="ru-RU" sz="2800" b="1" dirty="0" smtClean="0"/>
              <a:t>ПОГ</a:t>
            </a:r>
            <a:r>
              <a:rPr lang="sr-Cyrl-RS" sz="2800" b="1" dirty="0" smtClean="0"/>
              <a:t>ИНУЛИХ</a:t>
            </a:r>
            <a:r>
              <a:rPr lang="ru-RU" sz="2800" b="1" dirty="0" smtClean="0"/>
              <a:t> </a:t>
            </a:r>
            <a:r>
              <a:rPr lang="ru-RU" sz="2800" dirty="0"/>
              <a:t>и </a:t>
            </a:r>
            <a:r>
              <a:rPr lang="ru-RU" sz="2800" b="1" dirty="0" smtClean="0"/>
              <a:t>ПОВРЕЂЕНИХ</a:t>
            </a:r>
            <a:r>
              <a:rPr lang="ru-RU" sz="2800" dirty="0" smtClean="0"/>
              <a:t> </a:t>
            </a:r>
            <a:r>
              <a:rPr lang="ru-RU" sz="2800" dirty="0"/>
              <a:t>лица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844189"/>
              </p:ext>
            </p:extLst>
          </p:nvPr>
        </p:nvGraphicFramePr>
        <p:xfrm>
          <a:off x="308212" y="2687335"/>
          <a:ext cx="8555202" cy="1549240"/>
        </p:xfrm>
        <a:graphic>
          <a:graphicData uri="http://schemas.openxmlformats.org/drawingml/2006/table">
            <a:tbl>
              <a:tblPr firstRow="1" firstCol="1" bandRow="1"/>
              <a:tblGrid>
                <a:gridCol w="2116396"/>
                <a:gridCol w="824258"/>
                <a:gridCol w="1161882"/>
                <a:gridCol w="1161882"/>
                <a:gridCol w="967020"/>
                <a:gridCol w="1161882"/>
                <a:gridCol w="1161882"/>
              </a:tblGrid>
              <a:tr h="39762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	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ПОГ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ПОВ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376997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6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∑ </a:t>
                      </a: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општина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∑ </a:t>
                      </a: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ПУ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sr-Latn-RS" sz="22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sr-Latn-RS" sz="22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085" marR="3208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Straight Arrow Connector 5"/>
          <p:cNvSpPr>
            <a:spLocks noChangeShapeType="1"/>
          </p:cNvSpPr>
          <p:nvPr/>
        </p:nvSpPr>
        <p:spPr bwMode="auto">
          <a:xfrm>
            <a:off x="5873604" y="3136083"/>
            <a:ext cx="174747" cy="269284"/>
          </a:xfrm>
          <a:prstGeom prst="straightConnector1">
            <a:avLst/>
          </a:prstGeom>
          <a:noFill/>
          <a:ln w="6350">
            <a:solidFill>
              <a:srgbClr val="5B9BD5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10" name="Straight Arrow Connector 8"/>
          <p:cNvSpPr>
            <a:spLocks noChangeShapeType="1"/>
          </p:cNvSpPr>
          <p:nvPr/>
        </p:nvSpPr>
        <p:spPr bwMode="auto">
          <a:xfrm>
            <a:off x="2701954" y="3120622"/>
            <a:ext cx="174747" cy="269284"/>
          </a:xfrm>
          <a:prstGeom prst="straightConnector1">
            <a:avLst/>
          </a:prstGeom>
          <a:noFill/>
          <a:ln w="6350">
            <a:solidFill>
              <a:srgbClr val="5B9BD5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11" name="Straight Arrow Connector 4"/>
          <p:cNvSpPr>
            <a:spLocks noChangeShapeType="1"/>
          </p:cNvSpPr>
          <p:nvPr/>
        </p:nvSpPr>
        <p:spPr bwMode="auto">
          <a:xfrm flipV="1">
            <a:off x="6980388" y="3136083"/>
            <a:ext cx="189071" cy="234907"/>
          </a:xfrm>
          <a:prstGeom prst="straightConnector1">
            <a:avLst/>
          </a:prstGeom>
          <a:noFill/>
          <a:ln w="6350">
            <a:solidFill>
              <a:srgbClr val="5B9BD5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12" name="Straight Arrow Connector 9"/>
          <p:cNvSpPr>
            <a:spLocks noChangeShapeType="1"/>
          </p:cNvSpPr>
          <p:nvPr/>
        </p:nvSpPr>
        <p:spPr bwMode="auto">
          <a:xfrm flipV="1">
            <a:off x="3732256" y="3194812"/>
            <a:ext cx="189071" cy="234907"/>
          </a:xfrm>
          <a:prstGeom prst="straightConnector1">
            <a:avLst/>
          </a:prstGeom>
          <a:noFill/>
          <a:ln w="6350">
            <a:solidFill>
              <a:srgbClr val="5B9BD5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13" name="Freeform 21"/>
          <p:cNvSpPr>
            <a:spLocks/>
          </p:cNvSpPr>
          <p:nvPr/>
        </p:nvSpPr>
        <p:spPr bwMode="auto">
          <a:xfrm>
            <a:off x="4867343" y="3214866"/>
            <a:ext cx="323713" cy="194801"/>
          </a:xfrm>
          <a:custGeom>
            <a:avLst/>
            <a:gdLst>
              <a:gd name="T0" fmla="*/ 0 w 209550"/>
              <a:gd name="T1" fmla="*/ 102219 h 181084"/>
              <a:gd name="T2" fmla="*/ 73516 w 209550"/>
              <a:gd name="T3" fmla="*/ 13 h 181084"/>
              <a:gd name="T4" fmla="*/ 130695 w 209550"/>
              <a:gd name="T5" fmla="*/ 107898 h 181084"/>
              <a:gd name="T6" fmla="*/ 179705 w 209550"/>
              <a:gd name="T7" fmla="*/ 11369 h 1810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9550" h="181084">
                <a:moveTo>
                  <a:pt x="0" y="171471"/>
                </a:moveTo>
                <a:cubicBezTo>
                  <a:pt x="30162" y="84952"/>
                  <a:pt x="60325" y="-1567"/>
                  <a:pt x="85725" y="21"/>
                </a:cubicBezTo>
                <a:cubicBezTo>
                  <a:pt x="111125" y="1608"/>
                  <a:pt x="131763" y="177821"/>
                  <a:pt x="152400" y="180996"/>
                </a:cubicBezTo>
                <a:cubicBezTo>
                  <a:pt x="173038" y="184171"/>
                  <a:pt x="191294" y="101621"/>
                  <a:pt x="209550" y="19071"/>
                </a:cubicBezTo>
              </a:path>
            </a:pathLst>
          </a:custGeom>
          <a:noFill/>
          <a:ln w="12700">
            <a:solidFill>
              <a:srgbClr val="41719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8153400" y="3214866"/>
            <a:ext cx="323713" cy="194801"/>
          </a:xfrm>
          <a:custGeom>
            <a:avLst/>
            <a:gdLst>
              <a:gd name="T0" fmla="*/ 0 w 209550"/>
              <a:gd name="T1" fmla="*/ 102267 h 181084"/>
              <a:gd name="T2" fmla="*/ 73636 w 209550"/>
              <a:gd name="T3" fmla="*/ 13 h 181084"/>
              <a:gd name="T4" fmla="*/ 130909 w 209550"/>
              <a:gd name="T5" fmla="*/ 107948 h 181084"/>
              <a:gd name="T6" fmla="*/ 180000 w 209550"/>
              <a:gd name="T7" fmla="*/ 11374 h 1810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9550" h="181084">
                <a:moveTo>
                  <a:pt x="0" y="171471"/>
                </a:moveTo>
                <a:cubicBezTo>
                  <a:pt x="30162" y="84952"/>
                  <a:pt x="60325" y="-1567"/>
                  <a:pt x="85725" y="21"/>
                </a:cubicBezTo>
                <a:cubicBezTo>
                  <a:pt x="111125" y="1608"/>
                  <a:pt x="131763" y="177821"/>
                  <a:pt x="152400" y="180996"/>
                </a:cubicBezTo>
                <a:cubicBezTo>
                  <a:pt x="173038" y="184171"/>
                  <a:pt x="191294" y="101621"/>
                  <a:pt x="209550" y="19071"/>
                </a:cubicBezTo>
              </a:path>
            </a:pathLst>
          </a:custGeom>
          <a:noFill/>
          <a:ln w="12700">
            <a:solidFill>
              <a:srgbClr val="41719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32179" y="1676400"/>
            <a:ext cx="8077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/>
              <a:t>Тренд броја </a:t>
            </a:r>
            <a:r>
              <a:rPr lang="ru-RU" sz="2800" b="1" dirty="0" smtClean="0"/>
              <a:t>ПОГИНУЛИХ </a:t>
            </a:r>
            <a:r>
              <a:rPr lang="ru-RU" sz="2800" dirty="0" smtClean="0"/>
              <a:t>лица </a:t>
            </a:r>
            <a:r>
              <a:rPr lang="ru-RU" sz="2800" dirty="0"/>
              <a:t>по </a:t>
            </a:r>
            <a:r>
              <a:rPr lang="ru-RU" sz="2800" b="1" dirty="0"/>
              <a:t>категоријама учесника</a:t>
            </a:r>
            <a:endParaRPr lang="en-US" sz="2800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870325"/>
              </p:ext>
            </p:extLst>
          </p:nvPr>
        </p:nvGraphicFramePr>
        <p:xfrm>
          <a:off x="304800" y="3017162"/>
          <a:ext cx="8667011" cy="1926513"/>
        </p:xfrm>
        <a:graphic>
          <a:graphicData uri="http://schemas.openxmlformats.org/drawingml/2006/table">
            <a:tbl>
              <a:tblPr firstRow="1" firstCol="1" bandRow="1"/>
              <a:tblGrid>
                <a:gridCol w="807818"/>
                <a:gridCol w="807818"/>
                <a:gridCol w="807818"/>
                <a:gridCol w="807818"/>
                <a:gridCol w="807818"/>
                <a:gridCol w="807818"/>
                <a:gridCol w="807818"/>
                <a:gridCol w="807818"/>
                <a:gridCol w="807818"/>
                <a:gridCol w="807818"/>
                <a:gridCol w="588831"/>
              </a:tblGrid>
              <a:tr h="634193">
                <a:tc rowSpan="2">
                  <a:txBody>
                    <a:bodyPr/>
                    <a:lstStyle/>
                    <a:p>
                      <a:pPr algn="ctr"/>
                      <a:r>
                        <a:rPr lang="sr-Cyrl-RS" sz="15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тренд</a:t>
                      </a:r>
                      <a:endParaRPr lang="sr-Latn-RS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sr-Cyrl-R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пешаци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sr-Cyrl-R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бициклисти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sr-Cyrl-R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деца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sr-Cyrl-R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млади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лица у СН са тракторима</a:t>
                      </a:r>
                      <a:endParaRPr lang="sr-Latn-RS" sz="17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486001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Општина</a:t>
                      </a:r>
                      <a:endParaRPr lang="sr-Latn-RS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ПУ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Општина</a:t>
                      </a:r>
                      <a:endParaRPr lang="sr-Latn-RS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ПУ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Општина</a:t>
                      </a:r>
                      <a:endParaRPr lang="sr-Latn-RS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ПУ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Општина</a:t>
                      </a:r>
                      <a:endParaRPr lang="sr-Latn-RS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ПУ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Општина</a:t>
                      </a:r>
                      <a:endParaRPr lang="sr-Latn-RS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ПУ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773">
                <a:tc>
                  <a:txBody>
                    <a:bodyPr/>
                    <a:lstStyle/>
                    <a:p>
                      <a:pPr algn="ctr"/>
                      <a:endParaRPr lang="sr-Cyrl-R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52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89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6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127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14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46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74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773">
                <a:tc>
                  <a:txBody>
                    <a:bodyPr/>
                    <a:lstStyle/>
                    <a:p>
                      <a:pPr algn="ctr"/>
                      <a:endParaRPr lang="sr-Cyrl-R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773">
                <a:tc>
                  <a:txBody>
                    <a:bodyPr/>
                    <a:lstStyle/>
                    <a:p>
                      <a:pPr algn="ctr"/>
                      <a:endParaRPr lang="sr-Cyrl-R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109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23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72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21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34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13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115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87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87</a:t>
                      </a:r>
                      <a:endParaRPr lang="sr-Latn-RS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26</a:t>
                      </a:r>
                      <a:endParaRPr lang="sr-Latn-RS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9409" marR="994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Straight Arrow Connector 22"/>
          <p:cNvSpPr>
            <a:spLocks noChangeShapeType="1"/>
          </p:cNvSpPr>
          <p:nvPr/>
        </p:nvSpPr>
        <p:spPr bwMode="auto">
          <a:xfrm flipV="1">
            <a:off x="646905" y="4500676"/>
            <a:ext cx="104775" cy="130175"/>
          </a:xfrm>
          <a:prstGeom prst="straightConnector1">
            <a:avLst/>
          </a:prstGeom>
          <a:noFill/>
          <a:ln w="6350">
            <a:solidFill>
              <a:srgbClr val="5B9BD5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19" name="Straight Arrow Connector 23"/>
          <p:cNvSpPr>
            <a:spLocks noChangeShapeType="1"/>
          </p:cNvSpPr>
          <p:nvPr/>
        </p:nvSpPr>
        <p:spPr bwMode="auto">
          <a:xfrm>
            <a:off x="625070" y="4197401"/>
            <a:ext cx="96838" cy="149225"/>
          </a:xfrm>
          <a:prstGeom prst="straightConnector1">
            <a:avLst/>
          </a:prstGeom>
          <a:noFill/>
          <a:ln w="6350">
            <a:solidFill>
              <a:srgbClr val="5B9BD5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  <p:sp>
        <p:nvSpPr>
          <p:cNvPr id="20" name="Freeform 27"/>
          <p:cNvSpPr>
            <a:spLocks/>
          </p:cNvSpPr>
          <p:nvPr/>
        </p:nvSpPr>
        <p:spPr bwMode="auto">
          <a:xfrm>
            <a:off x="625070" y="4738495"/>
            <a:ext cx="179387" cy="107950"/>
          </a:xfrm>
          <a:custGeom>
            <a:avLst/>
            <a:gdLst>
              <a:gd name="T0" fmla="*/ 0 w 209550"/>
              <a:gd name="T1" fmla="*/ 102219 h 181084"/>
              <a:gd name="T2" fmla="*/ 73516 w 209550"/>
              <a:gd name="T3" fmla="*/ 13 h 181084"/>
              <a:gd name="T4" fmla="*/ 130695 w 209550"/>
              <a:gd name="T5" fmla="*/ 107898 h 181084"/>
              <a:gd name="T6" fmla="*/ 179705 w 209550"/>
              <a:gd name="T7" fmla="*/ 11369 h 1810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9550" h="181084">
                <a:moveTo>
                  <a:pt x="0" y="171471"/>
                </a:moveTo>
                <a:cubicBezTo>
                  <a:pt x="30162" y="84952"/>
                  <a:pt x="60325" y="-1567"/>
                  <a:pt x="85725" y="21"/>
                </a:cubicBezTo>
                <a:cubicBezTo>
                  <a:pt x="111125" y="1608"/>
                  <a:pt x="131763" y="177821"/>
                  <a:pt x="152400" y="180996"/>
                </a:cubicBezTo>
                <a:cubicBezTo>
                  <a:pt x="173038" y="184171"/>
                  <a:pt x="191294" y="101621"/>
                  <a:pt x="209550" y="19071"/>
                </a:cubicBezTo>
              </a:path>
            </a:pathLst>
          </a:custGeom>
          <a:noFill/>
          <a:ln w="12700">
            <a:solidFill>
              <a:srgbClr val="41719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33307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447800"/>
            <a:ext cx="8451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b="1" dirty="0"/>
              <a:t>Просечне заступљености </a:t>
            </a:r>
            <a:r>
              <a:rPr lang="ru-RU" sz="2800" dirty="0"/>
              <a:t>у укупном броју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ПОГИНУЛИХ</a:t>
            </a:r>
            <a:r>
              <a:rPr lang="ru-RU" sz="2800" dirty="0" smtClean="0"/>
              <a:t> </a:t>
            </a:r>
            <a:r>
              <a:rPr lang="ru-RU" sz="2800" dirty="0"/>
              <a:t>(лево) и </a:t>
            </a:r>
            <a:r>
              <a:rPr lang="ru-RU" sz="2800" b="1" dirty="0" smtClean="0"/>
              <a:t>ПОВРЕЂЕНИХ</a:t>
            </a:r>
            <a:r>
              <a:rPr lang="ru-RU" sz="2800" dirty="0" smtClean="0"/>
              <a:t> </a:t>
            </a:r>
            <a:r>
              <a:rPr lang="ru-RU" sz="2800" dirty="0"/>
              <a:t>(десно) лица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u="sng" dirty="0" smtClean="0"/>
              <a:t>за </a:t>
            </a:r>
            <a:r>
              <a:rPr lang="ru-RU" sz="2800" u="sng" dirty="0"/>
              <a:t>општине</a:t>
            </a:r>
            <a:endParaRPr lang="en-US" sz="2800" u="sng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94994"/>
              </p:ext>
            </p:extLst>
          </p:nvPr>
        </p:nvGraphicFramePr>
        <p:xfrm>
          <a:off x="1039473" y="3094551"/>
          <a:ext cx="7631289" cy="2819402"/>
        </p:xfrm>
        <a:graphic>
          <a:graphicData uri="http://schemas.openxmlformats.org/drawingml/2006/table">
            <a:tbl>
              <a:tblPr firstRow="1" firstCol="1" bandRow="1"/>
              <a:tblGrid>
                <a:gridCol w="3668889"/>
                <a:gridCol w="1981200"/>
                <a:gridCol w="1981200"/>
              </a:tblGrid>
              <a:tr h="459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Категорија</a:t>
                      </a:r>
                      <a:r>
                        <a:rPr lang="en-US" sz="2100" b="1" dirty="0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учесника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100" b="1" dirty="0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ПОГ </a:t>
                      </a: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лица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100" b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ПОВ лица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Пешаци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23,9%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15,2%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Бициклисти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9,4%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8,6%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Деца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24%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38,3%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Млади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8,7%</a:t>
                      </a:r>
                      <a:endParaRPr lang="sr-Latn-RS" sz="21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1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Лица</a:t>
                      </a:r>
                      <a:r>
                        <a:rPr lang="en-US" sz="2100" b="1" dirty="0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у СН </a:t>
                      </a: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</a:t>
                      </a:r>
                      <a:r>
                        <a:rPr lang="en-US" sz="2100" b="1" dirty="0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1" dirty="0" err="1">
                          <a:effectLst/>
                          <a:latin typeface="TimesRoman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тракторима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13,2%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Cyrl-RS" sz="2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5,2%</a:t>
                      </a:r>
                      <a:endParaRPr lang="sr-Latn-RS" sz="21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6071" marR="1260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63" y="3491268"/>
            <a:ext cx="508679" cy="508679"/>
          </a:xfrm>
          <a:prstGeom prst="rect">
            <a:avLst/>
          </a:prstGeom>
        </p:spPr>
      </p:pic>
      <p:pic>
        <p:nvPicPr>
          <p:cNvPr id="5124" name="Picture 4" descr="http://www.clker.com/cliparts/a/3/1/4/s/B/bike-icon-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035676"/>
            <a:ext cx="657304" cy="38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58" y="4494565"/>
            <a:ext cx="468142" cy="4681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57" y="4961685"/>
            <a:ext cx="652154" cy="489116"/>
          </a:xfrm>
          <a:prstGeom prst="rect">
            <a:avLst/>
          </a:prstGeom>
        </p:spPr>
      </p:pic>
      <p:pic>
        <p:nvPicPr>
          <p:cNvPr id="5126" name="Picture 6" descr="http://www.ctek.com/archive/icons/categoryimagesblack/usingarea_tractor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84" y="5426556"/>
            <a:ext cx="781336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8690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194" y="304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80" y="1683272"/>
            <a:ext cx="723347" cy="723347"/>
          </a:xfrm>
          <a:prstGeom prst="rect">
            <a:avLst/>
          </a:prstGeom>
        </p:spPr>
      </p:pic>
      <p:pic>
        <p:nvPicPr>
          <p:cNvPr id="10" name="Picture 4" descr="http://www.clker.com/cliparts/a/3/1/4/s/B/bike-icon-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3" y="2650226"/>
            <a:ext cx="934693" cy="54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80" y="3568252"/>
            <a:ext cx="665703" cy="6657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6" y="4534604"/>
            <a:ext cx="927370" cy="695528"/>
          </a:xfrm>
          <a:prstGeom prst="rect">
            <a:avLst/>
          </a:prstGeom>
        </p:spPr>
      </p:pic>
      <p:pic>
        <p:nvPicPr>
          <p:cNvPr id="13" name="Picture 6" descr="http://www.ctek.com/archive/icons/categoryimagesblack/usingarea_tractor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97" y="5435983"/>
            <a:ext cx="1111068" cy="73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2834" y="1835240"/>
            <a:ext cx="143340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5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Пешаци</a:t>
            </a:r>
            <a:endParaRPr lang="sr-Latn-RS" sz="2500" dirty="0">
              <a:solidFill>
                <a:schemeClr val="tx2">
                  <a:lumMod val="60000"/>
                  <a:lumOff val="40000"/>
                </a:schemeClr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2834" y="2730336"/>
            <a:ext cx="210416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500" b="1" dirty="0" err="1">
                <a:solidFill>
                  <a:schemeClr val="accent1">
                    <a:lumMod val="75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Бициклисти</a:t>
            </a:r>
            <a:endParaRPr lang="sr-Latn-RS" sz="2500" dirty="0">
              <a:solidFill>
                <a:schemeClr val="accent1">
                  <a:lumMod val="75000"/>
                </a:schemeClr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56120" y="3724846"/>
            <a:ext cx="97315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500" b="1" dirty="0" err="1">
                <a:solidFill>
                  <a:schemeClr val="accent4">
                    <a:lumMod val="75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Деца</a:t>
            </a:r>
            <a:endParaRPr lang="sr-Latn-RS" sz="2500" dirty="0">
              <a:solidFill>
                <a:schemeClr val="accent4">
                  <a:lumMod val="75000"/>
                </a:schemeClr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95770" y="4669648"/>
            <a:ext cx="123463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>
                <a:solidFill>
                  <a:schemeClr val="accent6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Млади</a:t>
            </a:r>
            <a:endParaRPr lang="sr-Latn-RS" sz="25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2834" y="5549353"/>
            <a:ext cx="418672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500" b="1" dirty="0" err="1">
                <a:solidFill>
                  <a:schemeClr val="accent3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Лица</a:t>
            </a:r>
            <a:r>
              <a:rPr lang="en-US" sz="2500" b="1" dirty="0">
                <a:solidFill>
                  <a:schemeClr val="accent3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 у СН </a:t>
            </a:r>
            <a:r>
              <a:rPr lang="en-US" sz="2500" b="1" dirty="0" err="1">
                <a:solidFill>
                  <a:schemeClr val="accent3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2500" b="1" dirty="0">
                <a:solidFill>
                  <a:schemeClr val="accent3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chemeClr val="accent3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тракторима</a:t>
            </a:r>
            <a:endParaRPr lang="sr-Latn-RS" sz="2500" dirty="0">
              <a:solidFill>
                <a:schemeClr val="accent3">
                  <a:lumMod val="50000"/>
                </a:schemeClr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3616196" y="1888217"/>
            <a:ext cx="1032004" cy="571379"/>
          </a:xfrm>
          <a:prstGeom prst="rightArrow">
            <a:avLst>
              <a:gd name="adj1" fmla="val 30891"/>
              <a:gd name="adj2" fmla="val 3805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0" name="Right Arrow 19"/>
          <p:cNvSpPr/>
          <p:nvPr/>
        </p:nvSpPr>
        <p:spPr>
          <a:xfrm>
            <a:off x="3997196" y="2721301"/>
            <a:ext cx="1032004" cy="571379"/>
          </a:xfrm>
          <a:prstGeom prst="rightArrow">
            <a:avLst>
              <a:gd name="adj1" fmla="val 30891"/>
              <a:gd name="adj2" fmla="val 3805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1" name="Right Arrow 20"/>
          <p:cNvSpPr/>
          <p:nvPr/>
        </p:nvSpPr>
        <p:spPr>
          <a:xfrm>
            <a:off x="3100194" y="3738119"/>
            <a:ext cx="1032004" cy="571379"/>
          </a:xfrm>
          <a:prstGeom prst="rightArrow">
            <a:avLst>
              <a:gd name="adj1" fmla="val 30891"/>
              <a:gd name="adj2" fmla="val 3805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2" name="Right Arrow 21"/>
          <p:cNvSpPr/>
          <p:nvPr/>
        </p:nvSpPr>
        <p:spPr>
          <a:xfrm>
            <a:off x="3276600" y="4649826"/>
            <a:ext cx="1032004" cy="571379"/>
          </a:xfrm>
          <a:prstGeom prst="rightArrow">
            <a:avLst>
              <a:gd name="adj1" fmla="val 30891"/>
              <a:gd name="adj2" fmla="val 3805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3" name="Right Arrow 22"/>
          <p:cNvSpPr/>
          <p:nvPr/>
        </p:nvSpPr>
        <p:spPr>
          <a:xfrm>
            <a:off x="5773586" y="5552847"/>
            <a:ext cx="1032004" cy="571379"/>
          </a:xfrm>
          <a:prstGeom prst="rightArrow">
            <a:avLst>
              <a:gd name="adj1" fmla="val 30891"/>
              <a:gd name="adj2" fmla="val 3805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24" name="Rectangle 23"/>
          <p:cNvSpPr/>
          <p:nvPr/>
        </p:nvSpPr>
        <p:spPr>
          <a:xfrm>
            <a:off x="4769034" y="1362020"/>
            <a:ext cx="42225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200" b="1" i="1" u="sng" dirty="0" smtClean="0">
                <a:solidFill>
                  <a:schemeClr val="bg1">
                    <a:lumMod val="50000"/>
                  </a:schemeClr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УГРОЖЕНИ НА ТЕРИТОРИЈИ</a:t>
            </a:r>
            <a:endParaRPr lang="sr-Latn-RS" sz="2200" b="1" i="1" u="sng" dirty="0">
              <a:solidFill>
                <a:schemeClr val="bg1">
                  <a:lumMod val="50000"/>
                </a:schemeClr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66624" y="1929565"/>
            <a:ext cx="201369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41 општине</a:t>
            </a:r>
            <a:endParaRPr lang="sr-Latn-RS" sz="2500" dirty="0"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047780" y="2768463"/>
            <a:ext cx="201369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57 општина</a:t>
            </a:r>
            <a:endParaRPr lang="sr-Latn-RS" sz="2500" dirty="0"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275895" y="3785281"/>
            <a:ext cx="201369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36 општина</a:t>
            </a:r>
            <a:endParaRPr lang="sr-Latn-RS" sz="2500" dirty="0"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480216" y="4690899"/>
            <a:ext cx="201369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44 општине</a:t>
            </a:r>
            <a:endParaRPr lang="sr-Latn-RS" sz="2500" dirty="0"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920055" y="5595201"/>
            <a:ext cx="201369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43 општине</a:t>
            </a:r>
            <a:endParaRPr lang="sr-Latn-RS" sz="2500" dirty="0"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15826"/>
            <a:ext cx="665703" cy="66570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282094" y="3160449"/>
            <a:ext cx="17746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ПОВ д</a:t>
            </a:r>
            <a:r>
              <a:rPr lang="en-US" sz="2500" b="1" dirty="0" err="1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еца</a:t>
            </a:r>
            <a:endParaRPr lang="sr-Latn-RS" sz="25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645970" y="2290643"/>
            <a:ext cx="10806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000" b="1" dirty="0" smtClean="0">
                <a:ln w="3175">
                  <a:noFill/>
                  <a:prstDash val="solid"/>
                </a:ln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Путник</a:t>
            </a:r>
            <a:endParaRPr lang="sr-Latn-RS" sz="2000" dirty="0">
              <a:ln w="3175">
                <a:noFill/>
                <a:prstDash val="solid"/>
              </a:ln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22154" y="2290643"/>
            <a:ext cx="17026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0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Бициклиста</a:t>
            </a:r>
            <a:endParaRPr lang="sr-Latn-RS" sz="20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30388" y="2283298"/>
            <a:ext cx="9957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0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Пешак</a:t>
            </a:r>
            <a:endParaRPr lang="sr-Latn-RS" sz="20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45970" y="2715620"/>
            <a:ext cx="1188146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4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50%</a:t>
            </a:r>
            <a:endParaRPr lang="en-US" sz="45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699703" y="3300395"/>
            <a:ext cx="10695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16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општина</a:t>
            </a:r>
            <a:endParaRPr lang="sr-Latn-RS" sz="16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490297" y="2715620"/>
            <a:ext cx="1188146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45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41%</a:t>
            </a:r>
            <a:endParaRPr lang="en-US" sz="45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35882" y="3319046"/>
            <a:ext cx="10695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16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општина</a:t>
            </a:r>
            <a:endParaRPr lang="sr-Latn-RS" sz="16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538715" y="3300395"/>
            <a:ext cx="10695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16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општина</a:t>
            </a:r>
            <a:endParaRPr lang="sr-Latn-RS" sz="16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565966" y="2703493"/>
            <a:ext cx="896399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45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9%</a:t>
            </a:r>
            <a:endParaRPr lang="en-US" sz="45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35" y="4429995"/>
            <a:ext cx="927370" cy="695528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282094" y="5125523"/>
            <a:ext cx="200567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ПОВ млади</a:t>
            </a:r>
            <a:endParaRPr lang="sr-Latn-RS" sz="25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02609" y="1524622"/>
            <a:ext cx="686944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5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Доминантно СВОЈСТВО на територији ЛС</a:t>
            </a:r>
            <a:endParaRPr lang="sr-Latn-RS" sz="25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723113" y="4254271"/>
            <a:ext cx="9344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000" b="1" dirty="0" smtClean="0">
                <a:solidFill>
                  <a:srgbClr val="FF0000"/>
                </a:solidFill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Возач</a:t>
            </a:r>
            <a:endParaRPr lang="sr-Latn-RS" sz="2000" dirty="0">
              <a:solidFill>
                <a:srgbClr val="FF0000"/>
              </a:solidFill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608779" y="4246926"/>
            <a:ext cx="10806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20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Путник</a:t>
            </a:r>
            <a:endParaRPr lang="sr-Latn-RS" sz="20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624361" y="4679248"/>
            <a:ext cx="1188146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4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81%</a:t>
            </a:r>
            <a:endParaRPr lang="en-US" sz="45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678094" y="5264023"/>
            <a:ext cx="10695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16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општина</a:t>
            </a:r>
            <a:endParaRPr lang="sr-Latn-RS" sz="16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603054" y="4679248"/>
            <a:ext cx="1188146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45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19%</a:t>
            </a:r>
            <a:endParaRPr lang="en-US" sz="45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662365" y="5296379"/>
            <a:ext cx="10695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sr-Cyrl-RS" sz="1600" b="1" dirty="0" smtClean="0">
                <a:latin typeface="TimesRoman"/>
                <a:ea typeface="Times New Roman" panose="02020603050405020304" pitchFamily="18" charset="0"/>
                <a:cs typeface="Times New Roman" panose="02020603050405020304" pitchFamily="18" charset="0"/>
              </a:rPr>
              <a:t>општина</a:t>
            </a:r>
            <a:endParaRPr lang="sr-Latn-RS" sz="1600" dirty="0">
              <a:latin typeface="TimesRoman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886200"/>
            <a:ext cx="9144000" cy="1039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197977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0" y="4087029"/>
            <a:ext cx="9144000" cy="1039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" name="Rectangle 3"/>
          <p:cNvSpPr/>
          <p:nvPr/>
        </p:nvSpPr>
        <p:spPr>
          <a:xfrm>
            <a:off x="448100" y="1694169"/>
            <a:ext cx="8162499" cy="4706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2600" dirty="0"/>
              <a:t>У </a:t>
            </a:r>
            <a:r>
              <a:rPr lang="sr-Latn-RS" sz="2600" dirty="0" err="1"/>
              <a:t>највећем</a:t>
            </a:r>
            <a:r>
              <a:rPr lang="sr-Latn-RS" sz="2600" dirty="0"/>
              <a:t> </a:t>
            </a:r>
            <a:r>
              <a:rPr lang="sr-Latn-RS" sz="2600" dirty="0" err="1"/>
              <a:t>броју</a:t>
            </a:r>
            <a:r>
              <a:rPr lang="sr-Latn-RS" sz="2600" dirty="0"/>
              <a:t> ПУ </a:t>
            </a:r>
            <a:r>
              <a:rPr lang="sr-Latn-RS" sz="2600" b="1" dirty="0" smtClean="0"/>
              <a:t>НАЈЧЕШЋИ ВИД </a:t>
            </a:r>
            <a:r>
              <a:rPr lang="sr-Latn-RS" sz="2600" dirty="0" smtClean="0"/>
              <a:t>СН </a:t>
            </a:r>
            <a:r>
              <a:rPr lang="sr-Latn-RS" sz="2600" dirty="0" err="1"/>
              <a:t>са</a:t>
            </a:r>
            <a:r>
              <a:rPr lang="sr-Latn-RS" sz="2600" dirty="0"/>
              <a:t> </a:t>
            </a:r>
            <a:r>
              <a:rPr lang="sr-Cyrl-RS" sz="2600" b="1" dirty="0" smtClean="0"/>
              <a:t>ПОГИНУЛИМ</a:t>
            </a:r>
            <a:r>
              <a:rPr lang="sr-Cyrl-RS" sz="2600" dirty="0" smtClean="0"/>
              <a:t> </a:t>
            </a:r>
            <a:r>
              <a:rPr lang="sr-Latn-RS" sz="2600" dirty="0" smtClean="0"/>
              <a:t>и </a:t>
            </a:r>
            <a:r>
              <a:rPr lang="sr-Cyrl-RS" sz="2600" b="1" dirty="0" smtClean="0"/>
              <a:t>ПОВРЕЂЕНИМ</a:t>
            </a:r>
            <a:r>
              <a:rPr lang="sr-Cyrl-RS" sz="2600" dirty="0" smtClean="0"/>
              <a:t> </a:t>
            </a:r>
            <a:r>
              <a:rPr lang="sr-Latn-RS" sz="2600" dirty="0" err="1" smtClean="0"/>
              <a:t>лицима</a:t>
            </a:r>
            <a:r>
              <a:rPr lang="sr-Cyrl-RS" sz="2600" dirty="0"/>
              <a:t>:</a:t>
            </a:r>
            <a:r>
              <a:rPr lang="sr-Latn-RS" sz="2600" dirty="0" smtClean="0"/>
              <a:t> </a:t>
            </a:r>
            <a:endParaRPr lang="sr-Cyrl-RS" sz="2600" dirty="0" smtClean="0"/>
          </a:p>
          <a:p>
            <a:endParaRPr lang="sr-Cyrl-RS" sz="2600" dirty="0"/>
          </a:p>
          <a:p>
            <a:r>
              <a:rPr lang="sr-Cyrl-RS" sz="2600" dirty="0" smtClean="0"/>
              <a:t>		</a:t>
            </a:r>
            <a:r>
              <a:rPr lang="sr-Latn-RS" sz="2600" b="1" dirty="0" smtClean="0"/>
              <a:t>ОБАРАЊЕ ИЛИ ГАЖЕЊЕ ПЕШАКА</a:t>
            </a:r>
            <a:endParaRPr lang="sr-Cyrl-RS" sz="2600" dirty="0" smtClean="0"/>
          </a:p>
          <a:p>
            <a:endParaRPr lang="sr-Cyrl-RS" sz="2600" dirty="0"/>
          </a:p>
          <a:p>
            <a:endParaRPr lang="sr-Cyrl-RS" sz="3500" dirty="0" smtClean="0"/>
          </a:p>
          <a:p>
            <a:endParaRPr lang="sr-Cyrl-RS" sz="1000" dirty="0" smtClean="0"/>
          </a:p>
          <a:p>
            <a:pPr>
              <a:spcAft>
                <a:spcPts val="1000"/>
              </a:spcAft>
            </a:pPr>
            <a:r>
              <a:rPr lang="sr-Latn-RS" sz="2600" dirty="0" smtClean="0"/>
              <a:t>У </a:t>
            </a:r>
            <a:r>
              <a:rPr lang="sr-Latn-RS" sz="2600" dirty="0" err="1"/>
              <a:t>највећем</a:t>
            </a:r>
            <a:r>
              <a:rPr lang="sr-Latn-RS" sz="2600" dirty="0"/>
              <a:t> </a:t>
            </a:r>
            <a:r>
              <a:rPr lang="sr-Latn-RS" sz="2600" dirty="0" err="1"/>
              <a:t>броју</a:t>
            </a:r>
            <a:r>
              <a:rPr lang="sr-Latn-RS" sz="2600" dirty="0"/>
              <a:t> ПУ </a:t>
            </a:r>
            <a:r>
              <a:rPr lang="sr-Latn-RS" sz="2600" dirty="0" err="1"/>
              <a:t>највише</a:t>
            </a:r>
            <a:r>
              <a:rPr lang="sr-Latn-RS" sz="2600" dirty="0"/>
              <a:t> </a:t>
            </a:r>
            <a:r>
              <a:rPr lang="sr-Cyrl-RS" sz="2600" b="1" dirty="0" smtClean="0"/>
              <a:t>ПОГИНУЛИХ</a:t>
            </a:r>
            <a:r>
              <a:rPr lang="sr-Cyrl-RS" sz="2600" dirty="0" smtClean="0"/>
              <a:t> </a:t>
            </a:r>
            <a:r>
              <a:rPr lang="sr-Latn-RS" sz="2600" dirty="0" err="1" smtClean="0"/>
              <a:t>лица</a:t>
            </a:r>
            <a:r>
              <a:rPr lang="sr-Latn-RS" sz="2600" dirty="0" smtClean="0"/>
              <a:t> </a:t>
            </a:r>
            <a:r>
              <a:rPr lang="sr-Latn-RS" sz="2600" dirty="0"/>
              <a:t>у </a:t>
            </a:r>
            <a:r>
              <a:rPr lang="sr-Cyrl-RS" sz="2600" dirty="0" smtClean="0"/>
              <a:t>СН је у:</a:t>
            </a:r>
          </a:p>
          <a:p>
            <a:pPr marL="1828800" lvl="3" indent="-4572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sr-Latn-RS" sz="2600" b="1" dirty="0" smtClean="0"/>
              <a:t>АВГУСТУ</a:t>
            </a:r>
            <a:r>
              <a:rPr lang="sr-Cyrl-RS" sz="2600" b="1" dirty="0" smtClean="0"/>
              <a:t>,</a:t>
            </a:r>
          </a:p>
          <a:p>
            <a:pPr marL="1828800" lvl="3" indent="-4572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sr-Latn-RS" sz="2600" b="1" dirty="0" smtClean="0"/>
              <a:t>ЈУЛУ</a:t>
            </a:r>
            <a:r>
              <a:rPr lang="sr-Cyrl-RS" sz="2600" b="1" dirty="0" smtClean="0"/>
              <a:t>,</a:t>
            </a:r>
          </a:p>
          <a:p>
            <a:pPr marL="1828800" lvl="3" indent="-4572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sr-Latn-RS" sz="2600" b="1" dirty="0" smtClean="0"/>
              <a:t>ОКТОБРУ</a:t>
            </a:r>
            <a:r>
              <a:rPr lang="sr-Cyrl-RS" sz="2600" b="1" dirty="0" smtClean="0"/>
              <a:t>.</a:t>
            </a:r>
            <a:endParaRPr lang="sr-Latn-RS" sz="2600" b="1" dirty="0"/>
          </a:p>
        </p:txBody>
      </p:sp>
      <p:pic>
        <p:nvPicPr>
          <p:cNvPr id="7170" name="Picture 2" descr="http://www.clipartbest.com/cliparts/RiG/bbX/RiGbbXAi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8521"/>
            <a:ext cx="1368425" cy="120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634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447800"/>
            <a:ext cx="8686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000"/>
              </a:spcBef>
              <a:spcAft>
                <a:spcPts val="8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000" b="1" dirty="0" smtClean="0"/>
              <a:t>СТАЊЕ БЕЗБЕДНОСТИ САОБРАЋАЈА НИЈЕ НА ЗАДОВОЉАВАЈУЋЕМ НИВОУ</a:t>
            </a:r>
            <a:endParaRPr lang="ru-RU" sz="2200" dirty="0"/>
          </a:p>
          <a:p>
            <a:pPr marL="285750" indent="-285750">
              <a:spcBef>
                <a:spcPts val="1000"/>
              </a:spcBef>
              <a:spcAft>
                <a:spcPts val="8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200" dirty="0"/>
              <a:t> </a:t>
            </a:r>
            <a:r>
              <a:rPr lang="ru-RU" sz="2200" dirty="0" smtClean="0"/>
              <a:t>У </a:t>
            </a:r>
            <a:r>
              <a:rPr lang="ru-RU" sz="2200" dirty="0"/>
              <a:t>већини </a:t>
            </a:r>
            <a:r>
              <a:rPr lang="ru-RU" sz="2200" dirty="0" smtClean="0"/>
              <a:t>ЛС није </a:t>
            </a:r>
            <a:r>
              <a:rPr lang="ru-RU" sz="2200" dirty="0"/>
              <a:t>успостављен тренд смањења броја </a:t>
            </a:r>
            <a:r>
              <a:rPr lang="ru-RU" sz="2200" b="1" dirty="0"/>
              <a:t>погинулих</a:t>
            </a:r>
            <a:r>
              <a:rPr lang="ru-RU" sz="2200" dirty="0"/>
              <a:t> нити </a:t>
            </a:r>
            <a:r>
              <a:rPr lang="ru-RU" sz="2200" b="1" dirty="0"/>
              <a:t>повређених</a:t>
            </a:r>
            <a:r>
              <a:rPr lang="ru-RU" sz="2200" dirty="0"/>
              <a:t> лица у </a:t>
            </a:r>
            <a:r>
              <a:rPr lang="ru-RU" sz="2200" dirty="0" smtClean="0"/>
              <a:t>СН</a:t>
            </a:r>
          </a:p>
          <a:p>
            <a:pPr marL="285750" indent="-285750">
              <a:spcBef>
                <a:spcPts val="1000"/>
              </a:spcBef>
              <a:spcAft>
                <a:spcPts val="8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200" dirty="0" smtClean="0"/>
              <a:t>Трендови </a:t>
            </a:r>
            <a:r>
              <a:rPr lang="ru-RU" sz="2200" dirty="0"/>
              <a:t>смањења броја </a:t>
            </a:r>
            <a:r>
              <a:rPr lang="ru-RU" sz="2200" dirty="0" smtClean="0"/>
              <a:t>ПОГ и ПОВ лица </a:t>
            </a:r>
            <a:r>
              <a:rPr lang="ru-RU" sz="2200" b="1" dirty="0"/>
              <a:t>нису стабилни </a:t>
            </a:r>
            <a:r>
              <a:rPr lang="ru-RU" sz="2200" dirty="0"/>
              <a:t>на дужи временски период, већ само унутар мањих </a:t>
            </a:r>
            <a:r>
              <a:rPr lang="ru-RU" sz="2200" dirty="0" smtClean="0"/>
              <a:t>интервала (ретко прелазе </a:t>
            </a:r>
            <a:r>
              <a:rPr lang="ru-RU" sz="2200" dirty="0"/>
              <a:t>период од 3 до 4 </a:t>
            </a:r>
            <a:r>
              <a:rPr lang="ru-RU" sz="2200" dirty="0" smtClean="0"/>
              <a:t>године)</a:t>
            </a:r>
            <a:endParaRPr lang="ru-RU" sz="2200" dirty="0"/>
          </a:p>
          <a:p>
            <a:pPr marL="285750" indent="-285750">
              <a:spcBef>
                <a:spcPts val="1000"/>
              </a:spcBef>
              <a:spcAft>
                <a:spcPts val="8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200" dirty="0" smtClean="0"/>
              <a:t>Утвђене су </a:t>
            </a:r>
            <a:r>
              <a:rPr lang="ru-RU" sz="2200" b="1" dirty="0"/>
              <a:t>категорије учесника у саобраћају </a:t>
            </a:r>
            <a:r>
              <a:rPr lang="ru-RU" sz="2200" dirty="0"/>
              <a:t>које су </a:t>
            </a:r>
            <a:r>
              <a:rPr lang="ru-RU" sz="2200" b="1" dirty="0" smtClean="0">
                <a:solidFill>
                  <a:srgbClr val="FF0000"/>
                </a:solidFill>
              </a:rPr>
              <a:t>НАЈВИШЕ</a:t>
            </a:r>
            <a:r>
              <a:rPr lang="ru-RU" sz="2200" dirty="0" smtClean="0">
                <a:solidFill>
                  <a:srgbClr val="FF0000"/>
                </a:solidFill>
              </a:rPr>
              <a:t> </a:t>
            </a:r>
            <a:r>
              <a:rPr lang="ru-RU" sz="2200" b="1" dirty="0" smtClean="0">
                <a:solidFill>
                  <a:srgbClr val="FF0000"/>
                </a:solidFill>
              </a:rPr>
              <a:t>УГРОЖЕНЕ</a:t>
            </a:r>
            <a:r>
              <a:rPr lang="ru-RU" sz="2200" dirty="0" smtClean="0">
                <a:solidFill>
                  <a:srgbClr val="FF0000"/>
                </a:solidFill>
              </a:rPr>
              <a:t> </a:t>
            </a:r>
            <a:r>
              <a:rPr lang="ru-RU" sz="2200" dirty="0" smtClean="0"/>
              <a:t>у </a:t>
            </a:r>
            <a:r>
              <a:rPr lang="ru-RU" sz="2200" dirty="0"/>
              <a:t>свакој од локалних </a:t>
            </a:r>
            <a:r>
              <a:rPr lang="ru-RU" sz="2200" dirty="0" smtClean="0"/>
              <a:t>самоуправа</a:t>
            </a:r>
            <a:endParaRPr lang="ru-RU" sz="2200" dirty="0"/>
          </a:p>
          <a:p>
            <a:pPr marL="285750" indent="-285750">
              <a:spcBef>
                <a:spcPts val="1000"/>
              </a:spcBef>
              <a:spcAft>
                <a:spcPts val="8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200" b="1" dirty="0" smtClean="0">
                <a:solidFill>
                  <a:srgbClr val="00B050"/>
                </a:solidFill>
              </a:rPr>
              <a:t>ПРВИ КОРАК </a:t>
            </a:r>
            <a:r>
              <a:rPr lang="ru-RU" sz="2200" dirty="0" smtClean="0"/>
              <a:t>у </a:t>
            </a:r>
            <a:r>
              <a:rPr lang="ru-RU" sz="2200" dirty="0"/>
              <a:t>процесу усмеравања рада свих субјеката на локалном нивоу, а пре свега </a:t>
            </a:r>
            <a:r>
              <a:rPr lang="ru-RU" sz="2200" b="1" cap="all" dirty="0" smtClean="0"/>
              <a:t>Тела за координацију безбедности саобраћаја</a:t>
            </a:r>
            <a:endParaRPr lang="en-US" sz="2200" b="1" cap="all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481</Words>
  <Application>Microsoft Office PowerPoint</Application>
  <PresentationFormat>On-screen Show (4:3)</PresentationFormat>
  <Paragraphs>166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TimesRoman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Jelena Milosevic</cp:lastModifiedBy>
  <cp:revision>27</cp:revision>
  <dcterms:created xsi:type="dcterms:W3CDTF">2014-10-16T19:11:55Z</dcterms:created>
  <dcterms:modified xsi:type="dcterms:W3CDTF">2015-10-24T19:42:06Z</dcterms:modified>
</cp:coreProperties>
</file>