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1" r:id="rId3"/>
    <p:sldId id="263" r:id="rId4"/>
    <p:sldId id="267" r:id="rId5"/>
    <p:sldId id="268" r:id="rId6"/>
    <p:sldId id="269" r:id="rId7"/>
    <p:sldId id="275" r:id="rId8"/>
    <p:sldId id="276" r:id="rId9"/>
    <p:sldId id="270" r:id="rId10"/>
    <p:sldId id="264" r:id="rId11"/>
    <p:sldId id="271" r:id="rId12"/>
    <p:sldId id="272" r:id="rId13"/>
    <p:sldId id="265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B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EBE843-B51A-4224-AE2B-B553659C22FD}" type="datetimeFigureOut">
              <a:rPr lang="sr-Latn-BA" smtClean="0"/>
              <a:t>28.10.2015.</a:t>
            </a:fld>
            <a:endParaRPr lang="sr-Latn-B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B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C9D37-4C0B-47E1-95CE-5C27AB550CD0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964882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ПРОСТОРНА РАСПОДЈЕЛА САОБРАЋАЈНИХ НЕЗГОДА- СТУДИЈА ПРИМЈЕРА: РЕПУБЛИКА СРПСКА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SPATIAL DISTRIBUTION OF TRAFFIC ACCIDENTS - CASE STUDY: REPUBLIC OF SRPSKA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" y="4565349"/>
            <a:ext cx="838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b="1" dirty="0" smtClean="0"/>
              <a:t>M</a:t>
            </a:r>
            <a:r>
              <a:rPr lang="sr-Cyrl-BA" sz="2000" b="1" dirty="0" smtClean="0"/>
              <a:t>илан ТЕШИЋ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Агенција за безбједност саобраћаја Р. Српске</a:t>
            </a:r>
          </a:p>
          <a:p>
            <a:r>
              <a:rPr lang="sr-Cyrl-BA" sz="2000" b="1" dirty="0" smtClean="0"/>
              <a:t>Горан ШМИТРАН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Министарство унутрашњих послова Р. Српске</a:t>
            </a:r>
          </a:p>
          <a:p>
            <a:r>
              <a:rPr lang="sr-Cyrl-BA" sz="2000" b="1" dirty="0" smtClean="0"/>
              <a:t>Бојан МАРИЋ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факултет, Добој</a:t>
            </a:r>
          </a:p>
          <a:p>
            <a:r>
              <a:rPr lang="sr-Cyrl-BA" sz="2000" b="1" dirty="0" smtClean="0"/>
              <a:t>Дарко ЋУЛУМ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Министарство унутрашњих послова Р. Српске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81000" y="1447800"/>
            <a:ext cx="7696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2625" indent="-682625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en-US" sz="2800" b="1" dirty="0" err="1" smtClean="0"/>
              <a:t>Увод</a:t>
            </a:r>
            <a:r>
              <a:rPr lang="sr-Latn-BA" sz="2800" b="1" dirty="0" smtClean="0"/>
              <a:t>/ Introduction</a:t>
            </a:r>
            <a:endParaRPr lang="en-US" sz="2800" b="1" dirty="0" smtClean="0"/>
          </a:p>
          <a:p>
            <a:pPr marL="682625" indent="-682625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en-US" sz="2800" b="1" dirty="0" smtClean="0"/>
          </a:p>
          <a:p>
            <a:pPr marL="682625" indent="-682625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sr-Cyrl-BA" sz="2800" b="1" smtClean="0"/>
              <a:t>Метод</a:t>
            </a:r>
            <a:r>
              <a:rPr lang="sr-Latn-BA" sz="2800" b="1" smtClean="0"/>
              <a:t>/ </a:t>
            </a:r>
            <a:r>
              <a:rPr lang="sr-Latn-BA" sz="2800" b="1" dirty="0" smtClean="0"/>
              <a:t>Method</a:t>
            </a:r>
            <a:r>
              <a:rPr lang="sr-Cyrl-BA" sz="2800" b="1" dirty="0" smtClean="0"/>
              <a:t> </a:t>
            </a:r>
            <a:r>
              <a:rPr lang="sr-Latn-BA" sz="2800" b="1" dirty="0" smtClean="0"/>
              <a:t>and Procedures</a:t>
            </a:r>
            <a:endParaRPr lang="sr-Cyrl-BA" sz="2800" b="1" dirty="0" smtClean="0"/>
          </a:p>
          <a:p>
            <a:pPr marL="682625" indent="-682625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sr-Cyrl-BA" sz="2800" b="1" dirty="0" smtClean="0"/>
          </a:p>
          <a:p>
            <a:pPr marL="682625" indent="-682625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sr-Cyrl-BA" sz="2800" b="1" dirty="0" smtClean="0"/>
              <a:t>Резултати и дискусија</a:t>
            </a:r>
            <a:r>
              <a:rPr lang="sr-Latn-BA" sz="2800" b="1" dirty="0" smtClean="0"/>
              <a:t>/ Results and Discussion</a:t>
            </a:r>
            <a:endParaRPr lang="sr-Cyrl-BA" sz="2800" b="1" dirty="0" smtClean="0"/>
          </a:p>
          <a:p>
            <a:pPr marL="682625" indent="-682625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sr-Cyrl-BA" sz="2800" b="1" dirty="0" smtClean="0"/>
          </a:p>
          <a:p>
            <a:pPr marL="682625" indent="-682625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sr-Cyrl-BA" sz="2800" b="1" dirty="0" smtClean="0"/>
              <a:t>Закључна разматрања</a:t>
            </a:r>
            <a:r>
              <a:rPr lang="sr-Latn-BA" sz="2800" b="1" dirty="0" smtClean="0"/>
              <a:t>/ Conclusion</a:t>
            </a:r>
            <a:endParaRPr lang="sr-Cyrl-BA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 </a:t>
            </a:r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Саобраћајне незгоде </a:t>
            </a:r>
          </a:p>
          <a:p>
            <a:pPr marL="404813">
              <a:buClr>
                <a:srgbClr val="FFC000"/>
              </a:buClr>
            </a:pPr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 погинулим лицима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13" descr="C:\Users\User\Desktop\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371600"/>
            <a:ext cx="4495800" cy="4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4488" indent="-344488"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ЦЈБ Приједор- Саобраћајне незгоде са тешко повријеђеним лицима</a:t>
            </a:r>
            <a:r>
              <a:rPr lang="sr-Cyrl-BA" sz="2800" dirty="0" smtClean="0"/>
              <a:t> 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 descr="C:\Users\User\Desktop\TTP_CJB Prijedor.jpg"/>
          <p:cNvPicPr/>
          <p:nvPr/>
        </p:nvPicPr>
        <p:blipFill>
          <a:blip r:embed="rId2" cstate="print">
            <a:lum bright="10000"/>
          </a:blip>
          <a:srcRect l="784" t="3574" r="16669" b="13462"/>
          <a:stretch>
            <a:fillRect/>
          </a:stretch>
        </p:blipFill>
        <p:spPr bwMode="auto">
          <a:xfrm>
            <a:off x="914400" y="2362200"/>
            <a:ext cx="8077200" cy="3940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4488" indent="-344488"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ЦЈБ Бања Лука- Саобраћајне незгоде са тешко повријеђеним лицима</a:t>
            </a:r>
            <a:r>
              <a:rPr lang="sr-Cyrl-BA" sz="2800" dirty="0" smtClean="0"/>
              <a:t> 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User\Desktop\TTP_CJB Banja Luka.jpg"/>
          <p:cNvPicPr/>
          <p:nvPr/>
        </p:nvPicPr>
        <p:blipFill>
          <a:blip r:embed="rId2" cstate="print">
            <a:lum bright="10000"/>
          </a:blip>
          <a:srcRect l="5285" t="2806" r="15316" b="4082"/>
          <a:stretch>
            <a:fillRect/>
          </a:stretch>
        </p:blipFill>
        <p:spPr bwMode="auto">
          <a:xfrm>
            <a:off x="914400" y="2286000"/>
            <a:ext cx="8077200" cy="399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4488" indent="-344488"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ЦЈБ </a:t>
            </a: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Добој</a:t>
            </a:r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Саобраћајне незгоде са тешко повријеђеним лицима</a:t>
            </a:r>
            <a:r>
              <a:rPr lang="sr-Cyrl-BA" sz="2800" dirty="0" smtClean="0"/>
              <a:t> 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 descr="C:\Users\User\Desktop\TTP_CJB Doboj.jpg"/>
          <p:cNvPicPr/>
          <p:nvPr/>
        </p:nvPicPr>
        <p:blipFill>
          <a:blip r:embed="rId2" cstate="print">
            <a:lum bright="10000"/>
          </a:blip>
          <a:srcRect t="1767" r="19805" b="5294"/>
          <a:stretch>
            <a:fillRect/>
          </a:stretch>
        </p:blipFill>
        <p:spPr bwMode="auto">
          <a:xfrm>
            <a:off x="914400" y="2362200"/>
            <a:ext cx="8077199" cy="3915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4488" indent="-344488"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ПРИМЈЕР АНАЛИЗЕ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16" descr="C:\Users\User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38" b="12146"/>
          <a:stretch>
            <a:fillRect/>
          </a:stretch>
        </p:blipFill>
        <p:spPr bwMode="auto">
          <a:xfrm>
            <a:off x="956073" y="1864519"/>
            <a:ext cx="8035527" cy="41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reeform 12">
            <a:hlinkClick r:id="rId3" action="ppaction://hlinksldjump"/>
          </p:cNvPr>
          <p:cNvSpPr/>
          <p:nvPr/>
        </p:nvSpPr>
        <p:spPr>
          <a:xfrm>
            <a:off x="5867400" y="3080147"/>
            <a:ext cx="909638" cy="2226469"/>
          </a:xfrm>
          <a:custGeom>
            <a:avLst/>
            <a:gdLst>
              <a:gd name="connsiteX0" fmla="*/ 0 w 1212272"/>
              <a:gd name="connsiteY0" fmla="*/ 0 h 2969491"/>
              <a:gd name="connsiteX1" fmla="*/ 249381 w 1212272"/>
              <a:gd name="connsiteY1" fmla="*/ 55418 h 2969491"/>
              <a:gd name="connsiteX2" fmla="*/ 193963 w 1212272"/>
              <a:gd name="connsiteY2" fmla="*/ 180109 h 2969491"/>
              <a:gd name="connsiteX3" fmla="*/ 138545 w 1212272"/>
              <a:gd name="connsiteY3" fmla="*/ 415636 h 2969491"/>
              <a:gd name="connsiteX4" fmla="*/ 415636 w 1212272"/>
              <a:gd name="connsiteY4" fmla="*/ 581891 h 2969491"/>
              <a:gd name="connsiteX5" fmla="*/ 554181 w 1212272"/>
              <a:gd name="connsiteY5" fmla="*/ 997527 h 2969491"/>
              <a:gd name="connsiteX6" fmla="*/ 554181 w 1212272"/>
              <a:gd name="connsiteY6" fmla="*/ 1246909 h 2969491"/>
              <a:gd name="connsiteX7" fmla="*/ 858981 w 1212272"/>
              <a:gd name="connsiteY7" fmla="*/ 1634836 h 2969491"/>
              <a:gd name="connsiteX8" fmla="*/ 858981 w 1212272"/>
              <a:gd name="connsiteY8" fmla="*/ 2119745 h 2969491"/>
              <a:gd name="connsiteX9" fmla="*/ 1163781 w 1212272"/>
              <a:gd name="connsiteY9" fmla="*/ 2382982 h 2969491"/>
              <a:gd name="connsiteX10" fmla="*/ 1149927 w 1212272"/>
              <a:gd name="connsiteY10" fmla="*/ 2590800 h 2969491"/>
              <a:gd name="connsiteX11" fmla="*/ 983672 w 1212272"/>
              <a:gd name="connsiteY11" fmla="*/ 2687782 h 2969491"/>
              <a:gd name="connsiteX12" fmla="*/ 969818 w 1212272"/>
              <a:gd name="connsiteY12" fmla="*/ 2923309 h 2969491"/>
              <a:gd name="connsiteX13" fmla="*/ 900545 w 1212272"/>
              <a:gd name="connsiteY13" fmla="*/ 2964872 h 2969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2272" h="2969491">
                <a:moveTo>
                  <a:pt x="0" y="0"/>
                </a:moveTo>
                <a:cubicBezTo>
                  <a:pt x="108527" y="12700"/>
                  <a:pt x="217054" y="25400"/>
                  <a:pt x="249381" y="55418"/>
                </a:cubicBezTo>
                <a:cubicBezTo>
                  <a:pt x="281708" y="85436"/>
                  <a:pt x="212436" y="120073"/>
                  <a:pt x="193963" y="180109"/>
                </a:cubicBezTo>
                <a:cubicBezTo>
                  <a:pt x="175490" y="240145"/>
                  <a:pt x="101600" y="348672"/>
                  <a:pt x="138545" y="415636"/>
                </a:cubicBezTo>
                <a:cubicBezTo>
                  <a:pt x="175490" y="482600"/>
                  <a:pt x="346364" y="484909"/>
                  <a:pt x="415636" y="581891"/>
                </a:cubicBezTo>
                <a:cubicBezTo>
                  <a:pt x="484908" y="678873"/>
                  <a:pt x="531090" y="886691"/>
                  <a:pt x="554181" y="997527"/>
                </a:cubicBezTo>
                <a:cubicBezTo>
                  <a:pt x="577272" y="1108363"/>
                  <a:pt x="503381" y="1140691"/>
                  <a:pt x="554181" y="1246909"/>
                </a:cubicBezTo>
                <a:cubicBezTo>
                  <a:pt x="604981" y="1353127"/>
                  <a:pt x="808181" y="1489364"/>
                  <a:pt x="858981" y="1634836"/>
                </a:cubicBezTo>
                <a:cubicBezTo>
                  <a:pt x="909781" y="1780308"/>
                  <a:pt x="808181" y="1995054"/>
                  <a:pt x="858981" y="2119745"/>
                </a:cubicBezTo>
                <a:cubicBezTo>
                  <a:pt x="909781" y="2244436"/>
                  <a:pt x="1115290" y="2304473"/>
                  <a:pt x="1163781" y="2382982"/>
                </a:cubicBezTo>
                <a:cubicBezTo>
                  <a:pt x="1212272" y="2461491"/>
                  <a:pt x="1179945" y="2540000"/>
                  <a:pt x="1149927" y="2590800"/>
                </a:cubicBezTo>
                <a:cubicBezTo>
                  <a:pt x="1119909" y="2641600"/>
                  <a:pt x="1013690" y="2632364"/>
                  <a:pt x="983672" y="2687782"/>
                </a:cubicBezTo>
                <a:cubicBezTo>
                  <a:pt x="953654" y="2743200"/>
                  <a:pt x="983672" y="2877127"/>
                  <a:pt x="969818" y="2923309"/>
                </a:cubicBezTo>
                <a:cubicBezTo>
                  <a:pt x="955964" y="2969491"/>
                  <a:pt x="928254" y="2967181"/>
                  <a:pt x="900545" y="2964872"/>
                </a:cubicBezTo>
              </a:path>
            </a:pathLst>
          </a:custGeom>
          <a:noFill/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146276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4488" indent="-344488"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КАРАКТЕРИСТИЧНА ДИОНИЦА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59557" y="1969294"/>
            <a:ext cx="3969544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sr-Cyrl-BA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5 саобраћајних незгода на 4.25 </a:t>
            </a:r>
            <a:r>
              <a:rPr lang="sr-Latn-BA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km</a:t>
            </a:r>
            <a:endParaRPr lang="sr-Cyrl-BA" sz="21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5256" y="2706292"/>
            <a:ext cx="412551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sr-Cyrl-B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НЕПРИЛАГОЂЕНА БРЗИНА УСЛОВИМА НА ПУТУ </a:t>
            </a:r>
            <a:r>
              <a:rPr lang="sr-Cyrl-B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(4)</a:t>
            </a:r>
          </a:p>
          <a:p>
            <a:pPr algn="r">
              <a:defRPr/>
            </a:pPr>
            <a:r>
              <a:rPr lang="sr-Cyrl-B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УДАР НА ПЈЕШАКА </a:t>
            </a:r>
            <a:r>
              <a:rPr lang="sr-Cyrl-B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(1)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4542" y="3620692"/>
            <a:ext cx="412551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sr-Cyrl-BA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ФЕБРУАР</a:t>
            </a:r>
            <a:r>
              <a:rPr lang="sr-Cyrl-B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sr-Cyrl-B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(2)</a:t>
            </a:r>
          </a:p>
          <a:p>
            <a:pPr algn="r">
              <a:defRPr/>
            </a:pPr>
            <a:r>
              <a:rPr lang="sr-Cyrl-BA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МАЈ, ЈУН, ЈУЛ </a:t>
            </a:r>
            <a:r>
              <a:rPr lang="sr-Cyrl-B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(3)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4542" y="4286251"/>
            <a:ext cx="412551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sr-Cyrl-BA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sr-Cyrl-BA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КОЛОВОЗ МОКАР </a:t>
            </a:r>
            <a:r>
              <a:rPr lang="sr-Cyrl-B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(1)</a:t>
            </a:r>
          </a:p>
          <a:p>
            <a:pPr algn="r">
              <a:defRPr/>
            </a:pPr>
            <a:r>
              <a:rPr lang="sr-Cyrl-BA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КОЛОВОЗ СУВ </a:t>
            </a:r>
            <a:r>
              <a:rPr lang="sr-Cyrl-B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(4)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5256" y="5220892"/>
            <a:ext cx="412551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sr-Cyrl-B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ДА ЛИ ЈЕ ПОТРЕБНО ЈОШ НЕШТО ДА ДЕФИНИШЕМО АКТИВНОСТИ?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pic>
        <p:nvPicPr>
          <p:cNvPr id="20" name="Picture 3" descr="C:\Users\User\Desktop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1" t="1993" r="31020" b="8174"/>
          <a:stretch>
            <a:fillRect/>
          </a:stretch>
        </p:blipFill>
        <p:spPr bwMode="auto">
          <a:xfrm>
            <a:off x="4309271" y="1755052"/>
            <a:ext cx="482084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Straight Arrow Connector 20"/>
          <p:cNvCxnSpPr/>
          <p:nvPr/>
        </p:nvCxnSpPr>
        <p:spPr>
          <a:xfrm>
            <a:off x="5638800" y="2163036"/>
            <a:ext cx="1028700" cy="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085284" y="3336992"/>
            <a:ext cx="1028700" cy="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147196" y="4231151"/>
            <a:ext cx="1028700" cy="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250781" y="4989579"/>
            <a:ext cx="1028700" cy="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584156" y="5499167"/>
            <a:ext cx="1028700" cy="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6" descr="http://www.skepticalob.com/wp-content/uploads/2014/02/iStock_000018582123Small-cop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663" y="1755052"/>
            <a:ext cx="482084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126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4488" indent="-344488"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Град Бања Лука- Саобраћајне незгоде са тешко повријеђеним лицима</a:t>
            </a:r>
            <a:r>
              <a:rPr lang="sr-Cyrl-BA" sz="2800" dirty="0" smtClean="0"/>
              <a:t> 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14" descr="TTP_Banja Luka"/>
          <p:cNvPicPr>
            <a:picLocks noChangeAspect="1" noChangeArrowheads="1"/>
          </p:cNvPicPr>
          <p:nvPr/>
        </p:nvPicPr>
        <p:blipFill>
          <a:blip r:embed="rId2" cstate="print"/>
          <a:srcRect l="2731" t="25502" r="8040" b="9109"/>
          <a:stretch>
            <a:fillRect/>
          </a:stretch>
        </p:blipFill>
        <p:spPr bwMode="auto">
          <a:xfrm>
            <a:off x="1600200" y="2895600"/>
            <a:ext cx="3505200" cy="3319903"/>
          </a:xfrm>
          <a:prstGeom prst="rect">
            <a:avLst/>
          </a:prstGeom>
          <a:noFill/>
        </p:spPr>
      </p:pic>
      <p:pic>
        <p:nvPicPr>
          <p:cNvPr id="2049" name="Picture 8"/>
          <p:cNvPicPr>
            <a:picLocks noChangeAspect="1" noChangeArrowheads="1"/>
          </p:cNvPicPr>
          <p:nvPr/>
        </p:nvPicPr>
        <p:blipFill>
          <a:blip r:embed="rId3" cstate="print"/>
          <a:srcRect l="3337"/>
          <a:stretch>
            <a:fillRect/>
          </a:stretch>
        </p:blipFill>
        <p:spPr bwMode="auto">
          <a:xfrm>
            <a:off x="5486400" y="2895600"/>
            <a:ext cx="3448050" cy="3295481"/>
          </a:xfrm>
          <a:prstGeom prst="rect">
            <a:avLst/>
          </a:prstGeom>
          <a:noFill/>
        </p:spPr>
      </p:pic>
      <p:sp>
        <p:nvSpPr>
          <p:cNvPr id="3" name="Oval 3"/>
          <p:cNvSpPr>
            <a:spLocks noChangeArrowheads="1"/>
          </p:cNvSpPr>
          <p:nvPr/>
        </p:nvSpPr>
        <p:spPr bwMode="auto">
          <a:xfrm>
            <a:off x="3886200" y="3124200"/>
            <a:ext cx="304800" cy="1524000"/>
          </a:xfrm>
          <a:prstGeom prst="ellips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3352800" y="4114800"/>
            <a:ext cx="533400" cy="609600"/>
          </a:xfrm>
          <a:prstGeom prst="ellips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rc 6"/>
          <p:cNvSpPr>
            <a:spLocks/>
          </p:cNvSpPr>
          <p:nvPr/>
        </p:nvSpPr>
        <p:spPr bwMode="auto">
          <a:xfrm rot="-4800967">
            <a:off x="2915088" y="4976810"/>
            <a:ext cx="875424" cy="1083840"/>
          </a:xfrm>
          <a:custGeom>
            <a:avLst/>
            <a:gdLst>
              <a:gd name="T0" fmla="*/ 285 w 21600"/>
              <a:gd name="T1" fmla="*/ 0 h 21600"/>
              <a:gd name="T2" fmla="*/ 1428 w 21600"/>
              <a:gd name="T3" fmla="*/ 1595 h 21600"/>
              <a:gd name="T4" fmla="*/ 0 w 21600"/>
              <a:gd name="T5" fmla="*/ 1411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4277" y="-1"/>
                </a:moveTo>
                <a:cubicBezTo>
                  <a:pt x="14354" y="2035"/>
                  <a:pt x="21600" y="10891"/>
                  <a:pt x="21600" y="21172"/>
                </a:cubicBezTo>
                <a:cubicBezTo>
                  <a:pt x="21600" y="22094"/>
                  <a:pt x="21540" y="23016"/>
                  <a:pt x="21423" y="23931"/>
                </a:cubicBezTo>
              </a:path>
              <a:path w="21600" h="21600" stroke="0" extrusionOk="0">
                <a:moveTo>
                  <a:pt x="4277" y="-1"/>
                </a:moveTo>
                <a:cubicBezTo>
                  <a:pt x="14354" y="2035"/>
                  <a:pt x="21600" y="10891"/>
                  <a:pt x="21600" y="21172"/>
                </a:cubicBezTo>
                <a:cubicBezTo>
                  <a:pt x="21600" y="22094"/>
                  <a:pt x="21540" y="23016"/>
                  <a:pt x="21423" y="23931"/>
                </a:cubicBezTo>
                <a:lnTo>
                  <a:pt x="0" y="21172"/>
                </a:lnTo>
                <a:lnTo>
                  <a:pt x="4277" y="-1"/>
                </a:lnTo>
                <a:close/>
              </a:path>
            </a:pathLst>
          </a:cu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4" name="Rectangular Callout 13"/>
          <p:cNvSpPr/>
          <p:nvPr/>
        </p:nvSpPr>
        <p:spPr>
          <a:xfrm>
            <a:off x="5715000" y="1981200"/>
            <a:ext cx="2867025" cy="3048000"/>
          </a:xfrm>
          <a:prstGeom prst="wedgeRectCallout">
            <a:avLst>
              <a:gd name="adj1" fmla="val -11284"/>
              <a:gd name="adj2" fmla="val 6517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04745-67838 	</a:t>
            </a:r>
            <a:endParaRPr lang="sr-Cyrl-BA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03.07.2015</a:t>
            </a:r>
            <a:r>
              <a:rPr lang="sr-Cyrl-BA" b="1" dirty="0">
                <a:solidFill>
                  <a:schemeClr val="tx1"/>
                </a:solidFill>
              </a:rPr>
              <a:t>; </a:t>
            </a:r>
            <a:r>
              <a:rPr lang="en-US" b="1" dirty="0">
                <a:solidFill>
                  <a:schemeClr val="tx1"/>
                </a:solidFill>
              </a:rPr>
              <a:t>21:30;</a:t>
            </a:r>
            <a:endParaRPr lang="sr-Cyrl-BA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b="1" dirty="0">
                <a:solidFill>
                  <a:schemeClr val="tx1"/>
                </a:solidFill>
              </a:rPr>
              <a:t>СН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sr-Cyrl-BA" b="1" dirty="0">
                <a:solidFill>
                  <a:schemeClr val="tx1"/>
                </a:solidFill>
              </a:rPr>
              <a:t>са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sr-Cyrl-BA" b="1" dirty="0" smtClean="0">
                <a:solidFill>
                  <a:schemeClr val="tx1"/>
                </a:solidFill>
              </a:rPr>
              <a:t>тешко повријеђеним лицима</a:t>
            </a:r>
            <a:r>
              <a:rPr lang="en-US" b="1" dirty="0">
                <a:solidFill>
                  <a:schemeClr val="tx1"/>
                </a:solidFill>
              </a:rPr>
              <a:t>;</a:t>
            </a:r>
            <a:endParaRPr lang="sr-Cyrl-BA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b="1" dirty="0" smtClean="0">
                <a:solidFill>
                  <a:schemeClr val="tx1"/>
                </a:solidFill>
              </a:rPr>
              <a:t>Улица у насељу</a:t>
            </a:r>
            <a:r>
              <a:rPr lang="en-US" b="1" dirty="0" smtClean="0">
                <a:solidFill>
                  <a:schemeClr val="tx1"/>
                </a:solidFill>
              </a:rPr>
              <a:t>;</a:t>
            </a:r>
            <a:endParaRPr lang="sr-Cyrl-BA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b="1" dirty="0">
                <a:solidFill>
                  <a:schemeClr val="tx1"/>
                </a:solidFill>
              </a:rPr>
              <a:t>Сув</a:t>
            </a:r>
            <a:r>
              <a:rPr lang="en-US" b="1" dirty="0" smtClean="0">
                <a:solidFill>
                  <a:schemeClr val="tx1"/>
                </a:solidFill>
              </a:rPr>
              <a:t>;</a:t>
            </a:r>
            <a:r>
              <a:rPr lang="sr-Cyrl-BA" b="1" dirty="0" smtClean="0">
                <a:solidFill>
                  <a:schemeClr val="tx1"/>
                </a:solidFill>
              </a:rPr>
              <a:t> Непрописно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sr-Cyrl-BA" b="1" dirty="0">
                <a:solidFill>
                  <a:schemeClr val="tx1"/>
                </a:solidFill>
              </a:rPr>
              <a:t>кретање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sr-Cyrl-BA" b="1" dirty="0">
                <a:solidFill>
                  <a:schemeClr val="tx1"/>
                </a:solidFill>
              </a:rPr>
              <a:t>пјешака</a:t>
            </a:r>
            <a:r>
              <a:rPr lang="en-US" b="1" dirty="0">
                <a:solidFill>
                  <a:schemeClr val="tx1"/>
                </a:solidFill>
              </a:rPr>
              <a:t>;</a:t>
            </a:r>
            <a:endParaRPr lang="sr-Cyrl-BA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b="1" dirty="0">
                <a:solidFill>
                  <a:schemeClr val="tx1"/>
                </a:solidFill>
              </a:rPr>
              <a:t>Мушки</a:t>
            </a:r>
            <a:r>
              <a:rPr lang="en-US" b="1" dirty="0">
                <a:solidFill>
                  <a:schemeClr val="tx1"/>
                </a:solidFill>
              </a:rPr>
              <a:t>;</a:t>
            </a:r>
            <a:endParaRPr lang="sr-Cyrl-BA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b="1" dirty="0" smtClean="0">
                <a:solidFill>
                  <a:schemeClr val="tx1"/>
                </a:solidFill>
              </a:rPr>
              <a:t>Бања Лука.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 animBg="1"/>
      <p:bldP spid="4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Content Placeholder 4"/>
          <p:cNvSpPr txBox="1">
            <a:spLocks/>
          </p:cNvSpPr>
          <p:nvPr/>
        </p:nvSpPr>
        <p:spPr bwMode="auto">
          <a:xfrm>
            <a:off x="609600" y="1524000"/>
            <a:ext cx="83058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С</a:t>
            </a:r>
            <a:r>
              <a:rPr kumimoji="0" lang="sr-Latn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обраћајне незгоде са погинулим лицима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ОПАСНЕ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деоница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гистралних путева: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16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Б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њ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Лук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a- M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ркоњић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Град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),</a:t>
            </a:r>
            <a:endParaRPr kumimoji="0" lang="sr-Cyrl-BA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M4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Теслић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-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К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o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т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o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В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o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ш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), </a:t>
            </a:r>
            <a:endParaRPr kumimoji="0" lang="sr-Cyrl-BA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4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Б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њ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Лука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-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Приједор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), </a:t>
            </a:r>
            <a:endParaRPr kumimoji="0" lang="sr-Cyrl-BA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M14.1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Бијељина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-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Зворник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и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endParaRPr kumimoji="0" lang="sr-Cyrl-BA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14.1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Србац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-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Гр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дишк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).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99CB38"/>
              </a:buClr>
              <a:buSzTx/>
              <a:buFont typeface="Arial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99CB38"/>
              </a:buClr>
              <a:buSzTx/>
              <a:buFont typeface="Arial" charset="0"/>
              <a:buBlip>
                <a:blip r:embed="rId2"/>
              </a:buBlip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304800" y="1447800"/>
            <a:ext cx="8686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С</a:t>
            </a:r>
            <a:r>
              <a:rPr kumimoji="0" lang="sr-Latn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обраћајне незгоде са ТТП лицима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ОПАСНЕ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деоница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гистралних путева: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16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Лакташи- Нова Топола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),</a:t>
            </a:r>
            <a:endParaRPr kumimoji="0" lang="sr-Cyrl-BA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M4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Теслић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-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К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o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т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o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В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o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ш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), </a:t>
            </a:r>
            <a:endParaRPr kumimoji="0" lang="sr-Cyrl-BA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4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Комичани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-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Приједор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), </a:t>
            </a:r>
            <a:endParaRPr kumimoji="0" lang="sr-Cyrl-BA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M14.1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Доњи Кладари- Србац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,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14 (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Дервента- Брод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)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и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М20 (Требиње- Билећа).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Content Placeholder 4"/>
          <p:cNvSpPr txBox="1">
            <a:spLocks/>
          </p:cNvSpPr>
          <p:nvPr/>
        </p:nvSpPr>
        <p:spPr bwMode="auto">
          <a:xfrm>
            <a:off x="304800" y="1447800"/>
            <a:ext cx="8610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С</a:t>
            </a:r>
            <a:r>
              <a:rPr kumimoji="0" lang="sr-Latn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+mn-ea"/>
                <a:cs typeface="+mn-cs"/>
              </a:rPr>
              <a:t>обраћајне незгоде са ТТП лицима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tabLst/>
              <a:defRPr/>
            </a:pPr>
            <a:r>
              <a:rPr kumimoji="0" lang="sr-Cyrl-BA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ОПАСНЕ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деоница</a:t>
            </a:r>
            <a:r>
              <a:rPr kumimoji="0" lang="sr-Latn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регионалних и локалних путева: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Р454 (Вољавица- Братунац- Коњевићи),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Р474 (Србац- Горња Лепеница),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Р405 (Прњавор мали- Бања Лука),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Р464 (Лукавица- Сарајево) и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r>
              <a:rPr kumimoji="0" lang="sr-Cyrl-BA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Ћела-Гомјеница- Приједор.</a:t>
            </a: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682625" marR="0" lvl="0" indent="-682625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C000"/>
              </a:buClr>
              <a:buSzTx/>
              <a:buFont typeface="Wingdings" pitchFamily="2" charset="2"/>
              <a:buChar char="q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ЗАНИМЉИВОСТИ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23850" y="3294063"/>
            <a:ext cx="7099984" cy="9921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sz="2400" b="1" dirty="0">
                <a:solidFill>
                  <a:schemeClr val="tx1"/>
                </a:solidFill>
              </a:rPr>
              <a:t>Највише грешака код уноса координата  СН било је на подручју ЦЈБ Добој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850" y="2346325"/>
            <a:ext cx="7099984" cy="769809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Један број СН је лоциран у ФБиХ</a:t>
            </a:r>
            <a:r>
              <a:rPr lang="sr-Latn-BA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sr-Cyrl-BA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 Хрватској</a:t>
            </a:r>
            <a:endParaRPr lang="sr-Latn-C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800" y="1447800"/>
            <a:ext cx="7099984" cy="769809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sz="2400" b="1" dirty="0">
                <a:solidFill>
                  <a:schemeClr val="tx1"/>
                </a:solidFill>
              </a:rPr>
              <a:t>Приликом уноса координата у </a:t>
            </a:r>
            <a:r>
              <a:rPr lang="sr-Latn-BA" sz="2400" b="1" dirty="0">
                <a:solidFill>
                  <a:schemeClr val="tx1"/>
                </a:solidFill>
              </a:rPr>
              <a:t>Google Earth, </a:t>
            </a:r>
            <a:r>
              <a:rPr lang="sr-Cyrl-BA" sz="2400" b="1" dirty="0">
                <a:solidFill>
                  <a:schemeClr val="tx1"/>
                </a:solidFill>
              </a:rPr>
              <a:t>поједине СН су лоциране у Египту, Сомалији...</a:t>
            </a:r>
            <a:endParaRPr lang="sr-Latn-CS" sz="2400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3850" y="4343401"/>
            <a:ext cx="7099984" cy="9921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BA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Најпрецизније координате СН су на подручју ЦЈБ Требиње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" name="Picture 11" descr="https://lh5.googleusercontent.com/-7RsfpYRlIpE/UhtXfCCZW6I/AAAAAAAAABw/So_s9786oa0/smile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6200" y="1752600"/>
            <a:ext cx="1447800" cy="1448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http://cdn.mysitemyway.com/etc-mysitemyway/icons/legacy-previews/icons/3d-transparent-glass-icons-symbols-shapes/016958-3d-transparent-glass-icon-symbols-shapes-smiley-happ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5075" y="3962400"/>
            <a:ext cx="155892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 autoUpdateAnimBg="0"/>
      <p:bldP spid="10" grpId="0" animBg="1" autoUpdateAnimBg="0"/>
      <p:bldP spid="11" grpId="0" animBg="1" autoUpdateAnimBg="0"/>
      <p:bldP spid="12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6002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pic>
        <p:nvPicPr>
          <p:cNvPr id="11" name="Picture 8" descr="http://ehsan-edu.org/portals/0/marakez/AvvalNazari_File/pasox%20mobtakeran%20soale%2038-46/mobtakera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2819400"/>
            <a:ext cx="3200400" cy="3646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484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Cambria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Agencija za BS</cp:lastModifiedBy>
  <cp:revision>20</cp:revision>
  <dcterms:created xsi:type="dcterms:W3CDTF">2014-10-16T19:11:55Z</dcterms:created>
  <dcterms:modified xsi:type="dcterms:W3CDTF">2015-10-28T07:58:05Z</dcterms:modified>
</cp:coreProperties>
</file>