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7" r:id="rId4"/>
    <p:sldId id="277" r:id="rId5"/>
    <p:sldId id="278" r:id="rId6"/>
    <p:sldId id="268" r:id="rId7"/>
    <p:sldId id="271" r:id="rId8"/>
    <p:sldId id="274" r:id="rId9"/>
    <p:sldId id="275" r:id="rId10"/>
    <p:sldId id="272" r:id="rId11"/>
    <p:sldId id="273" r:id="rId12"/>
    <p:sldId id="265" r:id="rId13"/>
    <p:sldId id="276" r:id="rId14"/>
    <p:sldId id="26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12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5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742182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UTICAJ UPOTREBE SVJETLOODBOJNOG PRSLUKA </a:t>
            </a:r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PONAŠANJE VOZAČA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3266182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IMPACT OF REFLECTIVE VEST USE ON </a:t>
            </a:r>
            <a:endParaRPr lang="sr-Latn-R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DRIVER 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BEHAVIOR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24200" y="5257800"/>
            <a:ext cx="5715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/>
              <a:t>Mr</a:t>
            </a:r>
            <a:r>
              <a:rPr lang="en-US" sz="2000" dirty="0"/>
              <a:t> </a:t>
            </a:r>
            <a:r>
              <a:rPr lang="en-US" sz="2000" dirty="0" err="1"/>
              <a:t>Aleksandar</a:t>
            </a:r>
            <a:r>
              <a:rPr lang="en-US" sz="2000" dirty="0"/>
              <a:t> </a:t>
            </a:r>
            <a:r>
              <a:rPr lang="en-US" sz="2000" dirty="0" err="1"/>
              <a:t>Jeftić</a:t>
            </a:r>
            <a:r>
              <a:rPr lang="en-US" sz="2000" dirty="0"/>
              <a:t>, dipl. </a:t>
            </a:r>
            <a:r>
              <a:rPr lang="en-US" sz="2000" dirty="0" err="1"/>
              <a:t>inž</a:t>
            </a:r>
            <a:r>
              <a:rPr lang="en-US" sz="2000" dirty="0"/>
              <a:t>. </a:t>
            </a:r>
            <a:r>
              <a:rPr lang="en-US" sz="2000" dirty="0" err="1"/>
              <a:t>saob</a:t>
            </a:r>
            <a:r>
              <a:rPr lang="en-US" sz="2000" dirty="0"/>
              <a:t>. Grad </a:t>
            </a:r>
            <a:r>
              <a:rPr lang="en-US" sz="2000" dirty="0" smtClean="0"/>
              <a:t>Prijedor</a:t>
            </a:r>
            <a:endParaRPr lang="sr-Latn-RS" sz="2000" dirty="0" smtClean="0"/>
          </a:p>
          <a:p>
            <a:r>
              <a:rPr lang="en-US" sz="2000" dirty="0" err="1"/>
              <a:t>Branko</a:t>
            </a:r>
            <a:r>
              <a:rPr lang="en-US" sz="2000" dirty="0"/>
              <a:t> </a:t>
            </a:r>
            <a:r>
              <a:rPr lang="en-US" sz="2000" dirty="0" err="1"/>
              <a:t>Švraka</a:t>
            </a:r>
            <a:r>
              <a:rPr lang="en-US" sz="2000" dirty="0"/>
              <a:t>, dipl. </a:t>
            </a:r>
            <a:r>
              <a:rPr lang="en-US" sz="2000" dirty="0" err="1"/>
              <a:t>inž</a:t>
            </a:r>
            <a:r>
              <a:rPr lang="en-US" sz="2000" dirty="0"/>
              <a:t>. </a:t>
            </a:r>
            <a:r>
              <a:rPr lang="en-US" sz="2000" dirty="0" err="1"/>
              <a:t>saob</a:t>
            </a:r>
            <a:r>
              <a:rPr lang="en-US" sz="2000" dirty="0"/>
              <a:t>. Grad </a:t>
            </a:r>
            <a:r>
              <a:rPr lang="en-US" sz="2000" dirty="0" smtClean="0"/>
              <a:t>Prijedor</a:t>
            </a:r>
            <a:endParaRPr lang="sr-Latn-RS" sz="2000" dirty="0" smtClean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assets.digital.cabinet-office.gov.uk/media/558864b0ed915d1591000011/the-highway-code-rule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809625"/>
            <a:ext cx="8458200" cy="528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Connector 9"/>
          <p:cNvCxnSpPr/>
          <p:nvPr/>
        </p:nvCxnSpPr>
        <p:spPr>
          <a:xfrm flipH="1">
            <a:off x="304800" y="6858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457200" y="1591270"/>
            <a:ext cx="8305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r-Latn-RS" b="1" dirty="0" smtClean="0">
                <a:solidFill>
                  <a:schemeClr val="bg1"/>
                </a:solidFill>
              </a:rPr>
              <a:t>Uticaj </a:t>
            </a:r>
            <a:r>
              <a:rPr lang="sr-Latn-RS" b="1" dirty="0">
                <a:solidFill>
                  <a:schemeClr val="bg1"/>
                </a:solidFill>
              </a:rPr>
              <a:t>vidljivosti u bezbjednosti saobraćaja je očigledan, odnosno što je na većoj razdaljini moguće da vozač uoči prepreku iIi drugog učesnika u saobraćaju, to će imati i veći put na raspolaganju za izbegavanje saobraćajne nezgode.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3039070"/>
            <a:ext cx="8305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r-Latn-RS" b="1" dirty="0">
                <a:solidFill>
                  <a:schemeClr val="bg1"/>
                </a:solidFill>
              </a:rPr>
              <a:t>Zakonom o osnovima bezbjednosti saobraćaja na putevima u Bosni i </a:t>
            </a:r>
            <a:r>
              <a:rPr lang="sr-Latn-RS" b="1" dirty="0" smtClean="0">
                <a:solidFill>
                  <a:schemeClr val="bg1"/>
                </a:solidFill>
              </a:rPr>
              <a:t>Hercegovini, kao i </a:t>
            </a:r>
            <a:r>
              <a:rPr lang="en-US" b="1" dirty="0" err="1" smtClean="0">
                <a:solidFill>
                  <a:schemeClr val="bg1"/>
                </a:solidFill>
              </a:rPr>
              <a:t>Zakonom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>
                <a:solidFill>
                  <a:schemeClr val="bg1"/>
                </a:solidFill>
              </a:rPr>
              <a:t>o </a:t>
            </a:r>
            <a:r>
              <a:rPr lang="en-US" b="1" dirty="0" err="1">
                <a:solidFill>
                  <a:schemeClr val="bg1"/>
                </a:solidFill>
              </a:rPr>
              <a:t>bezbjednosti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saobraćaja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putevima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Republike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Srpske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sr-Latn-RS" b="1" dirty="0" smtClean="0">
                <a:solidFill>
                  <a:schemeClr val="bg1"/>
                </a:solidFill>
              </a:rPr>
              <a:t>definisani </a:t>
            </a:r>
            <a:r>
              <a:rPr lang="sr-Latn-RS" b="1" dirty="0">
                <a:solidFill>
                  <a:schemeClr val="bg1"/>
                </a:solidFill>
              </a:rPr>
              <a:t>su slučajevi kada su učesnicu u saobraćaju dužni koristiti svjetloodbojni prsluk: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4607004"/>
            <a:ext cx="83058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r-Latn-RS" b="1" i="1" dirty="0">
                <a:solidFill>
                  <a:schemeClr val="bg1"/>
                </a:solidFill>
              </a:rPr>
              <a:t>Član 107. stav 1.</a:t>
            </a:r>
            <a:endParaRPr lang="sr-Latn-RS" b="1" dirty="0">
              <a:solidFill>
                <a:schemeClr val="bg1"/>
              </a:solidFill>
            </a:endParaRPr>
          </a:p>
          <a:p>
            <a:pPr algn="just"/>
            <a:r>
              <a:rPr lang="sr-Latn-RS" sz="1600" b="1" i="1" dirty="0">
                <a:solidFill>
                  <a:schemeClr val="bg1"/>
                </a:solidFill>
              </a:rPr>
              <a:t>“Kad se pješak kreće </a:t>
            </a:r>
            <a:r>
              <a:rPr lang="sr-Latn-RS" sz="1600" b="1" i="1" u="sng" dirty="0">
                <a:solidFill>
                  <a:schemeClr val="bg1"/>
                </a:solidFill>
              </a:rPr>
              <a:t>kolovozom</a:t>
            </a:r>
            <a:r>
              <a:rPr lang="sr-Latn-RS" sz="1600" b="1" i="1" dirty="0">
                <a:solidFill>
                  <a:schemeClr val="bg1"/>
                </a:solidFill>
              </a:rPr>
              <a:t> na javnom putu </a:t>
            </a:r>
            <a:r>
              <a:rPr lang="sr-Latn-RS" sz="1600" b="1" i="1" u="sng" dirty="0">
                <a:solidFill>
                  <a:schemeClr val="bg1"/>
                </a:solidFill>
              </a:rPr>
              <a:t>van naselja</a:t>
            </a:r>
            <a:r>
              <a:rPr lang="sr-Latn-RS" sz="1600" b="1" i="1" dirty="0">
                <a:solidFill>
                  <a:schemeClr val="bg1"/>
                </a:solidFill>
              </a:rPr>
              <a:t>, dužan je kretati se uz lijevu ivicu kolovoza u smjeru kretanja, a noću i danju u uslovima smanjene vidljivosti mora biti </a:t>
            </a:r>
            <a:r>
              <a:rPr lang="sr-Latn-RS" sz="1600" b="1" i="1" u="sng" dirty="0">
                <a:solidFill>
                  <a:schemeClr val="bg1"/>
                </a:solidFill>
              </a:rPr>
              <a:t>osvijetljen ili označen svjetloodbojnim prslukom</a:t>
            </a:r>
            <a:r>
              <a:rPr lang="sr-Latn-RS" sz="1600" b="1" i="1" dirty="0">
                <a:solidFill>
                  <a:schemeClr val="bg1"/>
                </a:solidFill>
              </a:rPr>
              <a:t>, kao i kretanje u grupi izvoditi krećući se jedan iza drugog.”</a:t>
            </a:r>
            <a:endParaRPr lang="sr-Latn-RS" sz="1600" b="1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600" y="194846"/>
            <a:ext cx="8763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UTICAJ UPOTREBE SVJETLOODBOJNOG </a:t>
            </a:r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PRSLUKA</a:t>
            </a:r>
            <a:r>
              <a:rPr lang="sr-Latn-R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en-US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PONAŠANJE VOZAČA</a:t>
            </a:r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 flipH="1">
            <a:off x="304800" y="6858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304800" y="1210270"/>
            <a:ext cx="8686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r-Latn-RS" dirty="0" smtClean="0"/>
              <a:t>V</a:t>
            </a:r>
            <a:r>
              <a:rPr lang="en-US" dirty="0" err="1" smtClean="0"/>
              <a:t>idljivost</a:t>
            </a:r>
            <a:r>
              <a:rPr lang="en-US" dirty="0" smtClean="0"/>
              <a:t> </a:t>
            </a:r>
            <a:r>
              <a:rPr lang="en-US" dirty="0" err="1"/>
              <a:t>pješaka</a:t>
            </a:r>
            <a:r>
              <a:rPr lang="en-US" dirty="0"/>
              <a:t> </a:t>
            </a:r>
            <a:r>
              <a:rPr lang="en-US" dirty="0" err="1" smtClean="0"/>
              <a:t>pri</a:t>
            </a:r>
            <a:r>
              <a:rPr lang="en-US" dirty="0" smtClean="0"/>
              <a:t> </a:t>
            </a:r>
            <a:r>
              <a:rPr lang="en-US" dirty="0" err="1"/>
              <a:t>upotrebi</a:t>
            </a:r>
            <a:r>
              <a:rPr lang="en-US" dirty="0"/>
              <a:t> </a:t>
            </a:r>
            <a:r>
              <a:rPr lang="sr-Latn-RS" dirty="0" smtClean="0"/>
              <a:t>kratkih</a:t>
            </a:r>
            <a:r>
              <a:rPr lang="en-US" dirty="0" smtClean="0"/>
              <a:t> </a:t>
            </a:r>
            <a:r>
              <a:rPr lang="en-US" dirty="0" err="1"/>
              <a:t>svjetala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automobilu</a:t>
            </a:r>
            <a:r>
              <a:rPr lang="en-US" dirty="0"/>
              <a:t>, </a:t>
            </a:r>
            <a:r>
              <a:rPr lang="en-US" dirty="0" err="1"/>
              <a:t>noću</a:t>
            </a:r>
            <a:r>
              <a:rPr lang="en-US" dirty="0"/>
              <a:t>,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putu</a:t>
            </a:r>
            <a:r>
              <a:rPr lang="en-US" dirty="0"/>
              <a:t> bez </a:t>
            </a:r>
            <a:r>
              <a:rPr lang="en-US" dirty="0" err="1"/>
              <a:t>uličnog</a:t>
            </a:r>
            <a:r>
              <a:rPr lang="en-US" dirty="0"/>
              <a:t> </a:t>
            </a:r>
            <a:r>
              <a:rPr lang="en-US" dirty="0" err="1"/>
              <a:t>osvjetljenja</a:t>
            </a:r>
            <a:r>
              <a:rPr lang="en-US" dirty="0"/>
              <a:t>, u </a:t>
            </a:r>
            <a:r>
              <a:rPr lang="en-US" dirty="0" err="1"/>
              <a:t>noći</a:t>
            </a:r>
            <a:r>
              <a:rPr lang="en-US" dirty="0"/>
              <a:t> bez </a:t>
            </a:r>
            <a:r>
              <a:rPr lang="en-US" dirty="0" err="1"/>
              <a:t>mjesečine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magle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bez </a:t>
            </a:r>
            <a:r>
              <a:rPr lang="en-US" dirty="0" err="1"/>
              <a:t>zasljepljivanja</a:t>
            </a:r>
            <a:r>
              <a:rPr lang="en-US" dirty="0"/>
              <a:t> </a:t>
            </a:r>
            <a:r>
              <a:rPr lang="en-US" dirty="0" err="1"/>
              <a:t>farovima</a:t>
            </a:r>
            <a:r>
              <a:rPr lang="en-US" dirty="0"/>
              <a:t> </a:t>
            </a:r>
            <a:r>
              <a:rPr lang="en-US" dirty="0" err="1"/>
              <a:t>vozila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suprotnog</a:t>
            </a:r>
            <a:r>
              <a:rPr lang="en-US" dirty="0"/>
              <a:t> </a:t>
            </a:r>
            <a:r>
              <a:rPr lang="en-US" dirty="0" err="1" smtClean="0"/>
              <a:t>smjera</a:t>
            </a:r>
            <a:r>
              <a:rPr lang="sr-Latn-RS" dirty="0" smtClean="0"/>
              <a:t> </a:t>
            </a:r>
            <a:r>
              <a:rPr lang="en-US" dirty="0"/>
              <a:t>(</a:t>
            </a:r>
            <a:r>
              <a:rPr lang="en-US" dirty="0" err="1"/>
              <a:t>Vujanić</a:t>
            </a:r>
            <a:r>
              <a:rPr lang="en-US" dirty="0"/>
              <a:t> M. </a:t>
            </a:r>
            <a:r>
              <a:rPr lang="en-US" dirty="0" err="1"/>
              <a:t>i</a:t>
            </a:r>
            <a:r>
              <a:rPr lang="en-US" dirty="0"/>
              <a:t> dr., 2009</a:t>
            </a:r>
            <a:r>
              <a:rPr lang="en-US" dirty="0" smtClean="0"/>
              <a:t>)</a:t>
            </a:r>
            <a:r>
              <a:rPr lang="sr-Latn-RS" dirty="0" smtClean="0"/>
              <a:t>:</a:t>
            </a:r>
            <a:endParaRPr lang="sr-Latn-RS" dirty="0"/>
          </a:p>
        </p:txBody>
      </p:sp>
      <p:sp>
        <p:nvSpPr>
          <p:cNvPr id="6" name="Rectangle 5"/>
          <p:cNvSpPr/>
          <p:nvPr/>
        </p:nvSpPr>
        <p:spPr>
          <a:xfrm>
            <a:off x="304800" y="2438400"/>
            <a:ext cx="86868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r-Latn-RS" dirty="0"/>
              <a:t>pješak u tamnoj odjeći može se uočiti na udaljenosti od 26 m,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sr-Latn-RS" sz="6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r-Latn-RS" dirty="0" smtClean="0"/>
              <a:t>pješak </a:t>
            </a:r>
            <a:r>
              <a:rPr lang="sr-Latn-RS" dirty="0"/>
              <a:t>u sivoj odjeći može se uočiti na udaljenosti od 31 m, </a:t>
            </a:r>
            <a:endParaRPr lang="sr-Latn-RS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sr-Latn-RS" sz="6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r-Latn-RS" dirty="0"/>
              <a:t>pješak u svjetloj odjeći može se uočiti na udaljenosti od 38 m</a:t>
            </a:r>
            <a:r>
              <a:rPr lang="sr-Latn-RS" dirty="0" smtClean="0"/>
              <a:t>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sr-Latn-RS" sz="6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r-Latn-R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pješak sa reflektujućom pločicom površine 29 cm</a:t>
            </a:r>
            <a:r>
              <a:rPr lang="sr-Latn-RS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sr-Latn-R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može se uočiti na udaljenosti od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136 </a:t>
            </a:r>
            <a:r>
              <a:rPr lang="sr-Latn-R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 (ako su na vozilu uključena duga svetla)</a:t>
            </a:r>
            <a:r>
              <a:rPr lang="sr-Latn-RS" dirty="0"/>
              <a:t>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sr-Latn-RS" sz="6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r-Latn-RS" dirty="0" smtClean="0"/>
              <a:t>na </a:t>
            </a:r>
            <a:r>
              <a:rPr lang="sr-Latn-RS" dirty="0"/>
              <a:t>mokrom kolovozu i kada se radi o tamnoj odjeći pješaka, objektivna daljina viđenja pješaka je najmanje 19 m i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sr-Latn-RS" sz="6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r-Latn-RS" dirty="0" smtClean="0"/>
              <a:t>na </a:t>
            </a:r>
            <a:r>
              <a:rPr lang="sr-Latn-RS" dirty="0"/>
              <a:t>mokrom kolovozu i kada se radi o tamnoj odjeći pješaka, a uz manju smetnju od oborenih svjetala nailazećeg vozila, objektivna daljina viđenja pješaka je manja od 19 m.</a:t>
            </a:r>
          </a:p>
        </p:txBody>
      </p:sp>
      <p:sp>
        <p:nvSpPr>
          <p:cNvPr id="9" name="Rectangle 8"/>
          <p:cNvSpPr/>
          <p:nvPr/>
        </p:nvSpPr>
        <p:spPr>
          <a:xfrm>
            <a:off x="228600" y="194846"/>
            <a:ext cx="8763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UTICAJ UPOTREBE SVJETLOODBOJNOG </a:t>
            </a:r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PRSLUKA</a:t>
            </a:r>
            <a:r>
              <a:rPr lang="sr-Latn-R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en-US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PONAŠANJE VOZAČA</a:t>
            </a:r>
          </a:p>
        </p:txBody>
      </p:sp>
    </p:spTree>
    <p:extLst>
      <p:ext uri="{BB962C8B-B14F-4D97-AF65-F5344CB8AC3E}">
        <p14:creationId xmlns:p14="http://schemas.microsoft.com/office/powerpoint/2010/main" val="32517506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Jeftic\BL2015\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6127"/>
            <a:ext cx="9000000" cy="6685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Banja Luka 2015\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29" y="96913"/>
            <a:ext cx="9000000" cy="6657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67790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Jeftic\BL2015\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00" y="381000"/>
            <a:ext cx="9000000" cy="6156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D:\Jeftic\BL2015\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00" y="381000"/>
            <a:ext cx="9000000" cy="6138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31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 flipH="1">
            <a:off x="304800" y="6858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304800" y="1120676"/>
            <a:ext cx="8686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/>
              <a:t>Eksperimentalno</a:t>
            </a:r>
            <a:r>
              <a:rPr lang="en-US" dirty="0"/>
              <a:t> je </a:t>
            </a:r>
            <a:r>
              <a:rPr lang="en-US" dirty="0" err="1"/>
              <a:t>utvrđeno</a:t>
            </a:r>
            <a:r>
              <a:rPr lang="en-US" dirty="0"/>
              <a:t> da je </a:t>
            </a:r>
            <a:r>
              <a:rPr lang="en-US" dirty="0" err="1"/>
              <a:t>vidljivost</a:t>
            </a:r>
            <a:r>
              <a:rPr lang="en-US" dirty="0"/>
              <a:t> </a:t>
            </a:r>
            <a:r>
              <a:rPr lang="en-US" dirty="0" err="1"/>
              <a:t>pješaka</a:t>
            </a:r>
            <a:r>
              <a:rPr lang="en-US" dirty="0"/>
              <a:t> </a:t>
            </a:r>
            <a:r>
              <a:rPr lang="sr-Latn-RS" dirty="0"/>
              <a:t>pod kratkim svjetlima </a:t>
            </a:r>
            <a:r>
              <a:rPr lang="en-US" dirty="0" err="1" smtClean="0"/>
              <a:t>pri</a:t>
            </a:r>
            <a:r>
              <a:rPr lang="en-US" dirty="0" smtClean="0"/>
              <a:t> </a:t>
            </a:r>
            <a:r>
              <a:rPr lang="en-US" dirty="0" err="1"/>
              <a:t>korišćenju</a:t>
            </a:r>
            <a:r>
              <a:rPr lang="en-US" dirty="0"/>
              <a:t> </a:t>
            </a:r>
            <a:r>
              <a:rPr lang="en-US" dirty="0" err="1"/>
              <a:t>svetloodbojnog</a:t>
            </a:r>
            <a:r>
              <a:rPr lang="en-US" dirty="0"/>
              <a:t> </a:t>
            </a:r>
            <a:r>
              <a:rPr lang="en-US" dirty="0" err="1"/>
              <a:t>prsluka</a:t>
            </a:r>
            <a:r>
              <a:rPr lang="en-US" dirty="0"/>
              <a:t> u </a:t>
            </a:r>
            <a:r>
              <a:rPr lang="en-US" dirty="0" smtClean="0"/>
              <a:t>pros</a:t>
            </a:r>
            <a:r>
              <a:rPr lang="sr-Latn-RS" dirty="0" smtClean="0"/>
              <a:t>j</a:t>
            </a:r>
            <a:r>
              <a:rPr lang="en-US" dirty="0" err="1" smtClean="0"/>
              <a:t>eku</a:t>
            </a:r>
            <a:r>
              <a:rPr lang="en-US" dirty="0" smtClean="0"/>
              <a:t> </a:t>
            </a:r>
            <a:r>
              <a:rPr lang="en-US" dirty="0"/>
              <a:t>207 </a:t>
            </a:r>
            <a:r>
              <a:rPr lang="en-US" dirty="0" smtClean="0"/>
              <a:t>m</a:t>
            </a:r>
            <a:r>
              <a:rPr lang="sr-Latn-RS" dirty="0" smtClean="0"/>
              <a:t> </a:t>
            </a:r>
            <a:r>
              <a:rPr lang="en-US" dirty="0" smtClean="0"/>
              <a:t>(</a:t>
            </a:r>
            <a:r>
              <a:rPr lang="en-US" dirty="0" err="1"/>
              <a:t>Pešić</a:t>
            </a:r>
            <a:r>
              <a:rPr lang="en-US" dirty="0"/>
              <a:t> D. </a:t>
            </a:r>
            <a:r>
              <a:rPr lang="en-US" dirty="0" err="1"/>
              <a:t>i</a:t>
            </a:r>
            <a:r>
              <a:rPr lang="en-US" dirty="0"/>
              <a:t> dr., 2015</a:t>
            </a:r>
            <a:r>
              <a:rPr lang="en-US" dirty="0" smtClean="0"/>
              <a:t>)</a:t>
            </a:r>
            <a:r>
              <a:rPr lang="sr-Latn-RS" dirty="0" smtClean="0"/>
              <a:t>.</a:t>
            </a:r>
          </a:p>
          <a:p>
            <a:pPr algn="just"/>
            <a:endParaRPr lang="sr-Latn-RS" dirty="0"/>
          </a:p>
          <a:p>
            <a:pPr algn="just"/>
            <a:r>
              <a:rPr lang="sr-Latn-RS" dirty="0" smtClean="0"/>
              <a:t>Vid</a:t>
            </a:r>
            <a:r>
              <a:rPr lang="en-US" dirty="0" err="1" smtClean="0"/>
              <a:t>ljivost</a:t>
            </a:r>
            <a:r>
              <a:rPr lang="en-US" dirty="0" smtClean="0"/>
              <a:t> </a:t>
            </a:r>
            <a:r>
              <a:rPr lang="en-US" dirty="0" err="1"/>
              <a:t>pješaka</a:t>
            </a:r>
            <a:r>
              <a:rPr lang="en-US" dirty="0"/>
              <a:t> </a:t>
            </a:r>
            <a:r>
              <a:rPr lang="en-US" dirty="0" err="1"/>
              <a:t>značajno</a:t>
            </a:r>
            <a:r>
              <a:rPr lang="en-US" dirty="0"/>
              <a:t> </a:t>
            </a:r>
            <a:r>
              <a:rPr lang="en-US" dirty="0" err="1"/>
              <a:t>veća</a:t>
            </a:r>
            <a:r>
              <a:rPr lang="en-US" dirty="0"/>
              <a:t> </a:t>
            </a:r>
            <a:r>
              <a:rPr lang="en-US" dirty="0" err="1"/>
              <a:t>kada</a:t>
            </a:r>
            <a:r>
              <a:rPr lang="en-US" dirty="0"/>
              <a:t> </a:t>
            </a:r>
            <a:r>
              <a:rPr lang="en-US" dirty="0" err="1"/>
              <a:t>pješak</a:t>
            </a:r>
            <a:r>
              <a:rPr lang="en-US" dirty="0"/>
              <a:t> </a:t>
            </a:r>
            <a:r>
              <a:rPr lang="en-US" dirty="0" err="1"/>
              <a:t>koristi</a:t>
            </a:r>
            <a:r>
              <a:rPr lang="en-US" dirty="0"/>
              <a:t> </a:t>
            </a:r>
            <a:r>
              <a:rPr lang="en-US" dirty="0" err="1"/>
              <a:t>svetloodbojni</a:t>
            </a:r>
            <a:r>
              <a:rPr lang="en-US" dirty="0"/>
              <a:t> </a:t>
            </a:r>
            <a:r>
              <a:rPr lang="en-US" dirty="0" err="1"/>
              <a:t>prsluk</a:t>
            </a:r>
            <a:r>
              <a:rPr lang="en-US" dirty="0"/>
              <a:t>, u </a:t>
            </a:r>
            <a:r>
              <a:rPr lang="en-US" dirty="0" err="1"/>
              <a:t>odnosu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situaciju</a:t>
            </a:r>
            <a:r>
              <a:rPr lang="en-US" dirty="0"/>
              <a:t> </a:t>
            </a:r>
            <a:r>
              <a:rPr lang="en-US" dirty="0" err="1"/>
              <a:t>kada</a:t>
            </a:r>
            <a:r>
              <a:rPr lang="en-US" dirty="0"/>
              <a:t> </a:t>
            </a:r>
            <a:r>
              <a:rPr lang="en-US" dirty="0" err="1"/>
              <a:t>pješak</a:t>
            </a:r>
            <a:r>
              <a:rPr lang="en-US" dirty="0"/>
              <a:t> </a:t>
            </a:r>
            <a:r>
              <a:rPr lang="en-US" dirty="0" err="1"/>
              <a:t>nosi</a:t>
            </a:r>
            <a:r>
              <a:rPr lang="en-US" dirty="0"/>
              <a:t> </a:t>
            </a:r>
            <a:r>
              <a:rPr lang="en-US" dirty="0" err="1"/>
              <a:t>tamnu</a:t>
            </a:r>
            <a:r>
              <a:rPr lang="en-US" dirty="0"/>
              <a:t> </a:t>
            </a:r>
            <a:r>
              <a:rPr lang="en-US" dirty="0" err="1"/>
              <a:t>odjeću</a:t>
            </a:r>
            <a:r>
              <a:rPr lang="en-US" dirty="0"/>
              <a:t> (4,5 puta </a:t>
            </a:r>
            <a:r>
              <a:rPr lang="en-US" dirty="0" err="1"/>
              <a:t>veća</a:t>
            </a:r>
            <a:r>
              <a:rPr lang="en-US" dirty="0"/>
              <a:t>). </a:t>
            </a:r>
            <a:endParaRPr lang="sr-Latn-RS" dirty="0" smtClean="0"/>
          </a:p>
          <a:p>
            <a:pPr algn="just"/>
            <a:endParaRPr lang="sr-Latn-RS" dirty="0"/>
          </a:p>
          <a:p>
            <a:pPr algn="just"/>
            <a:r>
              <a:rPr lang="sr-Latn-RS" dirty="0" smtClean="0"/>
              <a:t>V</a:t>
            </a:r>
            <a:r>
              <a:rPr lang="en-US" dirty="0" err="1" smtClean="0"/>
              <a:t>ozači</a:t>
            </a:r>
            <a:r>
              <a:rPr lang="en-US" dirty="0" smtClean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udaljenosti</a:t>
            </a:r>
            <a:r>
              <a:rPr lang="en-US" dirty="0"/>
              <a:t> </a:t>
            </a:r>
            <a:r>
              <a:rPr lang="en-US" dirty="0" err="1"/>
              <a:t>preko</a:t>
            </a:r>
            <a:r>
              <a:rPr lang="en-US" dirty="0"/>
              <a:t> 400 m </a:t>
            </a:r>
            <a:r>
              <a:rPr lang="en-US" dirty="0" err="1"/>
              <a:t>uočavaju</a:t>
            </a:r>
            <a:r>
              <a:rPr lang="en-US" dirty="0"/>
              <a:t> </a:t>
            </a:r>
            <a:r>
              <a:rPr lang="en-US" dirty="0" err="1"/>
              <a:t>svjetloodbojni</a:t>
            </a:r>
            <a:r>
              <a:rPr lang="en-US" dirty="0"/>
              <a:t> </a:t>
            </a:r>
            <a:r>
              <a:rPr lang="en-US" dirty="0" err="1"/>
              <a:t>objekat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putu</a:t>
            </a:r>
            <a:r>
              <a:rPr lang="en-US" dirty="0"/>
              <a:t>, </a:t>
            </a:r>
            <a:r>
              <a:rPr lang="en-US" dirty="0" err="1"/>
              <a:t>ali</a:t>
            </a:r>
            <a:r>
              <a:rPr lang="en-US" dirty="0"/>
              <a:t> </a:t>
            </a:r>
            <a:r>
              <a:rPr lang="en-US" dirty="0" err="1"/>
              <a:t>znatno</a:t>
            </a:r>
            <a:r>
              <a:rPr lang="en-US" dirty="0"/>
              <a:t> </a:t>
            </a:r>
            <a:r>
              <a:rPr lang="en-US" dirty="0" err="1"/>
              <a:t>kasnije</a:t>
            </a:r>
            <a:r>
              <a:rPr lang="en-US" dirty="0"/>
              <a:t> </a:t>
            </a:r>
            <a:r>
              <a:rPr lang="en-US" dirty="0" err="1"/>
              <a:t>prepoznaju</a:t>
            </a:r>
            <a:r>
              <a:rPr lang="en-US" dirty="0"/>
              <a:t> da se </a:t>
            </a:r>
            <a:r>
              <a:rPr lang="en-US" dirty="0" err="1"/>
              <a:t>konkretno</a:t>
            </a:r>
            <a:r>
              <a:rPr lang="en-US" dirty="0"/>
              <a:t> </a:t>
            </a:r>
            <a:r>
              <a:rPr lang="en-US" dirty="0" err="1"/>
              <a:t>radi</a:t>
            </a:r>
            <a:r>
              <a:rPr lang="en-US" dirty="0"/>
              <a:t> o </a:t>
            </a:r>
            <a:r>
              <a:rPr lang="en-US" dirty="0" err="1"/>
              <a:t>pješaku</a:t>
            </a:r>
            <a:r>
              <a:rPr lang="en-US" dirty="0"/>
              <a:t>.</a:t>
            </a:r>
            <a:endParaRPr lang="sr-Latn-RS" dirty="0"/>
          </a:p>
        </p:txBody>
      </p:sp>
      <p:sp>
        <p:nvSpPr>
          <p:cNvPr id="4" name="Rectangle 3"/>
          <p:cNvSpPr/>
          <p:nvPr/>
        </p:nvSpPr>
        <p:spPr>
          <a:xfrm>
            <a:off x="304800" y="4009072"/>
            <a:ext cx="8686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r-Latn-RS" dirty="0" smtClean="0"/>
              <a:t>Svjetloodbojni </a:t>
            </a:r>
            <a:r>
              <a:rPr lang="sr-Latn-RS" dirty="0"/>
              <a:t>prsluk </a:t>
            </a:r>
            <a:r>
              <a:rPr lang="sr-Latn-RS" dirty="0" smtClean="0"/>
              <a:t>povećava </a:t>
            </a:r>
            <a:r>
              <a:rPr lang="sr-Latn-RS" dirty="0"/>
              <a:t>mogućnost uočavanja </a:t>
            </a:r>
            <a:r>
              <a:rPr lang="sr-Latn-RS" dirty="0" smtClean="0"/>
              <a:t>pješaka - </a:t>
            </a:r>
            <a:r>
              <a:rPr lang="sr-Latn-RS" dirty="0" smtClean="0"/>
              <a:t>nesporno.</a:t>
            </a:r>
            <a:endParaRPr lang="sr-Latn-RS" dirty="0" smtClean="0"/>
          </a:p>
          <a:p>
            <a:pPr algn="just"/>
            <a:endParaRPr lang="sr-Latn-RS" dirty="0" smtClean="0"/>
          </a:p>
          <a:p>
            <a:pPr algn="just"/>
            <a:r>
              <a:rPr lang="sr-Latn-RS" dirty="0" smtClean="0"/>
              <a:t>Kako </a:t>
            </a:r>
            <a:r>
              <a:rPr lang="sr-Latn-RS" dirty="0"/>
              <a:t>će vozač postupiti u situaciji kada uoči da se pored kolovoza nalazi pješak koji koristi svjetloodbojni </a:t>
            </a:r>
            <a:r>
              <a:rPr lang="sr-Latn-RS" dirty="0" smtClean="0"/>
              <a:t>prsluk (da </a:t>
            </a:r>
            <a:r>
              <a:rPr lang="sr-Latn-RS" dirty="0"/>
              <a:t>li će smanjiti brzinu kretanja vozila, pomjeriti vozilo dalje od </a:t>
            </a:r>
            <a:r>
              <a:rPr lang="sr-Latn-RS" dirty="0" smtClean="0"/>
              <a:t>pješaka, ...)?</a:t>
            </a:r>
            <a:endParaRPr lang="sr-Latn-RS" dirty="0"/>
          </a:p>
        </p:txBody>
      </p:sp>
      <p:sp>
        <p:nvSpPr>
          <p:cNvPr id="8" name="Rectangle 7"/>
          <p:cNvSpPr/>
          <p:nvPr/>
        </p:nvSpPr>
        <p:spPr>
          <a:xfrm>
            <a:off x="228600" y="194846"/>
            <a:ext cx="8763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UTICAJ UPOTREBE SVJETLOODBOJNOG </a:t>
            </a:r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PRSLUKA</a:t>
            </a:r>
            <a:r>
              <a:rPr lang="sr-Latn-R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en-US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PONAŠANJE VOZAČA</a:t>
            </a:r>
          </a:p>
        </p:txBody>
      </p:sp>
    </p:spTree>
    <p:extLst>
      <p:ext uri="{BB962C8B-B14F-4D97-AF65-F5344CB8AC3E}">
        <p14:creationId xmlns:p14="http://schemas.microsoft.com/office/powerpoint/2010/main" val="9190938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 flipH="1">
            <a:off x="304800" y="6858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074" name="Picture 1" descr="http://bushnell.com/getmedia/f9f829d4-1cb5-45cb-986c-24149dacb65d/101911.png?width=640&amp;height=640&amp;ext=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1" t="4684" r="17208" b="4369"/>
          <a:stretch/>
        </p:blipFill>
        <p:spPr bwMode="auto">
          <a:xfrm>
            <a:off x="5181600" y="1434380"/>
            <a:ext cx="3678127" cy="481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04799" y="1776243"/>
            <a:ext cx="476365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 smtClean="0"/>
              <a:t>Mjerenje</a:t>
            </a:r>
            <a:r>
              <a:rPr lang="en-US" dirty="0" smtClean="0"/>
              <a:t> </a:t>
            </a:r>
            <a:r>
              <a:rPr lang="en-US" dirty="0" err="1"/>
              <a:t>brzine</a:t>
            </a:r>
            <a:r>
              <a:rPr lang="en-US" dirty="0"/>
              <a:t> </a:t>
            </a:r>
            <a:r>
              <a:rPr lang="en-US" dirty="0" err="1" smtClean="0"/>
              <a:t>vršeno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/>
              <a:t>dijelu</a:t>
            </a:r>
            <a:r>
              <a:rPr lang="en-US" dirty="0"/>
              <a:t> </a:t>
            </a:r>
            <a:r>
              <a:rPr lang="en-US" dirty="0" err="1"/>
              <a:t>magistralnog</a:t>
            </a:r>
            <a:r>
              <a:rPr lang="en-US" dirty="0"/>
              <a:t> puta M4 Prijedor – Banja Luka, u </a:t>
            </a:r>
            <a:r>
              <a:rPr lang="en-US" dirty="0" err="1"/>
              <a:t>mjestu</a:t>
            </a:r>
            <a:r>
              <a:rPr lang="en-US" dirty="0"/>
              <a:t> </a:t>
            </a:r>
            <a:r>
              <a:rPr lang="en-US" dirty="0" err="1"/>
              <a:t>Čirkin</a:t>
            </a:r>
            <a:r>
              <a:rPr lang="en-US" dirty="0"/>
              <a:t> </a:t>
            </a:r>
            <a:r>
              <a:rPr lang="en-US" dirty="0" err="1"/>
              <a:t>polje</a:t>
            </a:r>
            <a:r>
              <a:rPr lang="en-US" dirty="0"/>
              <a:t>, </a:t>
            </a:r>
            <a:r>
              <a:rPr lang="en-US" dirty="0" err="1"/>
              <a:t>područje</a:t>
            </a:r>
            <a:r>
              <a:rPr lang="en-US" dirty="0"/>
              <a:t> </a:t>
            </a:r>
            <a:r>
              <a:rPr lang="en-US" dirty="0" err="1"/>
              <a:t>grada</a:t>
            </a:r>
            <a:r>
              <a:rPr lang="en-US" dirty="0"/>
              <a:t> </a:t>
            </a:r>
            <a:r>
              <a:rPr lang="en-US" dirty="0" err="1"/>
              <a:t>Prijedora</a:t>
            </a:r>
            <a:r>
              <a:rPr lang="en-US" dirty="0"/>
              <a:t>, van </a:t>
            </a:r>
            <a:r>
              <a:rPr lang="en-US" dirty="0" err="1"/>
              <a:t>naseljenog</a:t>
            </a:r>
            <a:r>
              <a:rPr lang="en-US" dirty="0"/>
              <a:t> </a:t>
            </a:r>
            <a:r>
              <a:rPr lang="en-US" dirty="0" err="1"/>
              <a:t>mjesta</a:t>
            </a:r>
            <a:r>
              <a:rPr lang="en-US" dirty="0"/>
              <a:t>. </a:t>
            </a:r>
            <a:endParaRPr lang="sr-Latn-RS" dirty="0"/>
          </a:p>
        </p:txBody>
      </p:sp>
      <p:sp>
        <p:nvSpPr>
          <p:cNvPr id="3" name="Rectangle 2"/>
          <p:cNvSpPr/>
          <p:nvPr/>
        </p:nvSpPr>
        <p:spPr>
          <a:xfrm>
            <a:off x="304800" y="3429000"/>
            <a:ext cx="5562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/>
              <a:t>Mjerenje</a:t>
            </a:r>
            <a:r>
              <a:rPr lang="en-US" dirty="0"/>
              <a:t> </a:t>
            </a:r>
            <a:r>
              <a:rPr lang="en-US" dirty="0" err="1"/>
              <a:t>brzine</a:t>
            </a:r>
            <a:r>
              <a:rPr lang="en-US" dirty="0"/>
              <a:t> </a:t>
            </a:r>
            <a:r>
              <a:rPr lang="en-US" dirty="0" err="1" smtClean="0"/>
              <a:t>vršeno</a:t>
            </a:r>
            <a:r>
              <a:rPr lang="en-US" dirty="0" smtClean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neupadljivog</a:t>
            </a:r>
            <a:r>
              <a:rPr lang="en-US" dirty="0"/>
              <a:t> </a:t>
            </a:r>
            <a:r>
              <a:rPr lang="en-US" dirty="0" err="1"/>
              <a:t>vozila</a:t>
            </a:r>
            <a:r>
              <a:rPr lang="en-US" dirty="0"/>
              <a:t> </a:t>
            </a:r>
            <a:r>
              <a:rPr lang="en-US" dirty="0" err="1" smtClean="0"/>
              <a:t>parkiranog</a:t>
            </a:r>
            <a:r>
              <a:rPr lang="en-US" dirty="0" smtClean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proširenju</a:t>
            </a:r>
            <a:r>
              <a:rPr lang="en-US" dirty="0"/>
              <a:t> </a:t>
            </a:r>
            <a:r>
              <a:rPr lang="sr-Latn-RS" dirty="0" smtClean="0"/>
              <a:t>pored </a:t>
            </a:r>
            <a:r>
              <a:rPr lang="en-US" dirty="0" err="1" smtClean="0"/>
              <a:t>kolovoza</a:t>
            </a:r>
            <a:r>
              <a:rPr lang="en-US" dirty="0" smtClean="0"/>
              <a:t> </a:t>
            </a:r>
            <a:r>
              <a:rPr lang="en-US" dirty="0" err="1" smtClean="0"/>
              <a:t>sportskim</a:t>
            </a:r>
            <a:r>
              <a:rPr lang="en-US" dirty="0" smtClean="0"/>
              <a:t> </a:t>
            </a:r>
            <a:r>
              <a:rPr lang="en-US" dirty="0" err="1"/>
              <a:t>radarom</a:t>
            </a:r>
            <a:r>
              <a:rPr lang="en-US" dirty="0"/>
              <a:t> </a:t>
            </a:r>
            <a:r>
              <a:rPr lang="en-US" dirty="0" err="1"/>
              <a:t>marke</a:t>
            </a:r>
            <a:r>
              <a:rPr lang="en-US" dirty="0"/>
              <a:t> </a:t>
            </a:r>
            <a:r>
              <a:rPr lang="en-US" dirty="0" smtClean="0"/>
              <a:t>Bushnell:</a:t>
            </a:r>
            <a:endParaRPr lang="sr-Latn-RS" dirty="0" smtClean="0"/>
          </a:p>
          <a:p>
            <a:pPr algn="just"/>
            <a:endParaRPr lang="sr-Latn-RS" dirty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Latn-RS" sz="1600" dirty="0"/>
              <a:t>Opseg brzine: 16-322 km/h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Latn-RS" sz="1600" dirty="0"/>
              <a:t>Daljina mjerenja: do 500 m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 err="1"/>
              <a:t>Preciznost</a:t>
            </a:r>
            <a:r>
              <a:rPr lang="en-US" sz="1600" dirty="0"/>
              <a:t>: +/- 2 km/h</a:t>
            </a:r>
            <a:endParaRPr lang="sr-Latn-RS" sz="1600" dirty="0"/>
          </a:p>
        </p:txBody>
      </p:sp>
      <p:sp>
        <p:nvSpPr>
          <p:cNvPr id="4" name="Rectangle 3"/>
          <p:cNvSpPr/>
          <p:nvPr/>
        </p:nvSpPr>
        <p:spPr>
          <a:xfrm>
            <a:off x="304799" y="838200"/>
            <a:ext cx="86311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dirty="0"/>
              <a:t>U</a:t>
            </a:r>
            <a:r>
              <a:rPr lang="en-US" dirty="0"/>
              <a:t> </a:t>
            </a:r>
            <a:r>
              <a:rPr lang="en-US" dirty="0" err="1"/>
              <a:t>julu</a:t>
            </a:r>
            <a:r>
              <a:rPr lang="en-US" dirty="0"/>
              <a:t> 2015. </a:t>
            </a:r>
            <a:r>
              <a:rPr lang="en-US" dirty="0" err="1"/>
              <a:t>godine</a:t>
            </a:r>
            <a:r>
              <a:rPr lang="en-US" dirty="0"/>
              <a:t> </a:t>
            </a:r>
            <a:r>
              <a:rPr lang="sr-Latn-RS" dirty="0"/>
              <a:t>vršeno </a:t>
            </a:r>
            <a:r>
              <a:rPr lang="en-US" dirty="0" err="1"/>
              <a:t>mjerenj</a:t>
            </a:r>
            <a:r>
              <a:rPr lang="sr-Latn-RS" dirty="0"/>
              <a:t>e</a:t>
            </a:r>
            <a:r>
              <a:rPr lang="en-US" dirty="0"/>
              <a:t> </a:t>
            </a:r>
            <a:r>
              <a:rPr lang="en-US" dirty="0" err="1"/>
              <a:t>brzine</a:t>
            </a:r>
            <a:r>
              <a:rPr lang="en-US" dirty="0"/>
              <a:t> </a:t>
            </a:r>
            <a:r>
              <a:rPr lang="en-US" dirty="0" err="1"/>
              <a:t>vozila</a:t>
            </a:r>
            <a:r>
              <a:rPr lang="en-US" dirty="0"/>
              <a:t> u </a:t>
            </a:r>
            <a:r>
              <a:rPr lang="en-US" dirty="0" err="1"/>
              <a:t>situacijama</a:t>
            </a:r>
            <a:r>
              <a:rPr lang="en-US" dirty="0"/>
              <a:t> </a:t>
            </a:r>
            <a:r>
              <a:rPr lang="en-US" dirty="0" err="1"/>
              <a:t>kada</a:t>
            </a:r>
            <a:r>
              <a:rPr lang="en-US" dirty="0"/>
              <a:t> se </a:t>
            </a:r>
            <a:r>
              <a:rPr lang="en-US" dirty="0" err="1"/>
              <a:t>bankinom</a:t>
            </a:r>
            <a:r>
              <a:rPr lang="en-US" dirty="0"/>
              <a:t> </a:t>
            </a:r>
            <a:r>
              <a:rPr lang="en-US" dirty="0" err="1"/>
              <a:t>kreće</a:t>
            </a:r>
            <a:r>
              <a:rPr lang="en-US" dirty="0"/>
              <a:t> </a:t>
            </a:r>
            <a:r>
              <a:rPr lang="en-US" dirty="0" err="1"/>
              <a:t>pješak</a:t>
            </a:r>
            <a:r>
              <a:rPr lang="en-US" dirty="0"/>
              <a:t>.</a:t>
            </a:r>
            <a:endParaRPr lang="sr-Latn-RS" dirty="0"/>
          </a:p>
        </p:txBody>
      </p:sp>
      <p:sp>
        <p:nvSpPr>
          <p:cNvPr id="9" name="Rectangle 8"/>
          <p:cNvSpPr/>
          <p:nvPr/>
        </p:nvSpPr>
        <p:spPr>
          <a:xfrm>
            <a:off x="228600" y="194846"/>
            <a:ext cx="8763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UTICAJ UPOTREBE SVJETLOODBOJNOG </a:t>
            </a:r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PRSLUKA</a:t>
            </a:r>
            <a:r>
              <a:rPr lang="sr-Latn-R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en-US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PONAŠANJE VOZAČA</a:t>
            </a:r>
          </a:p>
        </p:txBody>
      </p:sp>
    </p:spTree>
    <p:extLst>
      <p:ext uri="{BB962C8B-B14F-4D97-AF65-F5344CB8AC3E}">
        <p14:creationId xmlns:p14="http://schemas.microsoft.com/office/powerpoint/2010/main" val="214601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 flipH="1">
            <a:off x="304800" y="6858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6" name="Picture 2" descr="C:\Users\User\Desktop\Cirkin polje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00" y="1020646"/>
            <a:ext cx="8280000" cy="4999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228600" y="194846"/>
            <a:ext cx="8763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UTICAJ UPOTREBE SVJETLOODBOJNOG </a:t>
            </a:r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PRSLUKA</a:t>
            </a:r>
            <a:r>
              <a:rPr lang="sr-Latn-R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en-US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PONAŠANJE VOZAČA</a:t>
            </a:r>
          </a:p>
        </p:txBody>
      </p:sp>
    </p:spTree>
    <p:extLst>
      <p:ext uri="{BB962C8B-B14F-4D97-AF65-F5344CB8AC3E}">
        <p14:creationId xmlns:p14="http://schemas.microsoft.com/office/powerpoint/2010/main" val="18083522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 flipH="1">
            <a:off x="304800" y="6858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0" name="Picture 3" descr="C:\Users\User\Desktop\lice mje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978" y="985823"/>
            <a:ext cx="8280000" cy="495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28600" y="194846"/>
            <a:ext cx="8763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UTICAJ UPOTREBE SVJETLOODBOJNOG </a:t>
            </a:r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PRSLUKA</a:t>
            </a:r>
            <a:r>
              <a:rPr lang="sr-Latn-R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en-US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PONAŠANJE VOZAČA</a:t>
            </a:r>
          </a:p>
        </p:txBody>
      </p:sp>
    </p:spTree>
    <p:extLst>
      <p:ext uri="{BB962C8B-B14F-4D97-AF65-F5344CB8AC3E}">
        <p14:creationId xmlns:p14="http://schemas.microsoft.com/office/powerpoint/2010/main" val="14023579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 flipH="1">
            <a:off x="304800" y="6858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304800" y="914400"/>
            <a:ext cx="86868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dirty="0"/>
              <a:t>Istraživanjem </a:t>
            </a:r>
            <a:r>
              <a:rPr lang="sr-Latn-RS" dirty="0" smtClean="0"/>
              <a:t>obuhvaćeno </a:t>
            </a:r>
            <a:r>
              <a:rPr lang="sr-Latn-RS" dirty="0"/>
              <a:t>1190 vozila</a:t>
            </a:r>
            <a:r>
              <a:rPr lang="sr-Latn-RS" dirty="0" smtClean="0"/>
              <a:t>. Mjerenje </a:t>
            </a:r>
            <a:r>
              <a:rPr lang="sr-Latn-RS" dirty="0"/>
              <a:t>brzine vozila </a:t>
            </a:r>
            <a:r>
              <a:rPr lang="sr-Latn-RS" dirty="0" smtClean="0"/>
              <a:t>vršeno: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Latn-RS" sz="1600" dirty="0" smtClean="0"/>
              <a:t>po </a:t>
            </a:r>
            <a:r>
              <a:rPr lang="sr-Latn-RS" sz="1600" dirty="0"/>
              <a:t>danu, </a:t>
            </a:r>
            <a:endParaRPr lang="sr-Latn-RS" sz="16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Latn-RS" sz="1600" dirty="0" smtClean="0"/>
              <a:t>po </a:t>
            </a:r>
            <a:r>
              <a:rPr lang="sr-Latn-RS" sz="1600" dirty="0"/>
              <a:t>noći, </a:t>
            </a:r>
            <a:endParaRPr lang="sr-Latn-RS" sz="16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Latn-RS" sz="1600" dirty="0" smtClean="0"/>
              <a:t>bez </a:t>
            </a:r>
            <a:r>
              <a:rPr lang="sr-Latn-RS" sz="1600" dirty="0"/>
              <a:t>pješaka, </a:t>
            </a:r>
            <a:endParaRPr lang="sr-Latn-RS" sz="16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Latn-RS" sz="1600" dirty="0" smtClean="0"/>
              <a:t>kada </a:t>
            </a:r>
            <a:r>
              <a:rPr lang="sr-Latn-RS" sz="1600" dirty="0"/>
              <a:t>se bankinom kreće pješak u tamnoj odjeći, </a:t>
            </a:r>
            <a:endParaRPr lang="sr-Latn-RS" sz="16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Latn-RS" sz="1600" dirty="0" smtClean="0"/>
              <a:t>kada </a:t>
            </a:r>
            <a:r>
              <a:rPr lang="sr-Latn-RS" sz="1600" dirty="0"/>
              <a:t>se bankinom kreće pješak sa narandžastim svjetloodbojnim prslukom, </a:t>
            </a:r>
            <a:endParaRPr lang="sr-Latn-RS" sz="16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Latn-RS" sz="1600" dirty="0" smtClean="0"/>
              <a:t>kada </a:t>
            </a:r>
            <a:r>
              <a:rPr lang="sr-Latn-RS" sz="1600" dirty="0"/>
              <a:t>se bankinom kreće pješak sa zelenim svjetloodnojnim prslukom, </a:t>
            </a:r>
            <a:endParaRPr lang="sr-Latn-RS" sz="16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Latn-RS" sz="1600" dirty="0" smtClean="0"/>
              <a:t>brzina </a:t>
            </a:r>
            <a:r>
              <a:rPr lang="sr-Latn-RS" sz="1600" dirty="0"/>
              <a:t>vozila na saobraćajnoj traci bliže pješaku (LT) i </a:t>
            </a:r>
            <a:endParaRPr lang="sr-Latn-RS" sz="16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Latn-RS" sz="1600" dirty="0" smtClean="0"/>
              <a:t>brzina </a:t>
            </a:r>
            <a:r>
              <a:rPr lang="sr-Latn-RS" sz="1600" dirty="0"/>
              <a:t>vozila na saobraćajnoj traci dalje od pješaku (DT).</a:t>
            </a:r>
          </a:p>
        </p:txBody>
      </p:sp>
      <p:sp>
        <p:nvSpPr>
          <p:cNvPr id="6" name="Rectangle 5"/>
          <p:cNvSpPr/>
          <p:nvPr/>
        </p:nvSpPr>
        <p:spPr>
          <a:xfrm>
            <a:off x="304800" y="4648200"/>
            <a:ext cx="86868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dirty="0" smtClean="0"/>
              <a:t>P</a:t>
            </a:r>
            <a:r>
              <a:rPr lang="en-US" dirty="0" err="1" smtClean="0"/>
              <a:t>rosječna</a:t>
            </a:r>
            <a:r>
              <a:rPr lang="en-US" dirty="0" smtClean="0"/>
              <a:t> </a:t>
            </a:r>
            <a:r>
              <a:rPr lang="en-US" dirty="0" err="1"/>
              <a:t>brzina</a:t>
            </a:r>
            <a:r>
              <a:rPr lang="en-US" dirty="0"/>
              <a:t> </a:t>
            </a:r>
            <a:r>
              <a:rPr lang="en-US" dirty="0" err="1"/>
              <a:t>vozila</a:t>
            </a:r>
            <a:r>
              <a:rPr lang="en-US" dirty="0"/>
              <a:t>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69 km/h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RS" dirty="0" smtClean="0"/>
              <a:t>(ograničenje 80km/h)</a:t>
            </a:r>
            <a:r>
              <a:rPr lang="en-US" dirty="0" smtClean="0"/>
              <a:t>. </a:t>
            </a:r>
            <a:r>
              <a:rPr lang="sr-Latn-RS" dirty="0" smtClean="0"/>
              <a:t>Preko ograničenja </a:t>
            </a:r>
            <a:r>
              <a:rPr lang="en-US" dirty="0" smtClean="0"/>
              <a:t>16 </a:t>
            </a:r>
            <a:r>
              <a:rPr lang="en-US" dirty="0"/>
              <a:t>% </a:t>
            </a:r>
            <a:r>
              <a:rPr lang="en-US" dirty="0" err="1" smtClean="0"/>
              <a:t>vozila</a:t>
            </a:r>
            <a:r>
              <a:rPr lang="sr-Latn-RS" dirty="0" smtClean="0"/>
              <a:t>:</a:t>
            </a:r>
            <a:r>
              <a:rPr lang="en-US" dirty="0" smtClean="0"/>
              <a:t> </a:t>
            </a:r>
            <a:endParaRPr lang="sr-Latn-RS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 err="1" smtClean="0"/>
              <a:t>oko</a:t>
            </a:r>
            <a:r>
              <a:rPr lang="en-US" sz="1600" dirty="0" smtClean="0"/>
              <a:t> </a:t>
            </a:r>
            <a:r>
              <a:rPr lang="en-US" sz="1600" dirty="0"/>
              <a:t>14 % u </a:t>
            </a:r>
            <a:r>
              <a:rPr lang="en-US" sz="1600" dirty="0" err="1"/>
              <a:t>dnevnim</a:t>
            </a:r>
            <a:r>
              <a:rPr lang="en-US" sz="1600" dirty="0"/>
              <a:t>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endParaRPr lang="sr-Latn-RS" sz="16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 err="1" smtClean="0"/>
              <a:t>oko</a:t>
            </a:r>
            <a:r>
              <a:rPr lang="en-US" sz="1600" dirty="0" smtClean="0"/>
              <a:t> </a:t>
            </a:r>
            <a:r>
              <a:rPr lang="en-US" sz="1600" dirty="0"/>
              <a:t>19 % u </a:t>
            </a:r>
            <a:r>
              <a:rPr lang="en-US" sz="1600" dirty="0" err="1"/>
              <a:t>noćnim</a:t>
            </a:r>
            <a:r>
              <a:rPr lang="en-US" sz="1600" dirty="0"/>
              <a:t> </a:t>
            </a:r>
            <a:r>
              <a:rPr lang="en-US" sz="1600" dirty="0" err="1"/>
              <a:t>uslovima</a:t>
            </a:r>
            <a:r>
              <a:rPr lang="en-US" sz="1600" dirty="0"/>
              <a:t> </a:t>
            </a:r>
            <a:r>
              <a:rPr lang="en-US" sz="1600" dirty="0" err="1"/>
              <a:t>odvijanja</a:t>
            </a:r>
            <a:r>
              <a:rPr lang="en-US" sz="1600" dirty="0"/>
              <a:t> </a:t>
            </a:r>
            <a:r>
              <a:rPr lang="en-US" sz="1600" dirty="0" err="1"/>
              <a:t>saobraćaja</a:t>
            </a:r>
            <a:r>
              <a:rPr lang="en-US" sz="1600" dirty="0"/>
              <a:t>.</a:t>
            </a:r>
            <a:endParaRPr lang="sr-Latn-RS" sz="1600" dirty="0"/>
          </a:p>
        </p:txBody>
      </p:sp>
      <p:sp>
        <p:nvSpPr>
          <p:cNvPr id="11" name="Rectangle 10"/>
          <p:cNvSpPr/>
          <p:nvPr/>
        </p:nvSpPr>
        <p:spPr>
          <a:xfrm>
            <a:off x="228600" y="194846"/>
            <a:ext cx="8763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UTICAJ UPOTREBE SVJETLOODBOJNOG </a:t>
            </a:r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PRSLUKA</a:t>
            </a:r>
            <a:r>
              <a:rPr lang="sr-Latn-R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en-US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PONAŠANJE VOZAČA</a:t>
            </a:r>
          </a:p>
        </p:txBody>
      </p:sp>
    </p:spTree>
    <p:extLst>
      <p:ext uri="{BB962C8B-B14F-4D97-AF65-F5344CB8AC3E}">
        <p14:creationId xmlns:p14="http://schemas.microsoft.com/office/powerpoint/2010/main" val="42463489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 flipH="1">
            <a:off x="304800" y="6858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726180"/>
              </p:ext>
            </p:extLst>
          </p:nvPr>
        </p:nvGraphicFramePr>
        <p:xfrm>
          <a:off x="304796" y="914400"/>
          <a:ext cx="8686808" cy="5257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18300"/>
                <a:gridCol w="1818300"/>
                <a:gridCol w="631276"/>
                <a:gridCol w="631276"/>
                <a:gridCol w="631276"/>
                <a:gridCol w="631276"/>
                <a:gridCol w="631276"/>
                <a:gridCol w="631276"/>
                <a:gridCol w="631276"/>
                <a:gridCol w="631276"/>
              </a:tblGrid>
              <a:tr h="15720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sr-Latn-RS" sz="1200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Saobraćajna situacija</a:t>
                      </a:r>
                      <a:endParaRPr lang="sr-Latn-RS" sz="1400" b="1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bez pješaka</a:t>
                      </a:r>
                      <a:endParaRPr lang="sr-Latn-RS" sz="1400" b="1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sr-Latn-RS" sz="1200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sr-Latn-RS" sz="1200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pješak sa narandžastim</a:t>
                      </a:r>
                      <a:endParaRPr lang="sr-Latn-RS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prslukom</a:t>
                      </a:r>
                      <a:endParaRPr lang="sr-Latn-RS" sz="120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5417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 </a:t>
                      </a:r>
                      <a:endParaRPr lang="sr-Latn-RS" sz="120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b="0" dirty="0">
                          <a:effectLst/>
                        </a:rPr>
                        <a:t>Saobraćajna traka</a:t>
                      </a:r>
                      <a:endParaRPr lang="sr-Latn-RS" sz="1400" b="0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b="0" dirty="0">
                          <a:effectLst/>
                        </a:rPr>
                        <a:t>LT</a:t>
                      </a:r>
                      <a:endParaRPr lang="sr-Latn-RS" sz="1400" b="0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b="0" dirty="0">
                          <a:effectLst/>
                        </a:rPr>
                        <a:t>DT</a:t>
                      </a:r>
                      <a:endParaRPr lang="sr-Latn-RS" sz="1400" b="0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b="0" dirty="0">
                          <a:effectLst/>
                        </a:rPr>
                        <a:t>LT</a:t>
                      </a:r>
                      <a:endParaRPr lang="sr-Latn-RS" sz="1400" b="0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b="0" dirty="0">
                          <a:effectLst/>
                        </a:rPr>
                        <a:t>DT</a:t>
                      </a:r>
                      <a:endParaRPr lang="sr-Latn-RS" sz="1400" b="0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b="0" dirty="0">
                          <a:effectLst/>
                        </a:rPr>
                        <a:t>LT</a:t>
                      </a:r>
                      <a:endParaRPr lang="sr-Latn-RS" sz="1400" b="0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b="0" dirty="0">
                          <a:effectLst/>
                        </a:rPr>
                        <a:t>DT</a:t>
                      </a:r>
                      <a:endParaRPr lang="sr-Latn-RS" sz="1400" b="0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b="0" dirty="0">
                          <a:effectLst/>
                        </a:rPr>
                        <a:t>LT</a:t>
                      </a:r>
                      <a:endParaRPr lang="sr-Latn-RS" sz="1400" b="0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b="0" dirty="0">
                          <a:effectLst/>
                        </a:rPr>
                        <a:t>DT</a:t>
                      </a:r>
                      <a:endParaRPr lang="sr-Latn-RS" sz="1400" b="0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86009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sr-Latn-RS" sz="1200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</a:rPr>
                        <a:t>Prosječna brzina (km/h)</a:t>
                      </a:r>
                      <a:endParaRPr lang="sr-Latn-RS" sz="1600" b="1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72</a:t>
                      </a:r>
                      <a:endParaRPr lang="sr-Latn-RS" sz="1600" b="1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70</a:t>
                      </a:r>
                      <a:endParaRPr lang="sr-Latn-RS" sz="1600" b="1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68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73</a:t>
                      </a:r>
                      <a:endParaRPr lang="sr-Latn-RS" sz="1600" b="1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67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66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72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63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86009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Procenat prekoračenja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25%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19%</a:t>
                      </a:r>
                      <a:endParaRPr lang="sr-Latn-RS" sz="1600" b="1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9%</a:t>
                      </a:r>
                      <a:endParaRPr lang="sr-Latn-RS" sz="1600" b="1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28%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6%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9%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13%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0%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86009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sr-Latn-RS" sz="1200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</a:rPr>
                        <a:t>Prosječna brzina (km/h)</a:t>
                      </a:r>
                      <a:endParaRPr lang="sr-Latn-RS" sz="1600" b="1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-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-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77</a:t>
                      </a:r>
                      <a:endParaRPr lang="sr-Latn-RS" sz="1600" b="1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66</a:t>
                      </a:r>
                      <a:endParaRPr lang="sr-Latn-RS" sz="1600" b="1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70</a:t>
                      </a:r>
                      <a:endParaRPr lang="sr-Latn-RS" sz="1600" b="1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74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70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66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86009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</a:rPr>
                        <a:t>Procenat prekoračenja</a:t>
                      </a:r>
                      <a:endParaRPr lang="sr-Latn-RS" sz="1600" b="1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-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-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44%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13%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22%</a:t>
                      </a:r>
                      <a:endParaRPr lang="sr-Latn-RS" sz="1600" b="1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28%</a:t>
                      </a:r>
                      <a:endParaRPr lang="sr-Latn-RS" sz="1600" b="1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19%</a:t>
                      </a:r>
                      <a:endParaRPr lang="sr-Latn-RS" sz="1600" b="1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9%</a:t>
                      </a:r>
                      <a:endParaRPr lang="sr-Latn-RS" sz="1600" b="1" dirty="0">
                        <a:effectLst/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5122" name="Picture 2" descr="http://058.ba/wp-content/uploads/2012/03/Vrijeme-sunc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88" t="2941" r="25444" b="2951"/>
          <a:stretch/>
        </p:blipFill>
        <p:spPr bwMode="auto">
          <a:xfrm>
            <a:off x="457200" y="3124201"/>
            <a:ext cx="1399310" cy="1366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index.hr/images2/mjesec-14072012-625shutterstock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3" r="10849"/>
          <a:stretch/>
        </p:blipFill>
        <p:spPr bwMode="auto">
          <a:xfrm>
            <a:off x="429491" y="4742475"/>
            <a:ext cx="1551709" cy="135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pixabay.com/static/uploads/photo/2013/07/12/12/33/pedestrian-145924_64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066801"/>
            <a:ext cx="963454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image.made-in-china.com/2f0j00uvdQilcbbtzO/Reflective-Vest-CC010407-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4" r="5997"/>
          <a:stretch/>
        </p:blipFill>
        <p:spPr bwMode="auto">
          <a:xfrm>
            <a:off x="6553200" y="1066802"/>
            <a:ext cx="1083732" cy="121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://www.asia.ru/images/target/photo/50042241/High___Visibility_Reflective_Vest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28" t="8889" r="11759" b="12694"/>
          <a:stretch/>
        </p:blipFill>
        <p:spPr bwMode="auto">
          <a:xfrm>
            <a:off x="7772400" y="1066801"/>
            <a:ext cx="1160045" cy="121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28600" y="194846"/>
            <a:ext cx="8763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UTICAJ UPOTREBE SVJETLOODBOJNOG </a:t>
            </a:r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PRSLUKA</a:t>
            </a:r>
            <a:r>
              <a:rPr lang="sr-Latn-R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en-US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PONAŠANJE VOZAČA</a:t>
            </a:r>
          </a:p>
        </p:txBody>
      </p:sp>
    </p:spTree>
    <p:extLst>
      <p:ext uri="{BB962C8B-B14F-4D97-AF65-F5344CB8AC3E}">
        <p14:creationId xmlns:p14="http://schemas.microsoft.com/office/powerpoint/2010/main" val="5762935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228600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9906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304800" y="1219198"/>
            <a:ext cx="868680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r-Latn-RS" dirty="0" smtClean="0"/>
              <a:t>Vozači </a:t>
            </a:r>
            <a:r>
              <a:rPr lang="sr-Latn-RS" dirty="0"/>
              <a:t>različito reaguju na pješake koji koriste svjetloodbojni prsluk u različitim situacijama. </a:t>
            </a:r>
          </a:p>
          <a:p>
            <a:pPr algn="just"/>
            <a:endParaRPr lang="sr-Latn-RS" dirty="0" smtClean="0"/>
          </a:p>
          <a:p>
            <a:pPr algn="just"/>
            <a:r>
              <a:rPr lang="sr-Latn-RS" dirty="0" smtClean="0"/>
              <a:t>U </a:t>
            </a:r>
            <a:r>
              <a:rPr lang="sr-Latn-RS" dirty="0"/>
              <a:t>dnevnim uslovima odvijanja </a:t>
            </a:r>
            <a:r>
              <a:rPr lang="sr-Latn-RS" dirty="0" smtClean="0"/>
              <a:t>saobraćaja:</a:t>
            </a:r>
          </a:p>
          <a:p>
            <a:pPr algn="just"/>
            <a:endParaRPr lang="sr-Latn-RS" sz="10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RS" sz="1600" dirty="0" smtClean="0"/>
              <a:t>nije </a:t>
            </a:r>
            <a:r>
              <a:rPr lang="sr-Latn-RS" sz="1600" dirty="0"/>
              <a:t>uočena značajnija promjena u ponašanju i reagovanju vozača u zavisnosti od toga da li pješak koristi prsluk ili </a:t>
            </a:r>
            <a:r>
              <a:rPr lang="sr-Latn-RS" sz="1600" dirty="0" smtClean="0"/>
              <a:t>ne,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sr-Latn-RS" sz="6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RS" sz="1600" dirty="0" smtClean="0"/>
              <a:t>male </a:t>
            </a:r>
            <a:r>
              <a:rPr lang="sr-Latn-RS" sz="1600" dirty="0"/>
              <a:t>promjene u ponašanji se pojavljuju u zavisnosti od boje svjetloodbojnog prsluka, prije svega što zeleni prsluk vozače asocira na policiju, a narandžasti na putare ili komunalce</a:t>
            </a:r>
            <a:r>
              <a:rPr lang="sr-Latn-RS" sz="1600" dirty="0" smtClean="0"/>
              <a:t>.</a:t>
            </a:r>
          </a:p>
          <a:p>
            <a:pPr algn="just"/>
            <a:endParaRPr lang="sr-Latn-RS" dirty="0" smtClean="0"/>
          </a:p>
          <a:p>
            <a:pPr algn="just"/>
            <a:r>
              <a:rPr lang="sr-Latn-RS" dirty="0" smtClean="0"/>
              <a:t>U </a:t>
            </a:r>
            <a:r>
              <a:rPr lang="sr-Latn-RS" dirty="0"/>
              <a:t>noćnim uslovima odvijanja saobraćaja: </a:t>
            </a:r>
          </a:p>
          <a:p>
            <a:pPr algn="just"/>
            <a:endParaRPr lang="sr-Latn-RS" sz="1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RS" sz="1600" dirty="0"/>
              <a:t>upotreba značajno utiče na ponašanje i reagovanje vozača, prije svega onih koji se kreću saob. trakom koja je bliža pješaku,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sr-Latn-RS" sz="6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RS" sz="1600" dirty="0"/>
              <a:t>smanjenje brzine vozila za oko 9% i smanjenje procenta prekoračenja brzine za oko 55%,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sr-Latn-RS" sz="6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RS" sz="1600" dirty="0"/>
              <a:t>vozači u daljoj saobraćajnoj traci nastavljaju vožnju bez smanjenja brzine,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sr-Latn-RS" sz="6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RS" sz="1600" dirty="0"/>
              <a:t>boja svjetloodbojnog prsluka nema uticaja na ponašanje vozača (ne mogu uočiti razliku u boji već uočavaju samo odbljesak retrorefletujućeg materijala).</a:t>
            </a:r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228600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9906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304800" y="1363682"/>
            <a:ext cx="86868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r-Latn-RS" dirty="0" smtClean="0"/>
              <a:t>U</a:t>
            </a:r>
            <a:r>
              <a:rPr lang="en-US" dirty="0" err="1" smtClean="0"/>
              <a:t>potreba</a:t>
            </a:r>
            <a:r>
              <a:rPr lang="en-US" dirty="0" smtClean="0"/>
              <a:t> </a:t>
            </a:r>
            <a:r>
              <a:rPr lang="en-US" dirty="0" err="1"/>
              <a:t>svjetloodbojnog</a:t>
            </a:r>
            <a:r>
              <a:rPr lang="en-US" dirty="0"/>
              <a:t> </a:t>
            </a:r>
            <a:r>
              <a:rPr lang="en-US" dirty="0" err="1"/>
              <a:t>prsluka</a:t>
            </a:r>
            <a:r>
              <a:rPr lang="en-US" dirty="0"/>
              <a:t> </a:t>
            </a:r>
            <a:r>
              <a:rPr lang="en-US" dirty="0" err="1"/>
              <a:t>opravdana</a:t>
            </a:r>
            <a:r>
              <a:rPr lang="en-US" dirty="0"/>
              <a:t> za </a:t>
            </a:r>
            <a:r>
              <a:rPr lang="en-US" dirty="0" err="1"/>
              <a:t>sve</a:t>
            </a:r>
            <a:r>
              <a:rPr lang="en-US" dirty="0"/>
              <a:t> </a:t>
            </a:r>
            <a:r>
              <a:rPr lang="en-US" dirty="0" err="1"/>
              <a:t>učesnike</a:t>
            </a:r>
            <a:r>
              <a:rPr lang="en-US" dirty="0"/>
              <a:t> u </a:t>
            </a:r>
            <a:r>
              <a:rPr lang="en-US" dirty="0" err="1"/>
              <a:t>saobraćaju</a:t>
            </a:r>
            <a:r>
              <a:rPr lang="en-US" dirty="0"/>
              <a:t> </a:t>
            </a:r>
            <a:r>
              <a:rPr lang="en-US" dirty="0" err="1"/>
              <a:t>koji</a:t>
            </a:r>
            <a:r>
              <a:rPr lang="en-US" dirty="0"/>
              <a:t> se </a:t>
            </a:r>
            <a:r>
              <a:rPr lang="en-US" dirty="0" err="1"/>
              <a:t>nalaze</a:t>
            </a:r>
            <a:r>
              <a:rPr lang="en-US" dirty="0"/>
              <a:t> u </a:t>
            </a:r>
            <a:r>
              <a:rPr lang="en-US" dirty="0" err="1"/>
              <a:t>zoni</a:t>
            </a:r>
            <a:r>
              <a:rPr lang="en-US" dirty="0"/>
              <a:t> </a:t>
            </a:r>
            <a:r>
              <a:rPr lang="en-US" dirty="0" err="1"/>
              <a:t>kolovoza</a:t>
            </a:r>
            <a:r>
              <a:rPr lang="en-US" dirty="0"/>
              <a:t>, bez </a:t>
            </a:r>
            <a:r>
              <a:rPr lang="en-US" dirty="0" err="1"/>
              <a:t>obzira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razlog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doba</a:t>
            </a:r>
            <a:r>
              <a:rPr lang="en-US" dirty="0"/>
              <a:t> dana. </a:t>
            </a:r>
            <a:endParaRPr lang="sr-Latn-RS" dirty="0" smtClean="0"/>
          </a:p>
          <a:p>
            <a:pPr algn="just"/>
            <a:endParaRPr lang="sr-Latn-RS" dirty="0" smtClean="0"/>
          </a:p>
          <a:p>
            <a:pPr algn="just"/>
            <a:endParaRPr lang="sr-Latn-RS" dirty="0"/>
          </a:p>
          <a:p>
            <a:pPr algn="just"/>
            <a:r>
              <a:rPr lang="en-US" dirty="0" err="1" smtClean="0"/>
              <a:t>Upotreba</a:t>
            </a:r>
            <a:r>
              <a:rPr lang="en-US" dirty="0" smtClean="0"/>
              <a:t> </a:t>
            </a:r>
            <a:r>
              <a:rPr lang="en-US" dirty="0" err="1"/>
              <a:t>svjetloodbojnog</a:t>
            </a:r>
            <a:r>
              <a:rPr lang="en-US" dirty="0"/>
              <a:t> </a:t>
            </a:r>
            <a:r>
              <a:rPr lang="en-US" dirty="0" err="1"/>
              <a:t>prsluka</a:t>
            </a:r>
            <a:r>
              <a:rPr lang="en-US" dirty="0"/>
              <a:t> ne </a:t>
            </a:r>
            <a:r>
              <a:rPr lang="en-US" dirty="0" err="1"/>
              <a:t>garantuje</a:t>
            </a:r>
            <a:r>
              <a:rPr lang="en-US" dirty="0"/>
              <a:t> </a:t>
            </a:r>
            <a:r>
              <a:rPr lang="en-US" dirty="0" err="1"/>
              <a:t>smanjenje</a:t>
            </a:r>
            <a:r>
              <a:rPr lang="en-US" dirty="0"/>
              <a:t> </a:t>
            </a:r>
            <a:r>
              <a:rPr lang="en-US" dirty="0" err="1"/>
              <a:t>brzine</a:t>
            </a:r>
            <a:r>
              <a:rPr lang="en-US" dirty="0"/>
              <a:t> </a:t>
            </a:r>
            <a:r>
              <a:rPr lang="en-US" dirty="0" err="1"/>
              <a:t>kretanja</a:t>
            </a:r>
            <a:r>
              <a:rPr lang="en-US" dirty="0"/>
              <a:t> </a:t>
            </a:r>
            <a:r>
              <a:rPr lang="en-US" dirty="0" err="1"/>
              <a:t>vozila</a:t>
            </a:r>
            <a:r>
              <a:rPr lang="en-US" dirty="0"/>
              <a:t>, </a:t>
            </a:r>
            <a:r>
              <a:rPr lang="en-US" dirty="0" err="1"/>
              <a:t>ali</a:t>
            </a:r>
            <a:r>
              <a:rPr lang="en-US" dirty="0"/>
              <a:t> </a:t>
            </a:r>
            <a:r>
              <a:rPr lang="en-US" dirty="0" err="1"/>
              <a:t>rezultati</a:t>
            </a:r>
            <a:r>
              <a:rPr lang="en-US" dirty="0"/>
              <a:t> </a:t>
            </a:r>
            <a:r>
              <a:rPr lang="en-US" dirty="0" err="1"/>
              <a:t>rada</a:t>
            </a:r>
            <a:r>
              <a:rPr lang="en-US" dirty="0"/>
              <a:t> </a:t>
            </a:r>
            <a:r>
              <a:rPr lang="en-US" dirty="0" err="1"/>
              <a:t>ukazuje</a:t>
            </a:r>
            <a:r>
              <a:rPr lang="en-US" dirty="0"/>
              <a:t> da </a:t>
            </a:r>
            <a:r>
              <a:rPr lang="en-US" dirty="0" err="1" smtClean="0"/>
              <a:t>vozači</a:t>
            </a:r>
            <a:r>
              <a:rPr lang="sr-Latn-RS" dirty="0" smtClean="0"/>
              <a:t>:</a:t>
            </a:r>
          </a:p>
          <a:p>
            <a:pPr algn="just"/>
            <a:endParaRPr lang="sr-Latn-R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 err="1" smtClean="0"/>
              <a:t>neće</a:t>
            </a:r>
            <a:r>
              <a:rPr lang="en-US" dirty="0" smtClean="0"/>
              <a:t> </a:t>
            </a:r>
            <a:r>
              <a:rPr lang="en-US" dirty="0" err="1"/>
              <a:t>povećavati</a:t>
            </a:r>
            <a:r>
              <a:rPr lang="en-US" dirty="0"/>
              <a:t> </a:t>
            </a:r>
            <a:r>
              <a:rPr lang="en-US" dirty="0" err="1"/>
              <a:t>brzinu</a:t>
            </a:r>
            <a:r>
              <a:rPr lang="en-US" dirty="0"/>
              <a:t> </a:t>
            </a:r>
            <a:r>
              <a:rPr lang="en-US" dirty="0" err="1"/>
              <a:t>vozila</a:t>
            </a:r>
            <a:r>
              <a:rPr lang="en-US" dirty="0"/>
              <a:t>, </a:t>
            </a:r>
            <a:endParaRPr lang="sr-Latn-RS" dirty="0" smtClean="0"/>
          </a:p>
          <a:p>
            <a:pPr algn="just"/>
            <a:endParaRPr lang="sr-Latn-RS" sz="6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 err="1" smtClean="0"/>
              <a:t>ranije</a:t>
            </a:r>
            <a:r>
              <a:rPr lang="en-US" dirty="0" smtClean="0"/>
              <a:t> </a:t>
            </a:r>
            <a:r>
              <a:rPr lang="en-US" dirty="0" err="1"/>
              <a:t>će</a:t>
            </a:r>
            <a:r>
              <a:rPr lang="en-US" dirty="0"/>
              <a:t> </a:t>
            </a:r>
            <a:r>
              <a:rPr lang="en-US" dirty="0" err="1"/>
              <a:t>uočiti</a:t>
            </a:r>
            <a:r>
              <a:rPr lang="en-US" dirty="0"/>
              <a:t> </a:t>
            </a:r>
            <a:r>
              <a:rPr lang="en-US" dirty="0" err="1"/>
              <a:t>pješaka</a:t>
            </a:r>
            <a:r>
              <a:rPr lang="en-US" dirty="0"/>
              <a:t>, </a:t>
            </a:r>
            <a:endParaRPr lang="sr-Latn-RS" dirty="0" smtClean="0"/>
          </a:p>
          <a:p>
            <a:pPr algn="just"/>
            <a:endParaRPr lang="sr-Latn-RS" sz="6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 err="1" smtClean="0"/>
              <a:t>biće</a:t>
            </a:r>
            <a:r>
              <a:rPr lang="en-US" dirty="0" smtClean="0"/>
              <a:t> </a:t>
            </a:r>
            <a:r>
              <a:rPr lang="en-US" dirty="0" err="1"/>
              <a:t>svjesni</a:t>
            </a:r>
            <a:r>
              <a:rPr lang="en-US" dirty="0"/>
              <a:t> </a:t>
            </a:r>
            <a:r>
              <a:rPr lang="en-US" dirty="0" err="1"/>
              <a:t>činjenice</a:t>
            </a:r>
            <a:r>
              <a:rPr lang="en-US" dirty="0"/>
              <a:t> da se pored </a:t>
            </a:r>
            <a:r>
              <a:rPr lang="en-US" dirty="0" err="1"/>
              <a:t>kolovoza</a:t>
            </a:r>
            <a:r>
              <a:rPr lang="en-US" dirty="0"/>
              <a:t> </a:t>
            </a:r>
            <a:r>
              <a:rPr lang="en-US" dirty="0" err="1"/>
              <a:t>nalazi</a:t>
            </a:r>
            <a:r>
              <a:rPr lang="en-US" dirty="0"/>
              <a:t> </a:t>
            </a:r>
            <a:r>
              <a:rPr lang="en-US" dirty="0" err="1"/>
              <a:t>pješak</a:t>
            </a:r>
            <a:r>
              <a:rPr lang="en-US" dirty="0"/>
              <a:t>, </a:t>
            </a:r>
            <a:endParaRPr lang="sr-Latn-RS" dirty="0" smtClean="0"/>
          </a:p>
          <a:p>
            <a:pPr algn="just"/>
            <a:endParaRPr lang="sr-Latn-RS" sz="6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 err="1" smtClean="0"/>
              <a:t>imaće</a:t>
            </a:r>
            <a:r>
              <a:rPr lang="en-US" dirty="0" smtClean="0"/>
              <a:t> </a:t>
            </a:r>
            <a:r>
              <a:rPr lang="en-US" dirty="0" err="1"/>
              <a:t>više</a:t>
            </a:r>
            <a:r>
              <a:rPr lang="en-US" dirty="0"/>
              <a:t> </a:t>
            </a:r>
            <a:r>
              <a:rPr lang="en-US" dirty="0" err="1"/>
              <a:t>vremena</a:t>
            </a:r>
            <a:r>
              <a:rPr lang="en-US" dirty="0"/>
              <a:t> da </a:t>
            </a:r>
            <a:r>
              <a:rPr lang="en-US" dirty="0" err="1"/>
              <a:t>analiziraju</a:t>
            </a:r>
            <a:r>
              <a:rPr lang="en-US" dirty="0"/>
              <a:t> </a:t>
            </a:r>
            <a:r>
              <a:rPr lang="en-US" dirty="0" err="1"/>
              <a:t>saobraćajnu</a:t>
            </a:r>
            <a:r>
              <a:rPr lang="en-US" dirty="0"/>
              <a:t> </a:t>
            </a:r>
            <a:r>
              <a:rPr lang="en-US" dirty="0" err="1"/>
              <a:t>situaciju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da </a:t>
            </a:r>
            <a:r>
              <a:rPr lang="en-US" dirty="0" err="1"/>
              <a:t>donesu</a:t>
            </a:r>
            <a:r>
              <a:rPr lang="en-US" dirty="0"/>
              <a:t> </a:t>
            </a:r>
            <a:r>
              <a:rPr lang="en-US" dirty="0" err="1"/>
              <a:t>odgovarajuće</a:t>
            </a:r>
            <a:r>
              <a:rPr lang="en-US" dirty="0"/>
              <a:t> </a:t>
            </a:r>
            <a:r>
              <a:rPr lang="en-US" dirty="0" err="1"/>
              <a:t>odluke</a:t>
            </a:r>
            <a:r>
              <a:rPr lang="en-US" dirty="0"/>
              <a:t> (</a:t>
            </a:r>
            <a:r>
              <a:rPr lang="en-US" dirty="0" err="1"/>
              <a:t>odustajanje</a:t>
            </a:r>
            <a:r>
              <a:rPr lang="en-US" dirty="0"/>
              <a:t> od </a:t>
            </a:r>
            <a:r>
              <a:rPr lang="en-US" dirty="0" err="1"/>
              <a:t>preticanja</a:t>
            </a:r>
            <a:r>
              <a:rPr lang="en-US" dirty="0"/>
              <a:t>, </a:t>
            </a:r>
            <a:r>
              <a:rPr lang="en-US" dirty="0" err="1"/>
              <a:t>pomjeranje</a:t>
            </a:r>
            <a:r>
              <a:rPr lang="en-US" dirty="0"/>
              <a:t> </a:t>
            </a:r>
            <a:r>
              <a:rPr lang="en-US" dirty="0" err="1"/>
              <a:t>vozila</a:t>
            </a:r>
            <a:r>
              <a:rPr lang="en-US" dirty="0"/>
              <a:t> </a:t>
            </a:r>
            <a:r>
              <a:rPr lang="en-US" dirty="0" err="1"/>
              <a:t>dalje</a:t>
            </a:r>
            <a:r>
              <a:rPr lang="en-US" dirty="0"/>
              <a:t> od </a:t>
            </a:r>
            <a:r>
              <a:rPr lang="en-US" dirty="0" err="1"/>
              <a:t>pješaka</a:t>
            </a:r>
            <a:r>
              <a:rPr lang="en-US" dirty="0"/>
              <a:t>, </a:t>
            </a:r>
            <a:r>
              <a:rPr lang="en-US" dirty="0" err="1"/>
              <a:t>eventualno</a:t>
            </a:r>
            <a:r>
              <a:rPr lang="en-US" dirty="0"/>
              <a:t> </a:t>
            </a:r>
            <a:r>
              <a:rPr lang="en-US" dirty="0" err="1"/>
              <a:t>kočenje</a:t>
            </a:r>
            <a:r>
              <a:rPr lang="en-US" dirty="0"/>
              <a:t>, </a:t>
            </a:r>
            <a:r>
              <a:rPr lang="en-US" dirty="0" err="1"/>
              <a:t>i</a:t>
            </a:r>
            <a:r>
              <a:rPr lang="en-US" dirty="0"/>
              <a:t> td.)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28120433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Latn-R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HVALA NA PAŽNJI</a:t>
            </a: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04800" y="81677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5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1009</Words>
  <Application>Microsoft Office PowerPoint</Application>
  <PresentationFormat>On-screen Show (4:3)</PresentationFormat>
  <Paragraphs>149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Aleksandar Jeftić</cp:lastModifiedBy>
  <cp:revision>37</cp:revision>
  <dcterms:created xsi:type="dcterms:W3CDTF">2014-10-16T19:11:55Z</dcterms:created>
  <dcterms:modified xsi:type="dcterms:W3CDTF">2015-10-19T08:28:44Z</dcterms:modified>
</cp:coreProperties>
</file>