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4" r:id="rId6"/>
    <p:sldId id="265" r:id="rId7"/>
    <p:sldId id="267" r:id="rId8"/>
    <p:sldId id="268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086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PRIMENA ANALIZE OBAVIJANJA PODATAKA (DEA) ZA OCENU RIZIKA U BEZBEDNOSTI SAOBRAĆAJA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APPLICATION OF DATA ENVELOPMENT ANALYSIS (DEA) TO EVALUATE RISK IN ROAD SAFETY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00200" y="4660345"/>
            <a:ext cx="74274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Miroslav </a:t>
            </a:r>
            <a:r>
              <a:rPr lang="en-US" sz="2000" b="1" dirty="0" err="1" smtClean="0"/>
              <a:t>Rosi</a:t>
            </a:r>
            <a:r>
              <a:rPr lang="sr-Latn-RS" sz="2000" b="1" dirty="0"/>
              <a:t>ć</a:t>
            </a:r>
            <a:r>
              <a:rPr lang="sr-Cyrl-BA" sz="2000" dirty="0" smtClean="0"/>
              <a:t>, </a:t>
            </a:r>
            <a:r>
              <a:rPr lang="sr-Latn-RS" sz="2000" i="1" dirty="0" smtClean="0"/>
              <a:t>Agencija za bezbednost saobraćaja Republike Srbije</a:t>
            </a:r>
            <a:endParaRPr lang="sr-Latn-BA" sz="2000" i="1" dirty="0"/>
          </a:p>
          <a:p>
            <a:r>
              <a:rPr lang="sr-Latn-BA" sz="2000" b="1" dirty="0" smtClean="0"/>
              <a:t>Dragoslav </a:t>
            </a:r>
            <a:r>
              <a:rPr lang="sr-Latn-BA" sz="2000" b="1" dirty="0" err="1" smtClean="0"/>
              <a:t>Kukić</a:t>
            </a:r>
            <a:r>
              <a:rPr lang="sr-Cyrl-BA" sz="2000" dirty="0" smtClean="0"/>
              <a:t>, </a:t>
            </a:r>
            <a:r>
              <a:rPr lang="sr-Latn-RS" sz="2000" i="1" dirty="0"/>
              <a:t>Agencija za bezbednost saobraćaja Republike </a:t>
            </a:r>
            <a:r>
              <a:rPr lang="sr-Latn-RS" sz="2000" i="1" dirty="0" smtClean="0"/>
              <a:t>Srbije</a:t>
            </a:r>
            <a:endParaRPr lang="sr-Latn-BA" sz="2000" i="1" dirty="0"/>
          </a:p>
          <a:p>
            <a:r>
              <a:rPr lang="sr-Latn-BA" sz="2000" b="1" dirty="0" smtClean="0"/>
              <a:t>Milan Božović</a:t>
            </a:r>
            <a:r>
              <a:rPr lang="sr-Cyrl-BA" sz="2000" dirty="0" smtClean="0"/>
              <a:t>, </a:t>
            </a:r>
            <a:r>
              <a:rPr lang="sr-Latn-RS" sz="2000" i="1" dirty="0"/>
              <a:t>Agencija za bezbednost saobraćaja Republike </a:t>
            </a:r>
            <a:r>
              <a:rPr lang="sr-Latn-RS" sz="2000" i="1" dirty="0" smtClean="0"/>
              <a:t>Srbije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89857" y="1676400"/>
            <a:ext cx="84582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Problem </a:t>
            </a:r>
            <a:r>
              <a:rPr lang="sr-Latn-BA" sz="2800" b="1" dirty="0" err="1" smtClean="0">
                <a:solidFill>
                  <a:srgbClr val="C00000"/>
                </a:solidFill>
              </a:rPr>
              <a:t>merenja</a:t>
            </a:r>
            <a:r>
              <a:rPr lang="sr-Latn-BA" sz="2800" dirty="0" smtClean="0">
                <a:solidFill>
                  <a:srgbClr val="C00000"/>
                </a:solidFill>
              </a:rPr>
              <a:t> </a:t>
            </a:r>
            <a:r>
              <a:rPr lang="sr-Latn-BA" sz="2800" dirty="0" smtClean="0"/>
              <a:t>u BS?</a:t>
            </a:r>
            <a:endParaRPr lang="sr-Latn-BA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Pozicija </a:t>
            </a:r>
            <a:r>
              <a:rPr lang="sr-Latn-BA" sz="2800" b="1" dirty="0" smtClean="0">
                <a:solidFill>
                  <a:srgbClr val="C00000"/>
                </a:solidFill>
              </a:rPr>
              <a:t>Švedske</a:t>
            </a:r>
            <a:r>
              <a:rPr lang="sr-Latn-BA" sz="2800" dirty="0" smtClean="0"/>
              <a:t> i </a:t>
            </a:r>
            <a:r>
              <a:rPr lang="sr-Latn-BA" sz="2800" b="1" dirty="0" smtClean="0">
                <a:solidFill>
                  <a:srgbClr val="C00000"/>
                </a:solidFill>
              </a:rPr>
              <a:t>Danske</a:t>
            </a:r>
            <a:r>
              <a:rPr lang="sr-Latn-BA" sz="2800" dirty="0" smtClean="0"/>
              <a:t> u BS (IRTAD, 2015)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Pozicija </a:t>
            </a:r>
            <a:r>
              <a:rPr lang="sr-Latn-BA" sz="2800" b="1" dirty="0" smtClean="0">
                <a:solidFill>
                  <a:srgbClr val="C00000"/>
                </a:solidFill>
              </a:rPr>
              <a:t>Zaječara</a:t>
            </a:r>
            <a:r>
              <a:rPr lang="sr-Latn-BA" sz="2800" dirty="0" smtClean="0"/>
              <a:t> (25. po JR, 3. po JR_TTP)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Svaki pokazatelj – </a:t>
            </a:r>
            <a:r>
              <a:rPr lang="sr-Latn-BA" sz="2800" b="1" dirty="0" smtClean="0">
                <a:solidFill>
                  <a:srgbClr val="C00000"/>
                </a:solidFill>
              </a:rPr>
              <a:t>nova informacija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Teže izvršiti poređenje – </a:t>
            </a:r>
            <a:r>
              <a:rPr lang="sr-Latn-BA" sz="2800" b="1" dirty="0" smtClean="0">
                <a:solidFill>
                  <a:srgbClr val="C00000"/>
                </a:solidFill>
              </a:rPr>
              <a:t>PROBLEM!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 smtClean="0">
                <a:solidFill>
                  <a:srgbClr val="C00000"/>
                </a:solidFill>
              </a:rPr>
              <a:t>DEA (Data </a:t>
            </a:r>
            <a:r>
              <a:rPr lang="sr-Latn-BA" sz="2800" b="1" dirty="0" err="1" smtClean="0">
                <a:solidFill>
                  <a:srgbClr val="C00000"/>
                </a:solidFill>
              </a:rPr>
              <a:t>Envelopment</a:t>
            </a:r>
            <a:r>
              <a:rPr lang="sr-Latn-BA" sz="2800" b="1" dirty="0" smtClean="0">
                <a:solidFill>
                  <a:srgbClr val="C00000"/>
                </a:solidFill>
              </a:rPr>
              <a:t> </a:t>
            </a:r>
            <a:r>
              <a:rPr lang="sr-Latn-BA" sz="2800" b="1" dirty="0" err="1" smtClean="0">
                <a:solidFill>
                  <a:srgbClr val="C00000"/>
                </a:solidFill>
              </a:rPr>
              <a:t>Analysis</a:t>
            </a:r>
            <a:r>
              <a:rPr lang="sr-Latn-BA" sz="2800" b="1" dirty="0" smtClean="0">
                <a:solidFill>
                  <a:srgbClr val="C00000"/>
                </a:solidFill>
              </a:rPr>
              <a:t>)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 err="1" smtClean="0">
                <a:solidFill>
                  <a:srgbClr val="C00000"/>
                </a:solidFill>
              </a:rPr>
              <a:t>Deliverable</a:t>
            </a:r>
            <a:r>
              <a:rPr lang="sr-Latn-BA" sz="2800" b="1" dirty="0" smtClean="0">
                <a:solidFill>
                  <a:srgbClr val="C00000"/>
                </a:solidFill>
              </a:rPr>
              <a:t> 4.9. </a:t>
            </a:r>
            <a:r>
              <a:rPr lang="sr-Latn-BA" sz="2800" dirty="0" err="1" smtClean="0"/>
              <a:t>DaCoTA</a:t>
            </a:r>
            <a:r>
              <a:rPr lang="sr-Latn-BA" sz="2800" dirty="0" smtClean="0"/>
              <a:t>. </a:t>
            </a:r>
            <a:r>
              <a:rPr lang="sr-Latn-BA" sz="2800" dirty="0" err="1" smtClean="0"/>
              <a:t>Developing</a:t>
            </a:r>
            <a:r>
              <a:rPr lang="sr-Latn-BA" sz="2800" dirty="0" smtClean="0"/>
              <a:t> </a:t>
            </a:r>
            <a:r>
              <a:rPr lang="sr-Latn-BA" sz="2800" dirty="0" err="1" smtClean="0"/>
              <a:t>Road</a:t>
            </a:r>
            <a:r>
              <a:rPr lang="sr-Latn-BA" sz="2800" dirty="0" smtClean="0"/>
              <a:t> </a:t>
            </a:r>
            <a:r>
              <a:rPr lang="sr-Latn-BA" sz="2800" dirty="0" err="1" smtClean="0"/>
              <a:t>Safety</a:t>
            </a:r>
            <a:r>
              <a:rPr lang="sr-Latn-BA" sz="2800" dirty="0" smtClean="0"/>
              <a:t> </a:t>
            </a:r>
            <a:r>
              <a:rPr lang="sr-Latn-BA" sz="2800" dirty="0" err="1" smtClean="0"/>
              <a:t>Index</a:t>
            </a:r>
            <a:endParaRPr lang="sr-Latn-BA" sz="2800" dirty="0" smtClean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Picture 2" descr="http://cdn.theatlantic.com/static/mt/assets/business/Screen%20Shot%202012-02-29%20at%203.08.23%20PM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51472"/>
            <a:ext cx="2819400" cy="16653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4457700" y="3581400"/>
                <a:ext cx="4120295" cy="1436675"/>
              </a:xfrm>
              <a:prstGeom prst="rect">
                <a:avLst/>
              </a:prstGeom>
              <a:solidFill>
                <a:srgbClr val="C00000"/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sr-Latn-RS" sz="320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𝑂𝑁𝐵𝑆</m:t>
                      </m:r>
                      <m:r>
                        <a:rPr lang="sr-Latn-RS" sz="3200" i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sr-Latn-RS" sz="32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sr-Latn-RS" sz="32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sr-Latn-RS" sz="3200" i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sr-Latn-RS" sz="3200" i="1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sr-Latn-RS" sz="32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sr-Latn-RS" sz="32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sr-Latn-RS" sz="32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sr-Latn-RS" sz="3200" i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sr-Latn-RS" sz="32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sr-Latn-RS" sz="32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𝑁𝑉𝑃</m:t>
                              </m:r>
                            </m:e>
                            <m:sub>
                              <m:r>
                                <a:rPr lang="sr-Latn-RS" sz="3200" i="1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sr-Latn-RS" sz="32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7700" y="3581400"/>
                <a:ext cx="4120295" cy="143667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sr-Latn-R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457200" y="351472"/>
            <a:ext cx="8001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MERENJE BEZBEDNOSTI SAOBRAĆAJA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792480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Apsolutni pokazatelji – </a:t>
            </a:r>
            <a:r>
              <a:rPr lang="sr-Latn-BA" sz="2800" b="1" dirty="0" smtClean="0">
                <a:solidFill>
                  <a:srgbClr val="C00000"/>
                </a:solidFill>
              </a:rPr>
              <a:t>NISU POREDIVI!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Tri najpoznatija pokazatelja BS (</a:t>
            </a:r>
            <a:r>
              <a:rPr lang="sr-Latn-BA" sz="2800" b="1" dirty="0" smtClean="0">
                <a:solidFill>
                  <a:srgbClr val="C00000"/>
                </a:solidFill>
              </a:rPr>
              <a:t>JR, SR, DR</a:t>
            </a:r>
            <a:r>
              <a:rPr lang="sr-Latn-BA" sz="2800" dirty="0" smtClean="0"/>
              <a:t>)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err="1" smtClean="0"/>
              <a:t>Promena</a:t>
            </a:r>
            <a:r>
              <a:rPr lang="sr-Latn-BA" sz="2800" dirty="0" smtClean="0"/>
              <a:t> teritorije – </a:t>
            </a:r>
            <a:r>
              <a:rPr lang="sr-Latn-BA" sz="2800" b="1" dirty="0" smtClean="0">
                <a:solidFill>
                  <a:srgbClr val="C00000"/>
                </a:solidFill>
              </a:rPr>
              <a:t>IZBOR RIZIKA! </a:t>
            </a:r>
            <a:r>
              <a:rPr lang="sr-Latn-BA" sz="2800" dirty="0" smtClean="0"/>
              <a:t>(</a:t>
            </a:r>
            <a:r>
              <a:rPr lang="sr-Latn-BA" sz="2800" dirty="0" err="1" smtClean="0"/>
              <a:t>Kukić</a:t>
            </a:r>
            <a:r>
              <a:rPr lang="sr-Latn-BA" sz="2800" dirty="0" smtClean="0"/>
              <a:t>, 2014)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 smtClean="0">
                <a:solidFill>
                  <a:srgbClr val="C00000"/>
                </a:solidFill>
              </a:rPr>
              <a:t>Indikatori </a:t>
            </a:r>
            <a:r>
              <a:rPr lang="sr-Latn-BA" sz="2800" dirty="0" err="1" smtClean="0"/>
              <a:t>bezbednosti</a:t>
            </a:r>
            <a:r>
              <a:rPr lang="sr-Latn-BA" sz="2800" dirty="0" smtClean="0"/>
              <a:t> saobraćaja (ETSC, 2011)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Pešić (2012) 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sr-Latn-BA" sz="2800" dirty="0" smtClean="0"/>
              <a:t>Objektivno i subjektivno ...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sr-Latn-BA" sz="2800" dirty="0" smtClean="0"/>
              <a:t>Šest pokazatelja …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 smtClean="0">
                <a:solidFill>
                  <a:srgbClr val="C00000"/>
                </a:solidFill>
              </a:rPr>
              <a:t>DEA</a:t>
            </a:r>
            <a:r>
              <a:rPr lang="sr-Latn-BA" sz="2800" dirty="0" smtClean="0">
                <a:solidFill>
                  <a:srgbClr val="C00000"/>
                </a:solidFill>
              </a:rPr>
              <a:t> </a:t>
            </a:r>
            <a:r>
              <a:rPr lang="sr-Latn-BA" sz="2800" dirty="0" smtClean="0"/>
              <a:t>i </a:t>
            </a:r>
            <a:r>
              <a:rPr lang="sr-Latn-BA" sz="2800" b="1" dirty="0" smtClean="0">
                <a:solidFill>
                  <a:srgbClr val="C00000"/>
                </a:solidFill>
              </a:rPr>
              <a:t>TOPSIS</a:t>
            </a:r>
            <a:r>
              <a:rPr lang="sr-Latn-BA" sz="2800" dirty="0" smtClean="0">
                <a:solidFill>
                  <a:srgbClr val="C00000"/>
                </a:solidFill>
              </a:rPr>
              <a:t> </a:t>
            </a:r>
            <a:r>
              <a:rPr lang="sr-Latn-BA" sz="2800" dirty="0" smtClean="0"/>
              <a:t>metoda …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50" name="Picture 2" descr="http://64.207.190.91/wordpress/wp-content/uploads/2013/11/Comparison-Native-Advertising-vs.-Native-Content-300x28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4876800"/>
            <a:ext cx="1844044" cy="17456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DEA</a:t>
            </a:r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METODA 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35280" y="1728733"/>
            <a:ext cx="8101149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 smtClean="0">
                <a:solidFill>
                  <a:srgbClr val="C00000"/>
                </a:solidFill>
              </a:rPr>
              <a:t>Nije statistički alat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 smtClean="0">
                <a:solidFill>
                  <a:srgbClr val="C00000"/>
                </a:solidFill>
              </a:rPr>
              <a:t>Relativna</a:t>
            </a:r>
            <a:r>
              <a:rPr lang="sr-Latn-BA" sz="2800" dirty="0" smtClean="0">
                <a:solidFill>
                  <a:srgbClr val="C00000"/>
                </a:solidFill>
              </a:rPr>
              <a:t> </a:t>
            </a:r>
            <a:r>
              <a:rPr lang="sr-Latn-BA" sz="2800" dirty="0" smtClean="0"/>
              <a:t>efikasnost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Mogućnost </a:t>
            </a:r>
            <a:r>
              <a:rPr lang="sr-Latn-BA" sz="2800" b="1" dirty="0" smtClean="0">
                <a:solidFill>
                  <a:srgbClr val="C00000"/>
                </a:solidFill>
              </a:rPr>
              <a:t>hijerarhije</a:t>
            </a:r>
            <a:endParaRPr lang="sr-Latn-BA" sz="2800" dirty="0" smtClean="0">
              <a:solidFill>
                <a:srgbClr val="C00000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err="1" smtClean="0"/>
              <a:t>Ocena</a:t>
            </a:r>
            <a:r>
              <a:rPr lang="sr-Latn-BA" sz="2800" dirty="0" smtClean="0"/>
              <a:t> iz </a:t>
            </a:r>
            <a:r>
              <a:rPr lang="sr-Latn-BA" sz="2800" b="1" dirty="0" smtClean="0">
                <a:solidFill>
                  <a:srgbClr val="C00000"/>
                </a:solidFill>
              </a:rPr>
              <a:t>različitih perspektiva (</a:t>
            </a:r>
            <a:r>
              <a:rPr lang="sr-Latn-BA" sz="2800" b="1" dirty="0" err="1" smtClean="0">
                <a:solidFill>
                  <a:srgbClr val="C00000"/>
                </a:solidFill>
              </a:rPr>
              <a:t>Cross</a:t>
            </a:r>
            <a:r>
              <a:rPr lang="sr-Latn-BA" sz="2800" b="1" dirty="0" smtClean="0">
                <a:solidFill>
                  <a:srgbClr val="C00000"/>
                </a:solidFill>
              </a:rPr>
              <a:t> </a:t>
            </a:r>
            <a:r>
              <a:rPr lang="sr-Latn-BA" sz="2800" b="1" dirty="0" err="1" smtClean="0">
                <a:solidFill>
                  <a:srgbClr val="C00000"/>
                </a:solidFill>
              </a:rPr>
              <a:t>Efficiency</a:t>
            </a:r>
            <a:r>
              <a:rPr lang="sr-Latn-BA" sz="2800" b="1" dirty="0" smtClean="0">
                <a:solidFill>
                  <a:srgbClr val="C00000"/>
                </a:solidFill>
              </a:rPr>
              <a:t>)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Zadatak </a:t>
            </a:r>
            <a:r>
              <a:rPr lang="sr-Latn-BA" sz="2800" b="1" dirty="0" smtClean="0">
                <a:solidFill>
                  <a:srgbClr val="C00000"/>
                </a:solidFill>
              </a:rPr>
              <a:t>linearnog programiranja </a:t>
            </a:r>
            <a:r>
              <a:rPr lang="sr-Latn-BA" sz="2800" dirty="0" smtClean="0"/>
              <a:t>(</a:t>
            </a:r>
            <a:r>
              <a:rPr lang="sr-Latn-BA" sz="2800" dirty="0" err="1" smtClean="0"/>
              <a:t>dualnost</a:t>
            </a:r>
            <a:r>
              <a:rPr lang="sr-Latn-BA" sz="2800" dirty="0" smtClean="0"/>
              <a:t>)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DEA literatura – </a:t>
            </a:r>
            <a:r>
              <a:rPr lang="sr-Latn-BA" sz="2800" b="1" dirty="0" smtClean="0">
                <a:solidFill>
                  <a:srgbClr val="C00000"/>
                </a:solidFill>
              </a:rPr>
              <a:t>eksponencijalni rast </a:t>
            </a:r>
            <a:r>
              <a:rPr lang="sr-Latn-BA" sz="2800" dirty="0" smtClean="0"/>
              <a:t>…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 smtClean="0">
                <a:solidFill>
                  <a:srgbClr val="C00000"/>
                </a:solidFill>
              </a:rPr>
              <a:t>VEĆI IZLAZI – MANJI ULAZI?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 smtClean="0">
                <a:solidFill>
                  <a:srgbClr val="C00000"/>
                </a:solidFill>
              </a:rPr>
              <a:t>Priroda parametara, normalizacija … </a:t>
            </a:r>
            <a:endParaRPr lang="en-US" sz="2800" b="1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6265743" y="361771"/>
            <a:ext cx="27127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r-Latn-RS" sz="2400" b="1" dirty="0" smtClean="0"/>
              <a:t> </a:t>
            </a:r>
            <a:r>
              <a:rPr lang="sr-Latn-RS" sz="2400" b="1" dirty="0" err="1" smtClean="0"/>
              <a:t>Charnes</a:t>
            </a:r>
            <a:r>
              <a:rPr lang="sr-Latn-RS" sz="2400" b="1" dirty="0" smtClean="0"/>
              <a:t> i dr. (1978)</a:t>
            </a:r>
            <a:endParaRPr lang="sr-Latn-RS" sz="2400" b="1" dirty="0"/>
          </a:p>
        </p:txBody>
      </p:sp>
      <p:sp>
        <p:nvSpPr>
          <p:cNvPr id="4" name="Rectangle 3"/>
          <p:cNvSpPr/>
          <p:nvPr/>
        </p:nvSpPr>
        <p:spPr>
          <a:xfrm>
            <a:off x="6336899" y="808167"/>
            <a:ext cx="26547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Banker </a:t>
            </a:r>
            <a:r>
              <a:rPr lang="en-US" sz="2400" b="1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>
                <a:ea typeface="Times New Roman" panose="02020603050405020304" pitchFamily="18" charset="0"/>
                <a:cs typeface="Times New Roman" panose="02020603050405020304" pitchFamily="18" charset="0"/>
              </a:rPr>
              <a:t> dr. (1984</a:t>
            </a:r>
            <a:r>
              <a:rPr lang="en-US" sz="24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sr-Latn-RS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4331425" y="1371600"/>
                <a:ext cx="4572000" cy="2068387"/>
              </a:xfrm>
              <a:prstGeom prst="rect">
                <a:avLst/>
              </a:prstGeom>
              <a:solidFill>
                <a:srgbClr val="C00000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>
                  <a:spcAft>
                    <a:spcPts val="0"/>
                  </a:spcAft>
                  <a:tabLst>
                    <a:tab pos="522097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sr-Latn-RS" sz="2400" i="1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sr-Latn-RS" sz="2400" i="1">
                              <a:solidFill>
                                <a:schemeClr val="bg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sr-Latn-RS" sz="2400" i="1">
                              <a:solidFill>
                                <a:schemeClr val="bg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400" i="1">
                          <a:solidFill>
                            <a:schemeClr val="bg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unc>
                        <m:funcPr>
                          <m:ctrlPr>
                            <a:rPr lang="sr-Latn-RS" sz="2400" i="1">
                              <a:solidFill>
                                <a:schemeClr val="bg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sr-Latn-RS" sz="24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n-US" sz="2400">
                                  <a:solidFill>
                                    <a:schemeClr val="bg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max</m:t>
                              </m:r>
                            </m:e>
                            <m:lim/>
                          </m:limLow>
                        </m:fName>
                        <m:e>
                          <m:f>
                            <m:fPr>
                              <m:ctrlPr>
                                <a:rPr lang="sr-Latn-RS" sz="24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fPr>
                            <m:num>
                              <m:nary>
                                <m:naryPr>
                                  <m:chr m:val="∑"/>
                                  <m:limLoc m:val="undOvr"/>
                                  <m:ctrlPr>
                                    <a:rPr lang="sr-Latn-R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𝑟</m:t>
                                  </m:r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𝑠</m:t>
                                  </m:r>
                                </m:sup>
                                <m:e>
                                  <m:sSub>
                                    <m:sSubPr>
                                      <m:ctrlPr>
                                        <a:rPr lang="sr-Latn-RS" sz="2400" i="1">
                                          <a:solidFill>
                                            <a:schemeClr val="bg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solidFill>
                                            <a:schemeClr val="bg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𝑢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solidFill>
                                            <a:schemeClr val="bg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𝑟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sr-Latn-RS" sz="2400" i="1">
                                          <a:solidFill>
                                            <a:schemeClr val="bg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solidFill>
                                            <a:schemeClr val="bg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𝑦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solidFill>
                                            <a:schemeClr val="bg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𝑟</m:t>
                                      </m:r>
                                      <m:r>
                                        <a:rPr lang="en-US" sz="2400" i="1">
                                          <a:solidFill>
                                            <a:schemeClr val="bg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e>
                              </m:nary>
                            </m:num>
                            <m:den>
                              <m:nary>
                                <m:naryPr>
                                  <m:chr m:val="∑"/>
                                  <m:limLoc m:val="undOvr"/>
                                  <m:ctrlPr>
                                    <a:rPr lang="sr-Latn-R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𝑚</m:t>
                                  </m:r>
                                </m:sup>
                                <m:e>
                                  <m:sSub>
                                    <m:sSubPr>
                                      <m:ctrlPr>
                                        <a:rPr lang="sr-Latn-RS" sz="2400" i="1">
                                          <a:solidFill>
                                            <a:schemeClr val="bg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solidFill>
                                            <a:schemeClr val="bg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𝑣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solidFill>
                                            <a:schemeClr val="bg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  <m:sSub>
                                    <m:sSubPr>
                                      <m:ctrlPr>
                                        <a:rPr lang="sr-Latn-RS" sz="2400" i="1">
                                          <a:solidFill>
                                            <a:schemeClr val="bg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400" i="1">
                                          <a:solidFill>
                                            <a:schemeClr val="bg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en-US" sz="2400" i="1">
                                          <a:solidFill>
                                            <a:schemeClr val="bg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𝑖</m:t>
                                      </m:r>
                                      <m:r>
                                        <a:rPr lang="en-US" sz="2400" i="1">
                                          <a:solidFill>
                                            <a:schemeClr val="bg1"/>
                                          </a:solidFill>
                                          <a:effectLst/>
                                          <a:latin typeface="Cambria Math" panose="02040503050406030204" pitchFamily="18" charset="0"/>
                                          <a:ea typeface="Times New Roman" panose="02020603050405020304" pitchFamily="18" charset="0"/>
                                          <a:cs typeface="Times New Roman" panose="020206030504050203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e>
                              </m:nary>
                            </m:den>
                          </m:f>
                        </m:e>
                      </m:func>
                    </m:oMath>
                  </m:oMathPara>
                </a14:m>
                <a:endParaRPr lang="sr-Latn-RS" sz="2400" dirty="0">
                  <a:solidFill>
                    <a:schemeClr val="bg1"/>
                  </a:solidFill>
                  <a:effectLst/>
                  <a:latin typeface="TimesRoman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sr-Latn-RS" sz="2400" i="1">
                              <a:solidFill>
                                <a:schemeClr val="bg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nary>
                            <m:naryPr>
                              <m:chr m:val="∑"/>
                              <m:limLoc m:val="undOvr"/>
                              <m:ctrlPr>
                                <a:rPr lang="sr-Latn-RS" sz="24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naryPr>
                            <m:sub>
                              <m:r>
                                <a:rPr lang="en-US" sz="24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𝑟</m:t>
                              </m:r>
                              <m:r>
                                <a:rPr lang="en-US" sz="24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n-US" sz="24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𝑠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sr-Latn-R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𝑟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sr-Latn-R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𝑦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𝑟</m:t>
                                  </m:r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nary>
                            <m:naryPr>
                              <m:chr m:val="∑"/>
                              <m:limLoc m:val="undOvr"/>
                              <m:ctrlPr>
                                <a:rPr lang="sr-Latn-RS" sz="24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</m:ctrlPr>
                            </m:naryPr>
                            <m:sub>
                              <m:r>
                                <a:rPr lang="en-US" sz="24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  <m:r>
                                <a:rPr lang="en-US" sz="24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n-US" sz="2400" i="1">
                                  <a:solidFill>
                                    <a:schemeClr val="bg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Times New Roman" panose="02020603050405020304" pitchFamily="18" charset="0"/>
                                </a:rPr>
                                <m:t>𝑚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sr-Latn-R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sr-Latn-R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𝑖</m:t>
                                  </m:r>
                                  <m:r>
                                    <a:rPr lang="en-US" sz="2400" i="1">
                                      <a:solidFill>
                                        <a:schemeClr val="bg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nary>
                        </m:den>
                      </m:f>
                      <m:r>
                        <a:rPr lang="en-US" sz="2400" i="1">
                          <a:solidFill>
                            <a:schemeClr val="bg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≤1,</m:t>
                      </m:r>
                      <m:r>
                        <a:rPr lang="en-US" sz="2400" i="1">
                          <a:solidFill>
                            <a:schemeClr val="bg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r>
                        <a:rPr lang="en-US" sz="2400" i="1">
                          <a:solidFill>
                            <a:schemeClr val="bg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=1,…,</m:t>
                      </m:r>
                      <m:r>
                        <a:rPr lang="en-US" sz="2400" i="1">
                          <a:solidFill>
                            <a:schemeClr val="bg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𝑛</m:t>
                      </m:r>
                    </m:oMath>
                  </m:oMathPara>
                </a14:m>
                <a:endParaRPr lang="sr-Latn-RS" sz="2400" dirty="0">
                  <a:solidFill>
                    <a:schemeClr val="bg1"/>
                  </a:solidFill>
                  <a:effectLst/>
                  <a:latin typeface="TimesRoman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sr-Latn-RS" sz="2400" i="1">
                              <a:solidFill>
                                <a:schemeClr val="bg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chemeClr val="bg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𝑢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chemeClr val="bg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𝑟</m:t>
                          </m:r>
                        </m:sub>
                      </m:sSub>
                      <m:r>
                        <a:rPr lang="en-US" sz="2400" i="1">
                          <a:solidFill>
                            <a:schemeClr val="bg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,</m:t>
                      </m:r>
                      <m:sSub>
                        <m:sSubPr>
                          <m:ctrlPr>
                            <a:rPr lang="sr-Latn-RS" sz="2400" i="1">
                              <a:solidFill>
                                <a:schemeClr val="bg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solidFill>
                                <a:schemeClr val="bg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n-US" sz="2400" i="1">
                              <a:solidFill>
                                <a:schemeClr val="bg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1">
                          <a:solidFill>
                            <a:schemeClr val="bg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≥0, </m:t>
                      </m:r>
                      <m:r>
                        <a:rPr lang="en-US" sz="2400" i="1">
                          <a:solidFill>
                            <a:schemeClr val="bg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𝑟</m:t>
                      </m:r>
                      <m:r>
                        <a:rPr lang="en-US" sz="2400" i="1">
                          <a:solidFill>
                            <a:schemeClr val="bg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=1,…,</m:t>
                      </m:r>
                      <m:r>
                        <a:rPr lang="en-US" sz="2400" i="1">
                          <a:solidFill>
                            <a:schemeClr val="bg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𝑠</m:t>
                      </m:r>
                      <m:r>
                        <a:rPr lang="en-US" sz="2400" i="1">
                          <a:solidFill>
                            <a:schemeClr val="bg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, </m:t>
                      </m:r>
                      <m:r>
                        <a:rPr lang="en-US" sz="2400" i="1">
                          <a:solidFill>
                            <a:schemeClr val="bg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𝑖</m:t>
                      </m:r>
                      <m:r>
                        <a:rPr lang="en-US" sz="2400" i="1">
                          <a:solidFill>
                            <a:schemeClr val="bg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=1,…,</m:t>
                      </m:r>
                      <m:r>
                        <a:rPr lang="en-US" sz="2400" i="1">
                          <a:solidFill>
                            <a:schemeClr val="bg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𝑚</m:t>
                      </m:r>
                    </m:oMath>
                  </m:oMathPara>
                </a14:m>
                <a:endParaRPr lang="sr-Latn-RS" sz="2400" dirty="0">
                  <a:solidFill>
                    <a:schemeClr val="bg1"/>
                  </a:solidFill>
                  <a:effectLst/>
                  <a:latin typeface="TimesRoman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1425" y="1371600"/>
                <a:ext cx="4572000" cy="2068387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sr-Latn-R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9507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PRIMER </a:t>
            </a:r>
            <a:r>
              <a:rPr lang="sr-Latn-R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DEA</a:t>
            </a:r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ANALIZE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0" y="3348038"/>
            <a:ext cx="5562601" cy="33443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0704628"/>
              </p:ext>
            </p:extLst>
          </p:nvPr>
        </p:nvGraphicFramePr>
        <p:xfrm>
          <a:off x="306979" y="720777"/>
          <a:ext cx="8686798" cy="2499995"/>
        </p:xfrm>
        <a:graphic>
          <a:graphicData uri="http://schemas.openxmlformats.org/drawingml/2006/table">
            <a:tbl>
              <a:tblPr firstRow="1" firstCol="1" bandRow="1">
                <a:tableStyleId>{6E25E649-3F16-4E02-A733-19D2CDBF48F0}</a:tableStyleId>
              </a:tblPr>
              <a:tblGrid>
                <a:gridCol w="1931602"/>
                <a:gridCol w="1125866"/>
                <a:gridCol w="1125866"/>
                <a:gridCol w="1125866"/>
                <a:gridCol w="1125866"/>
                <a:gridCol w="1125866"/>
                <a:gridCol w="1125866"/>
              </a:tblGrid>
              <a:tr h="190500">
                <a:tc>
                  <a:txBody>
                    <a:bodyPr/>
                    <a:lstStyle/>
                    <a:p>
                      <a:endParaRPr lang="sr-Latn-RS" sz="14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A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B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</a:rPr>
                        <a:t>C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</a:rPr>
                        <a:t>D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E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</a:rPr>
                        <a:t>F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</a:rPr>
                        <a:t>A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0,5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0,5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1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0,67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1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0,63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</a:rPr>
                        <a:t>B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</a:rPr>
                        <a:t>0,16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1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0,3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</a:rPr>
                        <a:t>1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0,57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0,29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</a:rPr>
                        <a:t>C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</a:rPr>
                        <a:t>0,5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</a:rPr>
                        <a:t>0,5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1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0,67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1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0,63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</a:rPr>
                        <a:t>D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0,35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0,82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0,67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1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1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0,55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</a:rPr>
                        <a:t>E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0,5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0,5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1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0,67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1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0,63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</a:rPr>
                        <a:t>F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0,5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0,5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1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0,67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1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0,63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054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</a:rPr>
                        <a:t>PROSEK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0,42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0,65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0,83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0,78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0,93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0,56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 smtClean="0">
                          <a:effectLst/>
                        </a:rPr>
                        <a:t>Bez CE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0,5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1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1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</a:rPr>
                        <a:t>1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>
                          <a:effectLst/>
                        </a:rPr>
                        <a:t>1</a:t>
                      </a:r>
                      <a:endParaRPr lang="sr-Latn-RS" sz="20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1800" dirty="0">
                          <a:effectLst/>
                        </a:rPr>
                        <a:t>0,63</a:t>
                      </a:r>
                      <a:endParaRPr lang="sr-Latn-RS" sz="20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589548" y="3669116"/>
                <a:ext cx="2142766" cy="9746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sr-Latn-RS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̅"/>
                              <m:ctrlPr>
                                <a:rPr lang="sr-Latn-RS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sr-Latn-RS" sz="280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  <m:sSup>
                                <m:sSupPr>
                                  <m:ctrlPr>
                                    <a:rPr lang="sr-Latn-RS" sz="28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sr-Latn-RS" sz="2800" i="1">
                                      <a:latin typeface="Cambria Math" panose="02040503050406030204" pitchFamily="18" charset="0"/>
                                    </a:rPr>
                                    <m:t>𝐹</m:t>
                                  </m:r>
                                </m:e>
                                <m:sup>
                                  <m:r>
                                    <a:rPr lang="sr-Latn-RS" sz="2800" i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</m:e>
                          </m:acc>
                        </m:num>
                        <m:den>
                          <m:acc>
                            <m:accPr>
                              <m:chr m:val="̅"/>
                              <m:ctrlPr>
                                <a:rPr lang="sr-Latn-RS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sr-Latn-RS" sz="2800" i="1">
                                  <a:latin typeface="Cambria Math" panose="02040503050406030204" pitchFamily="18" charset="0"/>
                                </a:rPr>
                                <m:t>𝑂𝐹</m:t>
                              </m:r>
                            </m:e>
                          </m:acc>
                        </m:den>
                      </m:f>
                      <m:r>
                        <a:rPr lang="sr-Latn-RS" sz="2800" i="0">
                          <a:latin typeface="Cambria Math" panose="02040503050406030204" pitchFamily="18" charset="0"/>
                        </a:rPr>
                        <m:t>=0,625</m:t>
                      </m:r>
                    </m:oMath>
                  </m:oMathPara>
                </a14:m>
                <a:endParaRPr lang="sr-Latn-RS" sz="2800" dirty="0"/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548" y="3669116"/>
                <a:ext cx="2142766" cy="97462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sr-Latn-R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589548" y="5020216"/>
                <a:ext cx="1742721" cy="9746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sr-Latn-RS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̅"/>
                              <m:ctrlPr>
                                <a:rPr lang="sr-Latn-RS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sr-Latn-RS" sz="280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  <m:sSup>
                                <m:sSupPr>
                                  <m:ctrlPr>
                                    <a:rPr lang="sr-Latn-RS" sz="28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sr-Latn-RS" sz="2800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p>
                                  <m:r>
                                    <a:rPr lang="sr-Latn-RS" sz="2800" i="0">
                                      <a:latin typeface="Cambria Math" panose="02040503050406030204" pitchFamily="18" charset="0"/>
                                    </a:rPr>
                                    <m:t>′</m:t>
                                  </m:r>
                                </m:sup>
                              </m:sSup>
                            </m:e>
                          </m:acc>
                        </m:num>
                        <m:den>
                          <m:acc>
                            <m:accPr>
                              <m:chr m:val="̅"/>
                              <m:ctrlPr>
                                <a:rPr lang="sr-Latn-RS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sr-Latn-RS" sz="2800" i="1">
                                  <a:latin typeface="Cambria Math" panose="02040503050406030204" pitchFamily="18" charset="0"/>
                                </a:rPr>
                                <m:t>𝑂𝐴</m:t>
                              </m:r>
                            </m:e>
                          </m:acc>
                        </m:den>
                      </m:f>
                      <m:r>
                        <a:rPr lang="sr-Latn-RS" sz="2800" i="0">
                          <a:latin typeface="Cambria Math" panose="02040503050406030204" pitchFamily="18" charset="0"/>
                        </a:rPr>
                        <m:t>=0,5</m:t>
                      </m:r>
                    </m:oMath>
                  </m:oMathPara>
                </a14:m>
                <a:endParaRPr lang="sr-Latn-RS" sz="2800" dirty="0"/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548" y="5020216"/>
                <a:ext cx="1742721" cy="97462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sr-Latn-R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6705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PRIMER PU REPUBLIKE SRBIJE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0772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 smtClean="0">
                <a:solidFill>
                  <a:srgbClr val="C00000"/>
                </a:solidFill>
              </a:rPr>
              <a:t>27 POLICIJSKIH UPRAVA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 smtClean="0">
                <a:solidFill>
                  <a:srgbClr val="C00000"/>
                </a:solidFill>
              </a:rPr>
              <a:t>ULAZ</a:t>
            </a:r>
            <a:r>
              <a:rPr lang="sr-Latn-BA" sz="2800" dirty="0" smtClean="0">
                <a:solidFill>
                  <a:srgbClr val="C00000"/>
                </a:solidFill>
              </a:rPr>
              <a:t> </a:t>
            </a:r>
            <a:r>
              <a:rPr lang="sr-Latn-BA" sz="2800" dirty="0" smtClean="0"/>
              <a:t>– Br. stanovnika i registrovanih </a:t>
            </a:r>
            <a:r>
              <a:rPr lang="sr-Latn-BA" sz="2800" dirty="0" err="1" smtClean="0"/>
              <a:t>mot</a:t>
            </a:r>
            <a:r>
              <a:rPr lang="sr-Latn-BA" sz="2800" dirty="0" smtClean="0"/>
              <a:t>. vozila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 smtClean="0">
                <a:solidFill>
                  <a:srgbClr val="C00000"/>
                </a:solidFill>
              </a:rPr>
              <a:t>IZLAZ</a:t>
            </a:r>
            <a:r>
              <a:rPr lang="sr-Latn-BA" sz="2800" dirty="0" smtClean="0">
                <a:solidFill>
                  <a:srgbClr val="C00000"/>
                </a:solidFill>
              </a:rPr>
              <a:t> </a:t>
            </a:r>
            <a:r>
              <a:rPr lang="sr-Latn-BA" sz="2800" dirty="0" smtClean="0"/>
              <a:t>– Poginuli, teško i lako </a:t>
            </a:r>
            <a:r>
              <a:rPr lang="sr-Latn-BA" sz="2800" dirty="0" err="1" smtClean="0"/>
              <a:t>povređeni</a:t>
            </a: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i="1" dirty="0" smtClean="0">
                <a:solidFill>
                  <a:srgbClr val="C00000"/>
                </a:solidFill>
              </a:rPr>
              <a:t>Excel </a:t>
            </a:r>
            <a:r>
              <a:rPr lang="sr-Latn-BA" sz="2800" b="1" i="1" dirty="0">
                <a:solidFill>
                  <a:srgbClr val="C00000"/>
                </a:solidFill>
              </a:rPr>
              <a:t>LP </a:t>
            </a:r>
            <a:r>
              <a:rPr lang="sr-Latn-BA" sz="2800" b="1" i="1" dirty="0" err="1" smtClean="0">
                <a:solidFill>
                  <a:srgbClr val="C00000"/>
                </a:solidFill>
              </a:rPr>
              <a:t>Solver</a:t>
            </a:r>
            <a:endParaRPr lang="sr-Latn-BA" sz="2800" b="1" i="1" dirty="0" smtClean="0">
              <a:solidFill>
                <a:srgbClr val="C00000"/>
              </a:solidFill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Računata je </a:t>
            </a:r>
            <a:r>
              <a:rPr lang="sr-Latn-BA" sz="2800" b="1" dirty="0" smtClean="0">
                <a:solidFill>
                  <a:srgbClr val="C00000"/>
                </a:solidFill>
              </a:rPr>
              <a:t>međusobna efikasnost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 smtClean="0">
                <a:solidFill>
                  <a:srgbClr val="C00000"/>
                </a:solidFill>
              </a:rPr>
              <a:t>Korelacija</a:t>
            </a:r>
            <a:r>
              <a:rPr lang="sr-Latn-BA" sz="2800" b="1" dirty="0" smtClean="0">
                <a:solidFill>
                  <a:srgbClr val="FF0000"/>
                </a:solidFill>
              </a:rPr>
              <a:t> </a:t>
            </a:r>
            <a:r>
              <a:rPr lang="sr-Latn-BA" sz="2800" dirty="0" smtClean="0"/>
              <a:t>sa rizicima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5124" name="Picture 4" descr="http://www.blockmagic.eu/main/wp-content/uploads/methodology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7854" y="4191000"/>
            <a:ext cx="3309891" cy="24824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REZULTATI ISTRAŽIVANJA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295400"/>
            <a:ext cx="58674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 smtClean="0">
                <a:solidFill>
                  <a:srgbClr val="C00000"/>
                </a:solidFill>
              </a:rPr>
              <a:t>Pirot*</a:t>
            </a:r>
            <a:r>
              <a:rPr lang="sr-Latn-BA" sz="2800" dirty="0" smtClean="0">
                <a:solidFill>
                  <a:srgbClr val="C00000"/>
                </a:solidFill>
              </a:rPr>
              <a:t> </a:t>
            </a:r>
            <a:r>
              <a:rPr lang="sr-Latn-BA" sz="2800" dirty="0" smtClean="0"/>
              <a:t>najbolja PU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 smtClean="0">
                <a:solidFill>
                  <a:srgbClr val="C00000"/>
                </a:solidFill>
              </a:rPr>
              <a:t>Kraljevo</a:t>
            </a:r>
            <a:r>
              <a:rPr lang="sr-Latn-BA" sz="2800" dirty="0" smtClean="0">
                <a:solidFill>
                  <a:srgbClr val="C00000"/>
                </a:solidFill>
              </a:rPr>
              <a:t> </a:t>
            </a:r>
            <a:r>
              <a:rPr lang="sr-Latn-BA" sz="2800" dirty="0" smtClean="0"/>
              <a:t>najlošija PU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Veća korelacija sa </a:t>
            </a:r>
            <a:r>
              <a:rPr lang="sr-Latn-BA" sz="2800" b="1" dirty="0" smtClean="0">
                <a:solidFill>
                  <a:srgbClr val="C00000"/>
                </a:solidFill>
              </a:rPr>
              <a:t>ukrštenom efikasnošću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DEA </a:t>
            </a:r>
            <a:r>
              <a:rPr lang="sr-Latn-BA" sz="2800" b="1" dirty="0" smtClean="0">
                <a:solidFill>
                  <a:srgbClr val="C00000"/>
                </a:solidFill>
              </a:rPr>
              <a:t>miri razlike </a:t>
            </a:r>
            <a:r>
              <a:rPr lang="sr-Latn-BA" sz="2800" dirty="0" smtClean="0"/>
              <a:t>u rangovima …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Rang </a:t>
            </a:r>
            <a:r>
              <a:rPr lang="sr-Latn-BA" sz="2800" b="1" dirty="0" smtClean="0">
                <a:solidFill>
                  <a:srgbClr val="C00000"/>
                </a:solidFill>
              </a:rPr>
              <a:t>Sombora</a:t>
            </a:r>
            <a:r>
              <a:rPr lang="sr-Latn-BA" sz="2800" dirty="0" smtClean="0">
                <a:solidFill>
                  <a:srgbClr val="C00000"/>
                </a:solidFill>
              </a:rPr>
              <a:t> </a:t>
            </a:r>
            <a:r>
              <a:rPr lang="sr-Latn-BA" sz="2800" dirty="0" smtClean="0"/>
              <a:t>18 </a:t>
            </a:r>
            <a:r>
              <a:rPr lang="sr-Latn-BA" sz="2400" dirty="0" smtClean="0"/>
              <a:t>(JR-1, SR-1, JR_TTP - 26, SR_TTP - 27, JR_LTP - 25, SR_TTP </a:t>
            </a:r>
            <a:r>
              <a:rPr lang="sr-Latn-BA" sz="2400" dirty="0"/>
              <a:t>-</a:t>
            </a:r>
            <a:r>
              <a:rPr lang="sr-Latn-BA" sz="2400" dirty="0" smtClean="0"/>
              <a:t> 26).</a:t>
            </a:r>
            <a:endParaRPr lang="en-US" sz="24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3986994"/>
              </p:ext>
            </p:extLst>
          </p:nvPr>
        </p:nvGraphicFramePr>
        <p:xfrm>
          <a:off x="228600" y="5086192"/>
          <a:ext cx="8763003" cy="1600915"/>
        </p:xfrm>
        <a:graphic>
          <a:graphicData uri="http://schemas.openxmlformats.org/drawingml/2006/table">
            <a:tbl>
              <a:tblPr firstRow="1" firstCol="1" bandRow="1">
                <a:tableStyleId>{85BE263C-DBD7-4A20-BB59-AAB30ACAA65A}</a:tableStyleId>
              </a:tblPr>
              <a:tblGrid>
                <a:gridCol w="974446"/>
                <a:gridCol w="974446"/>
                <a:gridCol w="974446"/>
                <a:gridCol w="974446"/>
                <a:gridCol w="974446"/>
                <a:gridCol w="974446"/>
                <a:gridCol w="974446"/>
                <a:gridCol w="974446"/>
                <a:gridCol w="967435"/>
              </a:tblGrid>
              <a:tr h="452023">
                <a:tc>
                  <a:txBody>
                    <a:bodyPr/>
                    <a:lstStyle/>
                    <a:p>
                      <a:endParaRPr lang="sr-Latn-RS" sz="16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DEA</a:t>
                      </a:r>
                      <a:endParaRPr lang="sr-Latn-RS" sz="24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DEA_M</a:t>
                      </a:r>
                      <a:endParaRPr lang="sr-Latn-RS" sz="24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JR</a:t>
                      </a:r>
                      <a:endParaRPr lang="sr-Latn-RS" sz="24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SR</a:t>
                      </a:r>
                      <a:endParaRPr lang="sr-Latn-RS" sz="24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>
                          <a:effectLst/>
                        </a:rPr>
                        <a:t>JR_TTP</a:t>
                      </a:r>
                      <a:endParaRPr lang="sr-Latn-RS" sz="24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SR_TTP</a:t>
                      </a:r>
                      <a:endParaRPr lang="sr-Latn-RS" sz="24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JR_LTP</a:t>
                      </a:r>
                      <a:endParaRPr lang="sr-Latn-RS" sz="24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SR_LTP</a:t>
                      </a:r>
                      <a:endParaRPr lang="sr-Latn-RS" sz="24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</a:tr>
              <a:tr h="574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DEA</a:t>
                      </a:r>
                      <a:endParaRPr lang="sr-Latn-RS" sz="24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>
                          <a:effectLst/>
                        </a:rPr>
                        <a:t> </a:t>
                      </a:r>
                      <a:endParaRPr lang="sr-Latn-RS" sz="24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 smtClean="0">
                          <a:effectLst/>
                        </a:rPr>
                        <a:t>0,865</a:t>
                      </a:r>
                      <a:endParaRPr lang="sr-Latn-RS" sz="2400" dirty="0" smtClean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 smtClean="0">
                          <a:effectLst/>
                        </a:rPr>
                        <a:t>-0,535</a:t>
                      </a:r>
                      <a:endParaRPr lang="sr-Latn-RS" sz="2400" dirty="0" smtClean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-</a:t>
                      </a:r>
                      <a:r>
                        <a:rPr lang="sr-Latn-RS" sz="2000" dirty="0" smtClean="0">
                          <a:effectLst/>
                        </a:rPr>
                        <a:t>0,527</a:t>
                      </a:r>
                      <a:endParaRPr lang="sr-Latn-RS" sz="2400" dirty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-</a:t>
                      </a:r>
                      <a:r>
                        <a:rPr lang="sr-Latn-RS" sz="2000" dirty="0" smtClean="0">
                          <a:effectLst/>
                        </a:rPr>
                        <a:t>0,513</a:t>
                      </a:r>
                      <a:endParaRPr lang="sr-Latn-RS" sz="2400" dirty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-</a:t>
                      </a:r>
                      <a:r>
                        <a:rPr lang="sr-Latn-RS" sz="2000" dirty="0" smtClean="0">
                          <a:effectLst/>
                        </a:rPr>
                        <a:t>0,644</a:t>
                      </a:r>
                      <a:endParaRPr lang="sr-Latn-RS" sz="2400" dirty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-</a:t>
                      </a:r>
                      <a:r>
                        <a:rPr lang="sr-Latn-RS" sz="2000" dirty="0" smtClean="0">
                          <a:effectLst/>
                        </a:rPr>
                        <a:t>0,532</a:t>
                      </a:r>
                      <a:endParaRPr lang="sr-Latn-RS" sz="2400" dirty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-</a:t>
                      </a:r>
                      <a:r>
                        <a:rPr lang="sr-Latn-RS" sz="2000" dirty="0" smtClean="0">
                          <a:effectLst/>
                        </a:rPr>
                        <a:t>0,542</a:t>
                      </a:r>
                      <a:endParaRPr lang="sr-Latn-RS" sz="2400" dirty="0">
                        <a:effectLst/>
                      </a:endParaRPr>
                    </a:p>
                  </a:txBody>
                  <a:tcPr marL="68580" marR="68580" marT="0" marB="0" anchor="ctr"/>
                </a:tc>
              </a:tr>
              <a:tr h="5744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DEA_C</a:t>
                      </a:r>
                      <a:endParaRPr lang="sr-Latn-RS" sz="2400" dirty="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 smtClean="0">
                          <a:effectLst/>
                        </a:rPr>
                        <a:t>0,865</a:t>
                      </a:r>
                      <a:endParaRPr lang="sr-Latn-RS" sz="2400" dirty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>
                          <a:effectLst/>
                        </a:rPr>
                        <a:t> </a:t>
                      </a:r>
                      <a:endParaRPr lang="sr-Latn-RS" sz="2400">
                        <a:effectLst/>
                        <a:latin typeface="TimesRoman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-</a:t>
                      </a:r>
                      <a:r>
                        <a:rPr lang="sr-Latn-RS" sz="2000" dirty="0" smtClean="0">
                          <a:effectLst/>
                        </a:rPr>
                        <a:t>0,545</a:t>
                      </a:r>
                      <a:endParaRPr lang="sr-Latn-RS" sz="2400" dirty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-</a:t>
                      </a:r>
                      <a:r>
                        <a:rPr lang="sr-Latn-RS" sz="2000" dirty="0" smtClean="0">
                          <a:effectLst/>
                        </a:rPr>
                        <a:t>0,553</a:t>
                      </a:r>
                      <a:endParaRPr lang="sr-Latn-RS" sz="2400" dirty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-</a:t>
                      </a:r>
                      <a:r>
                        <a:rPr lang="sr-Latn-RS" sz="2000" dirty="0" smtClean="0">
                          <a:effectLst/>
                        </a:rPr>
                        <a:t>0,615</a:t>
                      </a:r>
                      <a:endParaRPr lang="sr-Latn-RS" sz="2400" dirty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-</a:t>
                      </a:r>
                      <a:r>
                        <a:rPr lang="sr-Latn-RS" sz="2000" dirty="0" smtClean="0">
                          <a:effectLst/>
                        </a:rPr>
                        <a:t>0,803</a:t>
                      </a:r>
                      <a:endParaRPr lang="sr-Latn-RS" sz="2400" dirty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-</a:t>
                      </a:r>
                      <a:r>
                        <a:rPr lang="sr-Latn-RS" sz="2000" dirty="0" smtClean="0">
                          <a:effectLst/>
                        </a:rPr>
                        <a:t>0,595</a:t>
                      </a:r>
                      <a:endParaRPr lang="sr-Latn-RS" sz="2400" dirty="0">
                        <a:effectLst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sr-Latn-RS" sz="2000" dirty="0">
                          <a:effectLst/>
                        </a:rPr>
                        <a:t>-</a:t>
                      </a:r>
                      <a:r>
                        <a:rPr lang="sr-Latn-RS" sz="2000" dirty="0" smtClean="0">
                          <a:effectLst/>
                        </a:rPr>
                        <a:t>0,661</a:t>
                      </a:r>
                      <a:endParaRPr lang="sr-Latn-RS" sz="2400" dirty="0">
                        <a:effectLst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5" t="3333" r="5998" b="3333"/>
          <a:stretch/>
        </p:blipFill>
        <p:spPr>
          <a:xfrm>
            <a:off x="5486400" y="-82488"/>
            <a:ext cx="3577045" cy="527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04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670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ZAKLJUČAK</a:t>
            </a:r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0669" y="2570273"/>
            <a:ext cx="807720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>
                <a:solidFill>
                  <a:srgbClr val="C00000"/>
                </a:solidFill>
              </a:rPr>
              <a:t>Pogrešan zaključak </a:t>
            </a:r>
            <a:r>
              <a:rPr lang="sr-Latn-BA" sz="2800" dirty="0"/>
              <a:t>prilikom komparacije?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/>
              <a:t>DEA obuhvata </a:t>
            </a:r>
            <a:r>
              <a:rPr lang="sr-Latn-BA" sz="2800" b="1" dirty="0">
                <a:solidFill>
                  <a:srgbClr val="C00000"/>
                </a:solidFill>
              </a:rPr>
              <a:t>više ulaza i izlaza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>
                <a:solidFill>
                  <a:srgbClr val="C00000"/>
                </a:solidFill>
              </a:rPr>
              <a:t>Opštepoznat matematički aparat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>
                <a:solidFill>
                  <a:srgbClr val="C00000"/>
                </a:solidFill>
              </a:rPr>
              <a:t>Jednostavan model </a:t>
            </a:r>
            <a:r>
              <a:rPr lang="sr-Latn-BA" sz="2800" dirty="0"/>
              <a:t>(definisanje ciljeva)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>
                <a:solidFill>
                  <a:srgbClr val="C00000"/>
                </a:solidFill>
              </a:rPr>
              <a:t>Srednje jaka korelativna veza </a:t>
            </a:r>
            <a:r>
              <a:rPr lang="sr-Latn-BA" sz="2800" dirty="0"/>
              <a:t>sa rizicima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Dodatni ulazi i izlazi, dodatna ograničenja, značaj klaster analize, definisanje ciljeva …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146" name="Picture 2" descr="http://www.ccbarlow.com/wp-content/themes/journalist/timthumb.php?src=http://www.ccbarlow.com/wp-content/uploads/2013/03/Confused-Fotolia_42474578_XS.jpg&amp;q=100&amp;w=630&amp;h=3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358" y="185999"/>
            <a:ext cx="3481581" cy="21000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24315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522</Words>
  <Application>Microsoft Office PowerPoint</Application>
  <PresentationFormat>On-screen Show (4:3)</PresentationFormat>
  <Paragraphs>159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Cambria Math</vt:lpstr>
      <vt:lpstr>Times New Roman</vt:lpstr>
      <vt:lpstr>TimesRoman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Miroslav Rosic</cp:lastModifiedBy>
  <cp:revision>47</cp:revision>
  <dcterms:created xsi:type="dcterms:W3CDTF">2014-10-16T19:11:55Z</dcterms:created>
  <dcterms:modified xsi:type="dcterms:W3CDTF">2015-10-14T06:04:40Z</dcterms:modified>
</cp:coreProperties>
</file>