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8" r:id="rId4"/>
    <p:sldId id="269" r:id="rId5"/>
    <p:sldId id="270" r:id="rId6"/>
    <p:sldId id="271" r:id="rId7"/>
    <p:sldId id="272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2.tiff"/><Relationship Id="rId7" Type="http://schemas.openxmlformats.org/officeDocument/2006/relationships/image" Target="../media/image7.jpeg"/><Relationship Id="rId12" Type="http://schemas.openxmlformats.org/officeDocument/2006/relationships/image" Target="../media/image12.jpg"/><Relationship Id="rId17" Type="http://schemas.openxmlformats.org/officeDocument/2006/relationships/image" Target="../media/image17.jpeg"/><Relationship Id="rId2" Type="http://schemas.openxmlformats.org/officeDocument/2006/relationships/image" Target="../media/image3.jpeg"/><Relationship Id="rId16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.tiff"/><Relationship Id="rId7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4.jpe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3" Type="http://schemas.openxmlformats.org/officeDocument/2006/relationships/image" Target="../media/image2.tiff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4.jpeg"/><Relationship Id="rId9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mailto:centar@centarbs.com" TargetMode="External"/><Relationship Id="rId3" Type="http://schemas.openxmlformats.org/officeDocument/2006/relationships/image" Target="../media/image2.tiff"/><Relationship Id="rId7" Type="http://schemas.openxmlformats.org/officeDocument/2006/relationships/image" Target="../media/image3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entarbs.com/" TargetMode="External"/><Relationship Id="rId5" Type="http://schemas.openxmlformats.org/officeDocument/2006/relationships/image" Target="../media/image33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0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/>
              <a:t>IV </a:t>
            </a:r>
            <a:r>
              <a:rPr lang="sr-Cyrl-BA" b="1" dirty="0"/>
              <a:t>Међународна конференција </a:t>
            </a:r>
            <a:endParaRPr lang="sr-Latn-BA" b="1" dirty="0" smtClean="0"/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13723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488668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9109" y="3766162"/>
            <a:ext cx="8991600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R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УЛОГА НЕВЛАДИНИХ ОРГАНИЗАЦИЈА У БЕЗБЕДНОСТИ САОБРАЋАЈА</a:t>
            </a:r>
            <a:endParaRPr lang="en-US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4245" y="4796869"/>
            <a:ext cx="8991600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ROLE OF NON-GOVERNMENTAL ORGANIZATIONS IN ROAD SAFETY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7536" y="5919282"/>
            <a:ext cx="8826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err="1" smtClean="0"/>
              <a:t>Ведран</a:t>
            </a:r>
            <a:r>
              <a:rPr lang="sr-Cyrl-RS" sz="2000" b="1" dirty="0" smtClean="0"/>
              <a:t> ВУКШИЋ</a:t>
            </a:r>
            <a:r>
              <a:rPr lang="sr-Cyrl-BA" sz="2000" dirty="0" smtClean="0"/>
              <a:t>, дипл. инж. </a:t>
            </a:r>
            <a:r>
              <a:rPr lang="sr-Cyrl-BA" sz="2000" dirty="0" err="1" smtClean="0"/>
              <a:t>саоб</a:t>
            </a:r>
            <a:r>
              <a:rPr lang="sr-Latn-RS" sz="2000" dirty="0" smtClean="0"/>
              <a:t>.</a:t>
            </a:r>
            <a:r>
              <a:rPr lang="sr-Cyrl-RS" sz="2000" dirty="0" smtClean="0"/>
              <a:t>        </a:t>
            </a:r>
            <a:r>
              <a:rPr lang="sr-Cyrl-RS" sz="2000" b="1" dirty="0" smtClean="0"/>
              <a:t>Тијана ИВАНИШЕВИЋ</a:t>
            </a:r>
            <a:r>
              <a:rPr lang="sr-Cyrl-BA" sz="2000" dirty="0" smtClean="0"/>
              <a:t>, дипл. инж. </a:t>
            </a:r>
            <a:r>
              <a:rPr lang="sr-Cyrl-BA" sz="2000" dirty="0" err="1" smtClean="0"/>
              <a:t>саоб</a:t>
            </a:r>
            <a:r>
              <a:rPr lang="sr-Cyrl-BA" sz="2000" dirty="0" smtClean="0"/>
              <a:t>.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488668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76766"/>
            <a:ext cx="2220163" cy="974750"/>
          </a:xfrm>
          <a:prstGeom prst="rect">
            <a:avLst/>
          </a:prstGeom>
        </p:spPr>
      </p:pic>
      <p:pic>
        <p:nvPicPr>
          <p:cNvPr id="10" name="Picture 3" descr="Лого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2736" y="1681392"/>
            <a:ext cx="1816894" cy="162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bg1">
                <a:alpha val="40000"/>
              </a:schemeClr>
            </a:glow>
          </a:effectLst>
        </p:spPr>
      </p:pic>
      <p:sp>
        <p:nvSpPr>
          <p:cNvPr id="18" name="TextBox 17"/>
          <p:cNvSpPr txBox="1"/>
          <p:nvPr/>
        </p:nvSpPr>
        <p:spPr>
          <a:xfrm>
            <a:off x="990600" y="2048470"/>
            <a:ext cx="8991600" cy="923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ENTAR ZA </a:t>
            </a:r>
            <a:r>
              <a:rPr lang="sr-Latn-R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EZBEDNOST </a:t>
            </a:r>
            <a:r>
              <a:rPr lang="sr-Latn-R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AOBRAĆAJA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006994" y="16302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228600" y="1018011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228600" y="6400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7" name="Group 6"/>
          <p:cNvGrpSpPr/>
          <p:nvPr/>
        </p:nvGrpSpPr>
        <p:grpSpPr>
          <a:xfrm>
            <a:off x="631564" y="1520566"/>
            <a:ext cx="4495800" cy="3794927"/>
            <a:chOff x="2471666" y="2559085"/>
            <a:chExt cx="3992978" cy="3370493"/>
          </a:xfrm>
          <a:effectLst>
            <a:outerShdw blurRad="139700" dist="139700" dir="7380000" sx="98000" sy="98000" algn="tr" rotWithShape="0">
              <a:prstClr val="black">
                <a:alpha val="99000"/>
              </a:prstClr>
            </a:outerShdw>
          </a:effectLst>
        </p:grpSpPr>
        <p:sp>
          <p:nvSpPr>
            <p:cNvPr id="8" name="Freeform 12"/>
            <p:cNvSpPr>
              <a:spLocks/>
            </p:cNvSpPr>
            <p:nvPr/>
          </p:nvSpPr>
          <p:spPr bwMode="auto">
            <a:xfrm rot="404747">
              <a:off x="2471666" y="2559085"/>
              <a:ext cx="3550894" cy="3370493"/>
            </a:xfrm>
            <a:custGeom>
              <a:avLst/>
              <a:gdLst/>
              <a:ahLst/>
              <a:cxnLst>
                <a:cxn ang="0">
                  <a:pos x="3" y="41"/>
                </a:cxn>
                <a:cxn ang="0">
                  <a:pos x="119" y="12"/>
                </a:cxn>
                <a:cxn ang="0">
                  <a:pos x="128" y="0"/>
                </a:cxn>
                <a:cxn ang="0">
                  <a:pos x="341" y="362"/>
                </a:cxn>
                <a:cxn ang="0">
                  <a:pos x="331" y="374"/>
                </a:cxn>
                <a:cxn ang="0">
                  <a:pos x="107" y="298"/>
                </a:cxn>
                <a:cxn ang="0">
                  <a:pos x="0" y="55"/>
                </a:cxn>
                <a:cxn ang="0">
                  <a:pos x="3" y="41"/>
                </a:cxn>
              </a:cxnLst>
              <a:rect l="0" t="0" r="r" b="b"/>
              <a:pathLst>
                <a:path w="341" h="374">
                  <a:moveTo>
                    <a:pt x="3" y="41"/>
                  </a:moveTo>
                  <a:lnTo>
                    <a:pt x="119" y="12"/>
                  </a:lnTo>
                  <a:lnTo>
                    <a:pt x="128" y="0"/>
                  </a:lnTo>
                  <a:lnTo>
                    <a:pt x="341" y="362"/>
                  </a:lnTo>
                  <a:lnTo>
                    <a:pt x="331" y="374"/>
                  </a:lnTo>
                  <a:lnTo>
                    <a:pt x="107" y="298"/>
                  </a:lnTo>
                  <a:lnTo>
                    <a:pt x="0" y="55"/>
                  </a:lnTo>
                  <a:lnTo>
                    <a:pt x="3" y="41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Freeform 13"/>
            <p:cNvSpPr>
              <a:spLocks/>
            </p:cNvSpPr>
            <p:nvPr/>
          </p:nvSpPr>
          <p:spPr bwMode="auto">
            <a:xfrm rot="404747">
              <a:off x="2507632" y="2586981"/>
              <a:ext cx="3957012" cy="3262349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380" y="159"/>
                </a:cxn>
                <a:cxn ang="0">
                  <a:pos x="338" y="362"/>
                </a:cxn>
                <a:cxn ang="0">
                  <a:pos x="116" y="282"/>
                </a:cxn>
                <a:cxn ang="0">
                  <a:pos x="0" y="38"/>
                </a:cxn>
                <a:cxn ang="0">
                  <a:pos x="125" y="0"/>
                </a:cxn>
              </a:cxnLst>
              <a:rect l="0" t="0" r="r" b="b"/>
              <a:pathLst>
                <a:path w="380" h="362">
                  <a:moveTo>
                    <a:pt x="125" y="0"/>
                  </a:moveTo>
                  <a:lnTo>
                    <a:pt x="380" y="159"/>
                  </a:lnTo>
                  <a:lnTo>
                    <a:pt x="338" y="362"/>
                  </a:lnTo>
                  <a:lnTo>
                    <a:pt x="116" y="282"/>
                  </a:lnTo>
                  <a:lnTo>
                    <a:pt x="0" y="38"/>
                  </a:lnTo>
                  <a:lnTo>
                    <a:pt x="125" y="0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cxnSp>
        <p:nvCxnSpPr>
          <p:cNvPr id="11" name="Straight Connector 10"/>
          <p:cNvCxnSpPr/>
          <p:nvPr/>
        </p:nvCxnSpPr>
        <p:spPr>
          <a:xfrm flipV="1">
            <a:off x="1926964" y="3425566"/>
            <a:ext cx="3200400" cy="838200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12" name="Straight Connector 11"/>
          <p:cNvCxnSpPr/>
          <p:nvPr/>
        </p:nvCxnSpPr>
        <p:spPr>
          <a:xfrm flipV="1">
            <a:off x="1128801" y="1835698"/>
            <a:ext cx="1716438" cy="368085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14" name="Straight Connector 13"/>
          <p:cNvCxnSpPr/>
          <p:nvPr/>
        </p:nvCxnSpPr>
        <p:spPr>
          <a:xfrm flipV="1">
            <a:off x="1363859" y="2230905"/>
            <a:ext cx="2039319" cy="489488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15" name="Straight Connector 14"/>
          <p:cNvCxnSpPr/>
          <p:nvPr/>
        </p:nvCxnSpPr>
        <p:spPr>
          <a:xfrm flipV="1">
            <a:off x="1600208" y="2765597"/>
            <a:ext cx="2546888" cy="625098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solid"/>
          </a:ln>
          <a:effectLst/>
        </p:spPr>
      </p:cxnSp>
      <p:grpSp>
        <p:nvGrpSpPr>
          <p:cNvPr id="16" name="Group 65"/>
          <p:cNvGrpSpPr/>
          <p:nvPr/>
        </p:nvGrpSpPr>
        <p:grpSpPr>
          <a:xfrm rot="19999615">
            <a:off x="3246677" y="2865770"/>
            <a:ext cx="1097499" cy="1005546"/>
            <a:chOff x="7391400" y="1988344"/>
            <a:chExt cx="454025" cy="454025"/>
          </a:xfrm>
          <a:effectLst/>
        </p:grpSpPr>
        <p:sp>
          <p:nvSpPr>
            <p:cNvPr id="17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9" name="Group 65"/>
          <p:cNvGrpSpPr/>
          <p:nvPr/>
        </p:nvGrpSpPr>
        <p:grpSpPr>
          <a:xfrm rot="19999615">
            <a:off x="1546057" y="2536741"/>
            <a:ext cx="1149317" cy="1059902"/>
            <a:chOff x="7391400" y="1988344"/>
            <a:chExt cx="454025" cy="454025"/>
          </a:xfrm>
          <a:effectLst/>
        </p:grpSpPr>
        <p:sp>
          <p:nvSpPr>
            <p:cNvPr id="20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2" name="Group 65"/>
          <p:cNvGrpSpPr/>
          <p:nvPr/>
        </p:nvGrpSpPr>
        <p:grpSpPr>
          <a:xfrm rot="19999615">
            <a:off x="2381141" y="1631938"/>
            <a:ext cx="696773" cy="696773"/>
            <a:chOff x="7391400" y="1988344"/>
            <a:chExt cx="454025" cy="454025"/>
          </a:xfrm>
          <a:effectLst/>
        </p:grpSpPr>
        <p:sp>
          <p:nvSpPr>
            <p:cNvPr id="23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5" name="Group 65"/>
          <p:cNvGrpSpPr/>
          <p:nvPr/>
        </p:nvGrpSpPr>
        <p:grpSpPr>
          <a:xfrm rot="19999615">
            <a:off x="1125577" y="1346805"/>
            <a:ext cx="632718" cy="632718"/>
            <a:chOff x="7391400" y="1988344"/>
            <a:chExt cx="454025" cy="454025"/>
          </a:xfrm>
          <a:effectLst/>
        </p:grpSpPr>
        <p:sp>
          <p:nvSpPr>
            <p:cNvPr id="26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none"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3" name="Text Box 394"/>
          <p:cNvSpPr txBox="1">
            <a:spLocks noChangeArrowheads="1"/>
          </p:cNvSpPr>
          <p:nvPr/>
        </p:nvSpPr>
        <p:spPr bwMode="auto">
          <a:xfrm>
            <a:off x="5736014" y="1197546"/>
            <a:ext cx="1638205" cy="38472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91440" tIns="91440" anchor="ctr" anchorCtr="0">
            <a:spAutoFit/>
          </a:bodyPr>
          <a:lstStyle/>
          <a:p>
            <a:r>
              <a:rPr lang="sr-Cyrl-RS" sz="1600" dirty="0">
                <a:solidFill>
                  <a:prstClr val="black"/>
                </a:solidFill>
                <a:cs typeface="Arial" pitchFamily="34" charset="0"/>
              </a:rPr>
              <a:t>Увод</a:t>
            </a:r>
            <a:endParaRPr lang="en-US" sz="1600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34" name="Text Box 394"/>
          <p:cNvSpPr txBox="1">
            <a:spLocks noChangeArrowheads="1"/>
          </p:cNvSpPr>
          <p:nvPr/>
        </p:nvSpPr>
        <p:spPr bwMode="auto">
          <a:xfrm>
            <a:off x="5736014" y="2786860"/>
            <a:ext cx="1638205" cy="38472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91440" tIns="91440" anchor="ctr" anchorCtr="0">
            <a:spAutoFit/>
          </a:bodyPr>
          <a:lstStyle/>
          <a:p>
            <a:r>
              <a:rPr lang="sr-Cyrl-RS" sz="1600" dirty="0">
                <a:solidFill>
                  <a:prstClr val="black"/>
                </a:solidFill>
                <a:cs typeface="Arial" pitchFamily="34" charset="0"/>
              </a:rPr>
              <a:t>Закључак</a:t>
            </a:r>
            <a:endParaRPr lang="en-US" sz="1600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35" name="Text Box 394"/>
          <p:cNvSpPr txBox="1">
            <a:spLocks noChangeArrowheads="1"/>
          </p:cNvSpPr>
          <p:nvPr/>
        </p:nvSpPr>
        <p:spPr bwMode="auto">
          <a:xfrm>
            <a:off x="5765042" y="1607835"/>
            <a:ext cx="3437503" cy="63094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91440" tIns="91440" anchor="ctr" anchorCtr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sr-Cyrl-RS" sz="1600" dirty="0"/>
              <a:t>Активности невладиних организација у развијеним земљама</a:t>
            </a:r>
            <a:endParaRPr lang="sr-Latn-BA" sz="1600" dirty="0"/>
          </a:p>
        </p:txBody>
      </p:sp>
      <p:grpSp>
        <p:nvGrpSpPr>
          <p:cNvPr id="37" name="Group 65"/>
          <p:cNvGrpSpPr/>
          <p:nvPr/>
        </p:nvGrpSpPr>
        <p:grpSpPr>
          <a:xfrm>
            <a:off x="5345603" y="1260902"/>
            <a:ext cx="294271" cy="310257"/>
            <a:chOff x="7391400" y="1988344"/>
            <a:chExt cx="454025" cy="454025"/>
          </a:xfrm>
          <a:effectLst/>
        </p:grpSpPr>
        <p:sp>
          <p:nvSpPr>
            <p:cNvPr id="38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0" name="Group 65"/>
          <p:cNvGrpSpPr/>
          <p:nvPr/>
        </p:nvGrpSpPr>
        <p:grpSpPr>
          <a:xfrm>
            <a:off x="5343123" y="1814841"/>
            <a:ext cx="296601" cy="312714"/>
            <a:chOff x="7391400" y="1988344"/>
            <a:chExt cx="454025" cy="454025"/>
          </a:xfrm>
          <a:effectLst/>
        </p:grpSpPr>
        <p:sp>
          <p:nvSpPr>
            <p:cNvPr id="41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wrap="none"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3" name="Group 65"/>
          <p:cNvGrpSpPr/>
          <p:nvPr/>
        </p:nvGrpSpPr>
        <p:grpSpPr>
          <a:xfrm>
            <a:off x="5339948" y="2348241"/>
            <a:ext cx="300388" cy="316706"/>
            <a:chOff x="7391400" y="1988344"/>
            <a:chExt cx="454025" cy="454025"/>
          </a:xfrm>
          <a:effectLst/>
        </p:grpSpPr>
        <p:sp>
          <p:nvSpPr>
            <p:cNvPr id="44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6" name="Group 65"/>
          <p:cNvGrpSpPr/>
          <p:nvPr/>
        </p:nvGrpSpPr>
        <p:grpSpPr>
          <a:xfrm>
            <a:off x="5342329" y="2871139"/>
            <a:ext cx="299056" cy="315302"/>
            <a:chOff x="7391400" y="1988344"/>
            <a:chExt cx="454025" cy="454025"/>
          </a:xfrm>
          <a:effectLst/>
        </p:grpSpPr>
        <p:sp>
          <p:nvSpPr>
            <p:cNvPr id="47" name="Oval 268"/>
            <p:cNvSpPr>
              <a:spLocks noChangeArrowheads="1"/>
            </p:cNvSpPr>
            <p:nvPr/>
          </p:nvSpPr>
          <p:spPr bwMode="auto">
            <a:xfrm rot="21347776">
              <a:off x="7391400" y="1988344"/>
              <a:ext cx="454025" cy="454025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none"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Oval 269"/>
            <p:cNvSpPr>
              <a:spLocks noChangeArrowheads="1"/>
            </p:cNvSpPr>
            <p:nvPr/>
          </p:nvSpPr>
          <p:spPr bwMode="auto">
            <a:xfrm rot="21347776">
              <a:off x="7439013" y="1991424"/>
              <a:ext cx="354310" cy="265201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5" name="Text Box 394"/>
          <p:cNvSpPr txBox="1">
            <a:spLocks noChangeArrowheads="1"/>
          </p:cNvSpPr>
          <p:nvPr/>
        </p:nvSpPr>
        <p:spPr bwMode="auto">
          <a:xfrm>
            <a:off x="5806560" y="2197348"/>
            <a:ext cx="3437503" cy="63094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91440" tIns="91440" anchor="ctr" anchorCtr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sr-Cyrl-RS" sz="1600" b="1" dirty="0" smtClean="0">
                <a:solidFill>
                  <a:srgbClr val="C00000"/>
                </a:solidFill>
              </a:rPr>
              <a:t>Активности</a:t>
            </a:r>
            <a:r>
              <a:rPr lang="sr-Cyrl-RS" sz="1600" dirty="0" smtClean="0"/>
              <a:t> </a:t>
            </a:r>
            <a:r>
              <a:rPr lang="sr-Cyrl-RS" sz="1600" b="1" dirty="0" smtClean="0"/>
              <a:t>ЦЕНТРА ЗА БЕЗБЕДНОСТ САОБРАЋАЈА</a:t>
            </a:r>
            <a:endParaRPr lang="sr-Latn-BA" sz="160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228600" y="5690314"/>
            <a:ext cx="8991600" cy="43088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RS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УЛОГА НЕВЛАДИНИХ ОРГАНИЗАЦИЈА У БЕЗБЕДНОСТИ САОБРАЋАЈА</a:t>
            </a:r>
            <a:endParaRPr lang="en-US" sz="2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7" name="Picture 3" descr="Лого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39668" y="-15549"/>
            <a:ext cx="1197480" cy="107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bg1">
                <a:alpha val="40000"/>
              </a:schemeClr>
            </a:glow>
          </a:effectLst>
        </p:spPr>
      </p:pic>
      <p:sp>
        <p:nvSpPr>
          <p:cNvPr id="68" name="TextBox 67"/>
          <p:cNvSpPr txBox="1"/>
          <p:nvPr/>
        </p:nvSpPr>
        <p:spPr>
          <a:xfrm>
            <a:off x="457200" y="6334780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ENTAR ZA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EZBEDNOST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AOBRAĆAJA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24" y="23742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/>
          <p:cNvCxnSpPr/>
          <p:nvPr/>
        </p:nvCxnSpPr>
        <p:spPr>
          <a:xfrm flipH="1">
            <a:off x="293137" y="6400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457200" y="6334780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ENTAR ZA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EZBEDNOST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AOBRAĆAJA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21124" y="140219"/>
            <a:ext cx="54187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ЗАДАЦИ</a:t>
            </a:r>
            <a:r>
              <a:rPr lang="sr-Cyrl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ЦЕНТРА ЗА БЕЗБЕДНОСТ САОБРАЋАЈА</a:t>
            </a:r>
            <a:endParaRPr lang="sr-Latn-BA" sz="1200" b="1" dirty="0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381000" y="1084217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4" name="Picture 3" descr="Лого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87642" y="96913"/>
            <a:ext cx="1086982" cy="974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bg1">
                <a:alpha val="40000"/>
              </a:schemeClr>
            </a:glo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7836"/>
            <a:ext cx="2220163" cy="974750"/>
          </a:xfrm>
          <a:prstGeom prst="rect">
            <a:avLst/>
          </a:prstGeom>
        </p:spPr>
      </p:pic>
      <p:pic>
        <p:nvPicPr>
          <p:cNvPr id="10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577572" y="1278409"/>
            <a:ext cx="290036" cy="65741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128311" y="1388129"/>
            <a:ext cx="7620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sr-Cyrl-RS" dirty="0">
                <a:solidFill>
                  <a:srgbClr val="000000"/>
                </a:solidFill>
                <a:ea typeface="Calibri" panose="020F0502020204030204" pitchFamily="34" charset="0"/>
              </a:rPr>
              <a:t>У</a:t>
            </a:r>
            <a:r>
              <a:rPr lang="sr-Cyrl-RS" dirty="0" smtClean="0">
                <a:solidFill>
                  <a:srgbClr val="000000"/>
                </a:solidFill>
                <a:ea typeface="Calibri" panose="020F0502020204030204" pitchFamily="34" charset="0"/>
              </a:rPr>
              <a:t>напређење </a:t>
            </a:r>
            <a:r>
              <a:rPr lang="sr-Cyrl-RS" dirty="0">
                <a:solidFill>
                  <a:srgbClr val="000000"/>
                </a:solidFill>
                <a:ea typeface="Calibri" panose="020F0502020204030204" pitchFamily="34" charset="0"/>
              </a:rPr>
              <a:t>научног и стручног рада у области безбедности саобраћаја;</a:t>
            </a:r>
            <a:endParaRPr lang="sr-Latn-RS" sz="1200" dirty="0">
              <a:solidFill>
                <a:srgbClr val="00000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28311" y="1809952"/>
            <a:ext cx="7924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sr-Cyrl-RS" dirty="0" smtClean="0">
                <a:solidFill>
                  <a:srgbClr val="000000"/>
                </a:solidFill>
                <a:ea typeface="Calibri" panose="020F0502020204030204" pitchFamily="34" charset="0"/>
              </a:rPr>
              <a:t>Праћење и проучавање проблематике безбедности саобраћаја, предлагање и иницирање мера код надлежних државних органа и организација, усмерених на унапређење безбедности саобраћаја;</a:t>
            </a:r>
            <a:endParaRPr lang="sr-Latn-RS" sz="1200" dirty="0">
              <a:solidFill>
                <a:srgbClr val="00000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28311" y="2809511"/>
            <a:ext cx="69006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sr-Cyrl-RS" dirty="0">
                <a:solidFill>
                  <a:srgbClr val="000000"/>
                </a:solidFill>
                <a:ea typeface="Calibri" panose="020F0502020204030204" pitchFamily="34" charset="0"/>
              </a:rPr>
              <a:t>У</a:t>
            </a:r>
            <a:r>
              <a:rPr lang="sr-Cyrl-RS" dirty="0" smtClean="0">
                <a:solidFill>
                  <a:srgbClr val="000000"/>
                </a:solidFill>
                <a:ea typeface="Calibri" panose="020F0502020204030204" pitchFamily="34" charset="0"/>
              </a:rPr>
              <a:t>чешће </a:t>
            </a:r>
            <a:r>
              <a:rPr lang="sr-Cyrl-RS" dirty="0">
                <a:solidFill>
                  <a:srgbClr val="000000"/>
                </a:solidFill>
                <a:ea typeface="Calibri" panose="020F0502020204030204" pitchFamily="34" charset="0"/>
              </a:rPr>
              <a:t>у активностима на превенцији саобраћајних незгода;</a:t>
            </a:r>
            <a:endParaRPr lang="sr-Latn-RS" sz="1200" dirty="0">
              <a:solidFill>
                <a:srgbClr val="00000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98408" y="3347040"/>
            <a:ext cx="72950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sr-Cyrl-RS" dirty="0">
                <a:solidFill>
                  <a:srgbClr val="000000"/>
                </a:solidFill>
                <a:ea typeface="Calibri" panose="020F0502020204030204" pitchFamily="34" charset="0"/>
              </a:rPr>
              <a:t>Р</a:t>
            </a:r>
            <a:r>
              <a:rPr lang="sr-Cyrl-RS" dirty="0" smtClean="0">
                <a:solidFill>
                  <a:srgbClr val="000000"/>
                </a:solidFill>
                <a:ea typeface="Calibri" panose="020F0502020204030204" pitchFamily="34" charset="0"/>
              </a:rPr>
              <a:t>азвијање </a:t>
            </a:r>
            <a:r>
              <a:rPr lang="sr-Cyrl-RS" dirty="0">
                <a:solidFill>
                  <a:srgbClr val="000000"/>
                </a:solidFill>
                <a:ea typeface="Calibri" panose="020F0502020204030204" pitchFamily="34" charset="0"/>
              </a:rPr>
              <a:t>свести о безбедном понашању у саобраћају;</a:t>
            </a:r>
            <a:endParaRPr lang="sr-Latn-RS" sz="1200" dirty="0">
              <a:solidFill>
                <a:srgbClr val="000000"/>
              </a:solidFill>
              <a:effectLst/>
              <a:ea typeface="Calibri" panose="020F0502020204030204" pitchFamily="34" charset="0"/>
            </a:endParaRPr>
          </a:p>
        </p:txBody>
      </p:sp>
      <p:pic>
        <p:nvPicPr>
          <p:cNvPr id="19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577572" y="1934768"/>
            <a:ext cx="290036" cy="657410"/>
          </a:xfrm>
          <a:prstGeom prst="rect">
            <a:avLst/>
          </a:prstGeom>
          <a:noFill/>
        </p:spPr>
      </p:pic>
      <p:pic>
        <p:nvPicPr>
          <p:cNvPr id="20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573731" y="2621811"/>
            <a:ext cx="290036" cy="657410"/>
          </a:xfrm>
          <a:prstGeom prst="rect">
            <a:avLst/>
          </a:prstGeom>
          <a:noFill/>
        </p:spPr>
      </p:pic>
      <p:pic>
        <p:nvPicPr>
          <p:cNvPr id="21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581928" y="3261997"/>
            <a:ext cx="290036" cy="65741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099608" y="3860234"/>
            <a:ext cx="80739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sr-Cyrl-RS" dirty="0" smtClean="0">
                <a:solidFill>
                  <a:srgbClr val="000000"/>
                </a:solidFill>
                <a:ea typeface="Calibri" panose="020F0502020204030204" pitchFamily="34" charset="0"/>
              </a:rPr>
              <a:t>Сарадња са универзитетима, школама, стручним удружењима и другим организацијама у земљи и иностранству које се баве безбедношћу саобраћаја;</a:t>
            </a:r>
            <a:endParaRPr lang="sr-Latn-RS" sz="1200" dirty="0">
              <a:solidFill>
                <a:srgbClr val="00000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28311" y="4572585"/>
            <a:ext cx="7795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sr-Cyrl-RS" dirty="0" smtClean="0">
                <a:solidFill>
                  <a:srgbClr val="000000"/>
                </a:solidFill>
                <a:ea typeface="Calibri" panose="020F0502020204030204" pitchFamily="34" charset="0"/>
              </a:rPr>
              <a:t>Публиковање </a:t>
            </a:r>
            <a:r>
              <a:rPr lang="sr-Cyrl-RS" dirty="0">
                <a:solidFill>
                  <a:srgbClr val="000000"/>
                </a:solidFill>
                <a:ea typeface="Calibri" panose="020F0502020204030204" pitchFamily="34" charset="0"/>
              </a:rPr>
              <a:t>књига и других публикација о безбедности у саобраћају;</a:t>
            </a:r>
            <a:endParaRPr lang="sr-Latn-RS" sz="1200" dirty="0">
              <a:solidFill>
                <a:srgbClr val="000000"/>
              </a:solidFill>
              <a:effectLst/>
              <a:ea typeface="Calibri" panose="020F0502020204030204" pitchFamily="34" charset="0"/>
            </a:endParaRPr>
          </a:p>
        </p:txBody>
      </p:sp>
      <p:pic>
        <p:nvPicPr>
          <p:cNvPr id="22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581928" y="3854695"/>
            <a:ext cx="290036" cy="657410"/>
          </a:xfrm>
          <a:prstGeom prst="rect">
            <a:avLst/>
          </a:prstGeom>
          <a:noFill/>
        </p:spPr>
      </p:pic>
      <p:pic>
        <p:nvPicPr>
          <p:cNvPr id="23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569182" y="4464295"/>
            <a:ext cx="290036" cy="657410"/>
          </a:xfrm>
          <a:prstGeom prst="rect">
            <a:avLst/>
          </a:prstGeom>
          <a:noFill/>
        </p:spPr>
      </p:pic>
      <p:pic>
        <p:nvPicPr>
          <p:cNvPr id="24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569182" y="5029200"/>
            <a:ext cx="290036" cy="657410"/>
          </a:xfrm>
          <a:prstGeom prst="rect">
            <a:avLst/>
          </a:prstGeom>
          <a:noFill/>
        </p:spPr>
      </p:pic>
      <p:pic>
        <p:nvPicPr>
          <p:cNvPr id="25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569182" y="5726812"/>
            <a:ext cx="290036" cy="65741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1128311" y="5146558"/>
            <a:ext cx="70694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sr-Cyrl-RS" dirty="0">
                <a:solidFill>
                  <a:srgbClr val="000000"/>
                </a:solidFill>
                <a:ea typeface="Calibri" panose="020F0502020204030204" pitchFamily="34" charset="0"/>
              </a:rPr>
              <a:t>У</a:t>
            </a:r>
            <a:r>
              <a:rPr lang="sr-Cyrl-RS" dirty="0" smtClean="0">
                <a:solidFill>
                  <a:srgbClr val="000000"/>
                </a:solidFill>
                <a:ea typeface="Calibri" panose="020F0502020204030204" pitchFamily="34" charset="0"/>
              </a:rPr>
              <a:t>напређење </a:t>
            </a:r>
            <a:r>
              <a:rPr lang="sr-Cyrl-RS" dirty="0">
                <a:solidFill>
                  <a:srgbClr val="000000"/>
                </a:solidFill>
                <a:ea typeface="Calibri" panose="020F0502020204030204" pitchFamily="34" charset="0"/>
              </a:rPr>
              <a:t>образовања кадрова у области безбедности саобраћаја;</a:t>
            </a:r>
            <a:endParaRPr lang="sr-Latn-RS" sz="1200" dirty="0">
              <a:solidFill>
                <a:srgbClr val="00000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8311" y="5732351"/>
            <a:ext cx="78516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sr-Cyrl-RS" dirty="0" smtClean="0">
                <a:solidFill>
                  <a:srgbClr val="000000"/>
                </a:solidFill>
                <a:ea typeface="Calibri" panose="020F0502020204030204" pitchFamily="34" charset="0"/>
              </a:rPr>
              <a:t>Информисање </a:t>
            </a:r>
            <a:r>
              <a:rPr lang="sr-Cyrl-RS" dirty="0">
                <a:solidFill>
                  <a:srgbClr val="000000"/>
                </a:solidFill>
                <a:ea typeface="Calibri" panose="020F0502020204030204" pitchFamily="34" charset="0"/>
              </a:rPr>
              <a:t>јавности о актуелним проблемима у области безбедности саобраћаја.</a:t>
            </a:r>
            <a:endParaRPr lang="sr-Latn-RS" sz="1200" dirty="0">
              <a:solidFill>
                <a:srgbClr val="000000"/>
              </a:solidFill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501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/>
          <p:cNvCxnSpPr/>
          <p:nvPr/>
        </p:nvCxnSpPr>
        <p:spPr>
          <a:xfrm flipH="1">
            <a:off x="293137" y="6400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457200" y="6334780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ENTAR ZA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EZBEDNOST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AOBRAĆAJA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21124" y="140219"/>
            <a:ext cx="54187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АКТИВНОСТИ</a:t>
            </a:r>
            <a:r>
              <a:rPr lang="sr-Cyrl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ЦЕНТРА ЗА БЕЗБЕДНОСТ САОБРАЋАЈА</a:t>
            </a:r>
            <a:endParaRPr lang="sr-Latn-BA" sz="1200" b="1" dirty="0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381000" y="1084217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4" name="Picture 3" descr="Лого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87642" y="96913"/>
            <a:ext cx="1086982" cy="974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bg1">
                <a:alpha val="40000"/>
              </a:schemeClr>
            </a:glo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7836"/>
            <a:ext cx="2220163" cy="974750"/>
          </a:xfrm>
          <a:prstGeom prst="rect">
            <a:avLst/>
          </a:prstGeom>
        </p:spPr>
      </p:pic>
      <p:pic>
        <p:nvPicPr>
          <p:cNvPr id="27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363940" y="1371600"/>
            <a:ext cx="357158" cy="809552"/>
          </a:xfrm>
          <a:prstGeom prst="rect">
            <a:avLst/>
          </a:prstGeom>
          <a:noFill/>
        </p:spPr>
      </p:pic>
      <p:sp>
        <p:nvSpPr>
          <p:cNvPr id="28" name="Text Box 42"/>
          <p:cNvSpPr txBox="1">
            <a:spLocks noChangeArrowheads="1"/>
          </p:cNvSpPr>
          <p:nvPr/>
        </p:nvSpPr>
        <p:spPr bwMode="auto">
          <a:xfrm>
            <a:off x="780804" y="1313706"/>
            <a:ext cx="8234997" cy="830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8" rIns="91436" bIns="45718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just">
              <a:spcBef>
                <a:spcPct val="50000"/>
              </a:spcBef>
              <a:defRPr/>
            </a:pPr>
            <a:r>
              <a:rPr lang="sr-Cyrl-R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pitchFamily="34" charset="0"/>
              </a:rPr>
              <a:t>Публиковано преко 100 научних радова у земљи и иностранству на научним конференцијама, у часописима…</a:t>
            </a:r>
            <a:endParaRPr lang="en-US" dirty="0" smtClean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pitchFamily="34" charset="0"/>
            </a:endParaRPr>
          </a:p>
        </p:txBody>
      </p:sp>
      <p:pic>
        <p:nvPicPr>
          <p:cNvPr id="29" name="Picture 3" descr="C:\Users\Vedran\Desktop\Slike\Златибор 2013.JPG"/>
          <p:cNvPicPr>
            <a:picLocks noChangeAspect="1" noChangeArrowheads="1"/>
          </p:cNvPicPr>
          <p:nvPr/>
        </p:nvPicPr>
        <p:blipFill>
          <a:blip r:embed="rId5" cstate="print"/>
          <a:srcRect r="2175"/>
          <a:stretch>
            <a:fillRect/>
          </a:stretch>
        </p:blipFill>
        <p:spPr bwMode="auto">
          <a:xfrm rot="21361065">
            <a:off x="31020" y="3269963"/>
            <a:ext cx="4232792" cy="2885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Picture 2" descr="C:\Users\Vedran\Desktop\Slike\БСЛЗ 201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62659">
            <a:off x="4821401" y="270451"/>
            <a:ext cx="4170237" cy="2779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9" t="25877" r="16193" b="5071"/>
          <a:stretch/>
        </p:blipFill>
        <p:spPr>
          <a:xfrm>
            <a:off x="1435086" y="22789"/>
            <a:ext cx="2131007" cy="2739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1" t="21111" r="2592" b="4444"/>
          <a:stretch/>
        </p:blipFill>
        <p:spPr>
          <a:xfrm>
            <a:off x="6261084" y="3505420"/>
            <a:ext cx="2147195" cy="2766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http://centarbs.com/wp-content/uploads/2015/08/BSLZ-2013-5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05" t="12466" r="19832" b="921"/>
          <a:stretch/>
        </p:blipFill>
        <p:spPr bwMode="auto">
          <a:xfrm>
            <a:off x="3035277" y="1862164"/>
            <a:ext cx="2744252" cy="31730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1526">
            <a:off x="108513" y="2669202"/>
            <a:ext cx="5123504" cy="3409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Picture 4" descr="C:\Users\Vedran\Desktop\Slike\Дивчибаре 10.04 (7)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623318" y="209941"/>
            <a:ext cx="5451306" cy="3630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975" y="842387"/>
            <a:ext cx="6631519" cy="49736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382641" y="2190993"/>
            <a:ext cx="357158" cy="809552"/>
          </a:xfrm>
          <a:prstGeom prst="rect">
            <a:avLst/>
          </a:prstGeom>
          <a:noFill/>
        </p:spPr>
      </p:pic>
      <p:sp>
        <p:nvSpPr>
          <p:cNvPr id="41" name="Text Box 42"/>
          <p:cNvSpPr txBox="1">
            <a:spLocks noChangeArrowheads="1"/>
          </p:cNvSpPr>
          <p:nvPr/>
        </p:nvSpPr>
        <p:spPr bwMode="auto">
          <a:xfrm>
            <a:off x="856643" y="2309270"/>
            <a:ext cx="8234997" cy="461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8" rIns="91436" bIns="45718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just">
              <a:spcBef>
                <a:spcPct val="50000"/>
              </a:spcBef>
              <a:defRPr/>
            </a:pPr>
            <a:r>
              <a:rPr lang="sr-Cyrl-R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pitchFamily="34" charset="0"/>
              </a:rPr>
              <a:t>Израде Студија и пројеката…</a:t>
            </a:r>
            <a:endParaRPr lang="en-US" dirty="0" smtClean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pitchFamily="34" charset="0"/>
            </a:endParaRP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667" b="1068"/>
          <a:stretch/>
        </p:blipFill>
        <p:spPr>
          <a:xfrm>
            <a:off x="553139" y="3090217"/>
            <a:ext cx="4277175" cy="3242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" name="Picture 7" descr="C:\Users\Vedran\Desktop\Slike\Стратегија (4)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915010" y="594424"/>
            <a:ext cx="3961437" cy="2971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365625" y="3142196"/>
            <a:ext cx="357158" cy="809552"/>
          </a:xfrm>
          <a:prstGeom prst="rect">
            <a:avLst/>
          </a:prstGeom>
          <a:noFill/>
        </p:spPr>
      </p:pic>
      <p:sp>
        <p:nvSpPr>
          <p:cNvPr id="45" name="Text Box 42"/>
          <p:cNvSpPr txBox="1">
            <a:spLocks noChangeArrowheads="1"/>
          </p:cNvSpPr>
          <p:nvPr/>
        </p:nvSpPr>
        <p:spPr bwMode="auto">
          <a:xfrm>
            <a:off x="839627" y="3260473"/>
            <a:ext cx="8234997" cy="830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8" rIns="91436" bIns="45718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just">
              <a:spcBef>
                <a:spcPct val="50000"/>
              </a:spcBef>
              <a:defRPr/>
            </a:pPr>
            <a:r>
              <a:rPr lang="sr-Cyrl-R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pitchFamily="34" charset="0"/>
              </a:rPr>
              <a:t>Провера безбедности саобраћаја на путевима Републике Србије…</a:t>
            </a:r>
            <a:endParaRPr lang="en-US" dirty="0" smtClean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pitchFamily="34" charset="0"/>
            </a:endParaRPr>
          </a:p>
        </p:txBody>
      </p:sp>
      <p:pic>
        <p:nvPicPr>
          <p:cNvPr id="1030" name="Picture 6" descr="http://centarbs.com/wp-content/uploads/2015/08/%D0%A0%D0%B0%D0%B4%D0%BE%D0%B1%D0%B8%D1%9B-1.jpg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91" t="15733" r="30834" b="45360"/>
          <a:stretch/>
        </p:blipFill>
        <p:spPr bwMode="auto">
          <a:xfrm>
            <a:off x="4887539" y="3624917"/>
            <a:ext cx="3999850" cy="28484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637" y="369899"/>
            <a:ext cx="3914177" cy="2935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2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374340" y="3098581"/>
            <a:ext cx="357158" cy="809552"/>
          </a:xfrm>
          <a:prstGeom prst="rect">
            <a:avLst/>
          </a:prstGeom>
          <a:noFill/>
        </p:spPr>
      </p:pic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807905" y="3046109"/>
            <a:ext cx="8234997" cy="830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8" rIns="91436" bIns="45718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just">
              <a:spcBef>
                <a:spcPct val="50000"/>
              </a:spcBef>
              <a:defRPr/>
            </a:pPr>
            <a:r>
              <a:rPr lang="sr-Cyrl-R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pitchFamily="34" charset="0"/>
              </a:rPr>
              <a:t>Дефинисање мера за унапређење безбедности саобраћаја на путевима Републике Србије…</a:t>
            </a:r>
            <a:endParaRPr lang="en-US" dirty="0" smtClean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rial" pitchFamily="34" charset="0"/>
            </a:endParaRPr>
          </a:p>
        </p:txBody>
      </p:sp>
      <p:pic>
        <p:nvPicPr>
          <p:cNvPr id="1032" name="Picture 8" descr="http://centarbs.com/wp-content/uploads/2015/08/%D0%A0%D0%B0%D0%B7%D0%BB%D0%B8%D0%BA%D0%B5-2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297" y="350079"/>
            <a:ext cx="6045969" cy="235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centarbs.com/wp-content/uploads/2015/08/%D0%A0%D0%B0%D0%B7%D0%BB%D0%B8%D0%BA%D0%B5-7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749" y="3999479"/>
            <a:ext cx="6185526" cy="2314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4381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1" grpId="0"/>
      <p:bldP spid="41" grpId="1"/>
      <p:bldP spid="45" grpId="0"/>
      <p:bldP spid="45" grpId="1"/>
      <p:bldP spid="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/>
          <p:cNvCxnSpPr/>
          <p:nvPr/>
        </p:nvCxnSpPr>
        <p:spPr>
          <a:xfrm flipH="1">
            <a:off x="293137" y="6400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457200" y="6334780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ENTAR ZA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EZBEDNOST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AOBRAĆAJA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21124" y="140219"/>
            <a:ext cx="54187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АКТИВНОСТИ</a:t>
            </a:r>
            <a:r>
              <a:rPr lang="sr-Cyrl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ЦЕНТРА ЗА БЕЗБЕДНОСТ САОБРАЋАЈА</a:t>
            </a:r>
            <a:endParaRPr lang="sr-Latn-BA" sz="1200" b="1" dirty="0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381000" y="1084217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4" name="Picture 3" descr="Лого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87642" y="96913"/>
            <a:ext cx="1086982" cy="974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bg1">
                <a:alpha val="40000"/>
              </a:schemeClr>
            </a:glo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7836"/>
            <a:ext cx="2220163" cy="974750"/>
          </a:xfrm>
          <a:prstGeom prst="rect">
            <a:avLst/>
          </a:prstGeom>
        </p:spPr>
      </p:pic>
      <p:pic>
        <p:nvPicPr>
          <p:cNvPr id="9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532263" y="2653809"/>
            <a:ext cx="290036" cy="657410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379863" y="1447800"/>
            <a:ext cx="84345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a typeface="Calibri" panose="020F0502020204030204" pitchFamily="34" charset="0"/>
              </a:rPr>
              <a:t>Од оснивања </a:t>
            </a:r>
            <a:r>
              <a:rPr lang="ru-RU" dirty="0" smtClean="0">
                <a:solidFill>
                  <a:srgbClr val="000000"/>
                </a:solidFill>
                <a:ea typeface="Calibri" panose="020F0502020204030204" pitchFamily="34" charset="0"/>
              </a:rPr>
              <a:t>(31.12.2014 </a:t>
            </a:r>
            <a:r>
              <a:rPr lang="ru-RU" dirty="0">
                <a:solidFill>
                  <a:srgbClr val="000000"/>
                </a:solidFill>
                <a:ea typeface="Calibri" panose="020F0502020204030204" pitchFamily="34" charset="0"/>
              </a:rPr>
              <a:t>године) до </a:t>
            </a:r>
            <a:r>
              <a:rPr lang="ru-RU" dirty="0" smtClean="0">
                <a:solidFill>
                  <a:srgbClr val="000000"/>
                </a:solidFill>
                <a:ea typeface="Calibri" panose="020F0502020204030204" pitchFamily="34" charset="0"/>
              </a:rPr>
              <a:t>данас Центар </a:t>
            </a:r>
            <a:r>
              <a:rPr lang="ru-RU" dirty="0">
                <a:solidFill>
                  <a:srgbClr val="000000"/>
                </a:solidFill>
                <a:ea typeface="Calibri" panose="020F0502020204030204" pitchFamily="34" charset="0"/>
              </a:rPr>
              <a:t>за безбедност </a:t>
            </a:r>
            <a:r>
              <a:rPr lang="sr-Cyrl-RS" dirty="0" smtClean="0">
                <a:solidFill>
                  <a:srgbClr val="000000"/>
                </a:solidFill>
                <a:ea typeface="Calibri" panose="020F0502020204030204" pitchFamily="34" charset="0"/>
              </a:rPr>
              <a:t>саобраћаја </a:t>
            </a:r>
            <a:r>
              <a:rPr lang="ru-RU" dirty="0" smtClean="0">
                <a:solidFill>
                  <a:srgbClr val="000000"/>
                </a:solidFill>
                <a:ea typeface="Calibri" panose="020F0502020204030204" pitchFamily="34" charset="0"/>
              </a:rPr>
              <a:t>је спрове</a:t>
            </a:r>
            <a:r>
              <a:rPr lang="sr-Latn-RS" dirty="0" smtClean="0">
                <a:solidFill>
                  <a:srgbClr val="000000"/>
                </a:solidFill>
                <a:ea typeface="Calibri" panose="020F0502020204030204" pitchFamily="34" charset="0"/>
              </a:rPr>
              <a:t>o</a:t>
            </a:r>
            <a:r>
              <a:rPr lang="ru-RU" dirty="0" smtClean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ru-RU" dirty="0">
                <a:solidFill>
                  <a:srgbClr val="000000"/>
                </a:solidFill>
                <a:ea typeface="Calibri" panose="020F0502020204030204" pitchFamily="34" charset="0"/>
              </a:rPr>
              <a:t>неколико пројеката и активности у области </a:t>
            </a:r>
            <a:r>
              <a:rPr lang="ru-RU" dirty="0" smtClean="0">
                <a:solidFill>
                  <a:srgbClr val="000000"/>
                </a:solidFill>
                <a:ea typeface="Calibri" panose="020F0502020204030204" pitchFamily="34" charset="0"/>
              </a:rPr>
              <a:t>безбедности </a:t>
            </a:r>
            <a:r>
              <a:rPr lang="ru-RU" dirty="0">
                <a:solidFill>
                  <a:srgbClr val="000000"/>
                </a:solidFill>
                <a:ea typeface="Calibri" panose="020F0502020204030204" pitchFamily="34" charset="0"/>
              </a:rPr>
              <a:t>друмског саобраћаја, укључујући:</a:t>
            </a:r>
            <a:endParaRPr lang="sr-Latn-RS" sz="1200" dirty="0">
              <a:solidFill>
                <a:srgbClr val="00000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89659" y="2624369"/>
            <a:ext cx="80902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dirty="0" err="1"/>
              <a:t>Образовање</a:t>
            </a:r>
            <a:r>
              <a:rPr lang="sr-Latn-RS" dirty="0"/>
              <a:t> </a:t>
            </a:r>
            <a:r>
              <a:rPr lang="sr-Latn-RS" dirty="0" err="1" smtClean="0"/>
              <a:t>деце</a:t>
            </a:r>
            <a:r>
              <a:rPr lang="sr-Latn-RS" dirty="0" smtClean="0"/>
              <a:t> </a:t>
            </a:r>
            <a:r>
              <a:rPr lang="sr-Latn-RS" dirty="0"/>
              <a:t>и </a:t>
            </a:r>
            <a:r>
              <a:rPr lang="sr-Latn-RS" dirty="0" err="1"/>
              <a:t>младих</a:t>
            </a:r>
            <a:r>
              <a:rPr lang="sr-Latn-RS" dirty="0"/>
              <a:t> о </a:t>
            </a:r>
            <a:r>
              <a:rPr lang="sr-Latn-RS" dirty="0" err="1"/>
              <a:t>безбедности</a:t>
            </a:r>
            <a:r>
              <a:rPr lang="sr-Latn-RS" dirty="0"/>
              <a:t> у </a:t>
            </a:r>
            <a:r>
              <a:rPr lang="sr-Latn-RS" dirty="0" err="1"/>
              <a:t>саобраћају</a:t>
            </a:r>
            <a:r>
              <a:rPr lang="sr-Latn-RS" dirty="0"/>
              <a:t> </a:t>
            </a:r>
            <a:r>
              <a:rPr lang="sr-Latn-RS" dirty="0" smtClean="0"/>
              <a:t>(</a:t>
            </a:r>
            <a:r>
              <a:rPr lang="sr-Latn-RS" dirty="0" err="1" smtClean="0"/>
              <a:t>образован</a:t>
            </a:r>
            <a:r>
              <a:rPr lang="sr-Cyrl-RS" dirty="0" smtClean="0"/>
              <a:t>о</a:t>
            </a:r>
            <a:r>
              <a:rPr lang="sr-Latn-RS" dirty="0" smtClean="0"/>
              <a:t> </a:t>
            </a:r>
            <a:r>
              <a:rPr lang="sr-Latn-RS" dirty="0" err="1"/>
              <a:t>око</a:t>
            </a:r>
            <a:r>
              <a:rPr lang="sr-Latn-RS" dirty="0"/>
              <a:t> </a:t>
            </a:r>
            <a:r>
              <a:rPr lang="sr-Cyrl-RS" b="1" dirty="0" smtClean="0">
                <a:solidFill>
                  <a:srgbClr val="C00000"/>
                </a:solidFill>
              </a:rPr>
              <a:t>3. 463 </a:t>
            </a:r>
            <a:r>
              <a:rPr lang="sr-Latn-RS" dirty="0" err="1" smtClean="0"/>
              <a:t>деце</a:t>
            </a:r>
            <a:r>
              <a:rPr lang="sr-Latn-RS" dirty="0" smtClean="0"/>
              <a:t> </a:t>
            </a:r>
            <a:r>
              <a:rPr lang="sr-Latn-RS" dirty="0"/>
              <a:t>и </a:t>
            </a:r>
            <a:r>
              <a:rPr lang="sr-Latn-RS" dirty="0" err="1"/>
              <a:t>младих</a:t>
            </a:r>
            <a:r>
              <a:rPr lang="sr-Latn-RS" dirty="0"/>
              <a:t>) ...</a:t>
            </a:r>
          </a:p>
        </p:txBody>
      </p:sp>
      <p:pic>
        <p:nvPicPr>
          <p:cNvPr id="1026" name="Picture 2" descr="http://centarbs.com/wp-content/uploads/2015/06/%D0%91%D0%BE%D1%80%D0%B0-%D0%9B%D0%B0%D0%B7%D0%B8%D1%9B-%D0%92%D0%BB%D0%B0%D1%88%D0%BA%D0%B0-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274131"/>
            <a:ext cx="2291278" cy="30550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26"/>
          <p:cNvPicPr>
            <a:picLocks noChangeAspect="1" noChangeArrowheads="1"/>
          </p:cNvPicPr>
          <p:nvPr/>
        </p:nvPicPr>
        <p:blipFill>
          <a:blip r:embed="rId6" cstate="print"/>
          <a:srcRect l="9698"/>
          <a:stretch>
            <a:fillRect/>
          </a:stretch>
        </p:blipFill>
        <p:spPr bwMode="auto">
          <a:xfrm>
            <a:off x="3608079" y="3270700"/>
            <a:ext cx="4784375" cy="3056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536316" y="3419544"/>
            <a:ext cx="290036" cy="657410"/>
          </a:xfrm>
          <a:prstGeom prst="rect">
            <a:avLst/>
          </a:prstGeom>
          <a:noFill/>
        </p:spPr>
      </p:pic>
      <p:sp>
        <p:nvSpPr>
          <p:cNvPr id="18" name="Rectangle 17"/>
          <p:cNvSpPr/>
          <p:nvPr/>
        </p:nvSpPr>
        <p:spPr>
          <a:xfrm>
            <a:off x="870966" y="3554814"/>
            <a:ext cx="792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dirty="0" smtClean="0"/>
              <a:t>Организовање Трибина о безбедности у саобраћају</a:t>
            </a:r>
            <a:r>
              <a:rPr lang="sr-Latn-RS" dirty="0" smtClean="0"/>
              <a:t>...</a:t>
            </a:r>
            <a:endParaRPr lang="sr-Latn-RS" dirty="0"/>
          </a:p>
        </p:txBody>
      </p:sp>
      <p:pic>
        <p:nvPicPr>
          <p:cNvPr id="19" name="Picture 2" descr="04.06 (31).JPG"/>
          <p:cNvPicPr>
            <a:picLocks noChangeAspect="1" noChangeArrowheads="1"/>
          </p:cNvPicPr>
          <p:nvPr/>
        </p:nvPicPr>
        <p:blipFill>
          <a:blip r:embed="rId7" cstate="print"/>
          <a:srcRect r="18657"/>
          <a:stretch>
            <a:fillRect/>
          </a:stretch>
        </p:blipFill>
        <p:spPr bwMode="auto">
          <a:xfrm>
            <a:off x="457201" y="3902395"/>
            <a:ext cx="3669744" cy="2536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http://centarbs.com/wp-content/uploads/2015/06/04.06-2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256" y="4037843"/>
            <a:ext cx="4284203" cy="24098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1047484" y="5235715"/>
            <a:ext cx="8096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dirty="0" err="1" smtClean="0"/>
              <a:t>Стручно</a:t>
            </a:r>
            <a:r>
              <a:rPr lang="sr-Latn-RS" dirty="0" smtClean="0"/>
              <a:t> </a:t>
            </a:r>
            <a:r>
              <a:rPr lang="sr-Latn-RS" dirty="0" err="1"/>
              <a:t>усавршавања</a:t>
            </a:r>
            <a:r>
              <a:rPr lang="sr-Latn-RS" dirty="0"/>
              <a:t> и </a:t>
            </a:r>
            <a:r>
              <a:rPr lang="sr-Latn-RS" dirty="0" err="1"/>
              <a:t>стицање</a:t>
            </a:r>
            <a:r>
              <a:rPr lang="sr-Latn-RS" dirty="0"/>
              <a:t> </a:t>
            </a:r>
            <a:r>
              <a:rPr lang="sr-Latn-RS" dirty="0" err="1"/>
              <a:t>знања</a:t>
            </a:r>
            <a:r>
              <a:rPr lang="sr-Latn-RS" dirty="0"/>
              <a:t> </a:t>
            </a:r>
            <a:r>
              <a:rPr lang="sr-Latn-RS" dirty="0" err="1"/>
              <a:t>едукатора</a:t>
            </a:r>
            <a:r>
              <a:rPr lang="sr-Latn-RS" dirty="0"/>
              <a:t> и </a:t>
            </a:r>
            <a:r>
              <a:rPr lang="sr-Latn-RS" dirty="0" err="1"/>
              <a:t>лица</a:t>
            </a:r>
            <a:r>
              <a:rPr lang="sr-Latn-RS" dirty="0"/>
              <a:t> </a:t>
            </a:r>
            <a:r>
              <a:rPr lang="sr-Latn-RS" dirty="0" err="1" smtClean="0"/>
              <a:t>за</a:t>
            </a:r>
            <a:r>
              <a:rPr lang="sr-Latn-RS" dirty="0" smtClean="0"/>
              <a:t> </a:t>
            </a:r>
            <a:r>
              <a:rPr lang="sr-Latn-RS" dirty="0" err="1"/>
              <a:t>подршку</a:t>
            </a:r>
            <a:r>
              <a:rPr lang="sr-Latn-RS" dirty="0"/>
              <a:t> у </a:t>
            </a:r>
            <a:r>
              <a:rPr lang="sr-Latn-RS" dirty="0" err="1" smtClean="0"/>
              <a:t>образовнo</a:t>
            </a:r>
            <a:r>
              <a:rPr lang="sr-Cyrl-RS" dirty="0" smtClean="0"/>
              <a:t>м</a:t>
            </a:r>
            <a:r>
              <a:rPr lang="sr-Latn-RS" dirty="0" smtClean="0"/>
              <a:t> </a:t>
            </a:r>
            <a:r>
              <a:rPr lang="sr-Latn-RS" dirty="0" err="1"/>
              <a:t>рад</a:t>
            </a:r>
            <a:r>
              <a:rPr lang="sr-Latn-RS" dirty="0"/>
              <a:t> у </a:t>
            </a:r>
            <a:r>
              <a:rPr lang="sr-Latn-RS" dirty="0" err="1"/>
              <a:t>области</a:t>
            </a:r>
            <a:r>
              <a:rPr lang="sr-Latn-RS" dirty="0"/>
              <a:t> </a:t>
            </a:r>
            <a:r>
              <a:rPr lang="sr-Cyrl-RS" dirty="0" smtClean="0"/>
              <a:t>безбедности саобраћаја…</a:t>
            </a:r>
            <a:endParaRPr lang="sr-Latn-RS" dirty="0"/>
          </a:p>
        </p:txBody>
      </p:sp>
      <p:pic>
        <p:nvPicPr>
          <p:cNvPr id="22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636755" y="5248809"/>
            <a:ext cx="284824" cy="645596"/>
          </a:xfrm>
          <a:prstGeom prst="rect">
            <a:avLst/>
          </a:prstGeom>
          <a:noFill/>
        </p:spPr>
      </p:pic>
      <p:pic>
        <p:nvPicPr>
          <p:cNvPr id="1030" name="Picture 6" descr="Бициклана Фест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918" y="1409728"/>
            <a:ext cx="5038773" cy="37790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5946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  <p:bldP spid="18" grpId="0"/>
      <p:bldP spid="18" grpId="1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/>
          <p:cNvCxnSpPr/>
          <p:nvPr/>
        </p:nvCxnSpPr>
        <p:spPr>
          <a:xfrm flipH="1">
            <a:off x="293137" y="64008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457200" y="6334780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ENTAR ZA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EZBEDNOST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AOBRAĆAJA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21124" y="140219"/>
            <a:ext cx="54187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АКТИВНОСТИ</a:t>
            </a:r>
            <a:r>
              <a:rPr lang="sr-Cyrl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ЦЕНТРА ЗА БЕЗБЕДНОСТ САОБРАЋАЈА</a:t>
            </a:r>
            <a:endParaRPr lang="sr-Latn-BA" sz="1200" b="1" dirty="0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381000" y="1084217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4" name="Picture 3" descr="Лого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87642" y="96913"/>
            <a:ext cx="1086982" cy="974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bg1">
                <a:alpha val="40000"/>
              </a:schemeClr>
            </a:glo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7836"/>
            <a:ext cx="2220163" cy="97475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82425" y="1369723"/>
            <a:ext cx="8712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НАЧИН ОДРЖАВАЊА ЕДУКАЦИЈЕ О БЕЗБЕДНОСТИ САОБРАЋАЈА</a:t>
            </a:r>
          </a:p>
        </p:txBody>
      </p:sp>
      <p:pic>
        <p:nvPicPr>
          <p:cNvPr id="9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914400" y="2286201"/>
            <a:ext cx="357158" cy="809552"/>
          </a:xfrm>
          <a:prstGeom prst="rect">
            <a:avLst/>
          </a:prstGeom>
          <a:noFill/>
        </p:spPr>
      </p:pic>
      <p:sp>
        <p:nvSpPr>
          <p:cNvPr id="10" name="Text Box 42"/>
          <p:cNvSpPr txBox="1">
            <a:spLocks noChangeArrowheads="1"/>
          </p:cNvSpPr>
          <p:nvPr/>
        </p:nvSpPr>
        <p:spPr bwMode="auto">
          <a:xfrm>
            <a:off x="1295400" y="2409953"/>
            <a:ext cx="6934200" cy="400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8" rIns="91436" bIns="45718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just">
              <a:spcBef>
                <a:spcPct val="50000"/>
              </a:spcBef>
              <a:defRPr/>
            </a:pPr>
            <a:r>
              <a:rPr lang="sr-Latn-R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U UČIONICAMA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...</a:t>
            </a:r>
          </a:p>
        </p:txBody>
      </p:sp>
      <p:pic>
        <p:nvPicPr>
          <p:cNvPr id="20" name="Picture 2" descr="D:\Слике\Едукација - Младеновац\Младеновац (138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071" y="3316077"/>
            <a:ext cx="4083014" cy="3062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http://centarbs.com/wp-content/uploads/2015/09/%D0%9A%D0%BE%D1%81%D1%98%D0%B5%D1%80%D0%B8%D1%9B-14.09-7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74" t="11459" r="21901" b="3125"/>
          <a:stretch/>
        </p:blipFill>
        <p:spPr bwMode="auto">
          <a:xfrm>
            <a:off x="5006653" y="3304774"/>
            <a:ext cx="3500440" cy="30864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centarbs.com/wp-content/uploads/2015/09/%D0%9A%D0%BE%D1%81%D1%98%D0%B5%D1%80%D0%B8%D1%9B-14.09-1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199" y="170344"/>
            <a:ext cx="4058960" cy="30442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914400" y="2216371"/>
            <a:ext cx="357158" cy="809552"/>
          </a:xfrm>
          <a:prstGeom prst="rect">
            <a:avLst/>
          </a:prstGeom>
          <a:noFill/>
        </p:spPr>
      </p:pic>
      <p:sp>
        <p:nvSpPr>
          <p:cNvPr id="22" name="Text Box 42"/>
          <p:cNvSpPr txBox="1">
            <a:spLocks noChangeArrowheads="1"/>
          </p:cNvSpPr>
          <p:nvPr/>
        </p:nvSpPr>
        <p:spPr bwMode="auto">
          <a:xfrm>
            <a:off x="1295400" y="2397218"/>
            <a:ext cx="6934200" cy="400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8" rIns="91436" bIns="45718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just">
              <a:spcBef>
                <a:spcPct val="50000"/>
              </a:spcBef>
              <a:defRPr/>
            </a:pPr>
            <a:r>
              <a:rPr lang="sr-Latn-RS" sz="2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NA POLIGONIMA…</a:t>
            </a:r>
            <a:endParaRPr lang="en-US" sz="20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5" name="Picture 24" descr="Capture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17919" y="160743"/>
            <a:ext cx="4191000" cy="3160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25" descr="Обреновац 27.04 (6)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122" y="3407136"/>
            <a:ext cx="4446887" cy="29695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Picture 26" descr="Обреновац 27.04 (12)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981595" y="3352800"/>
            <a:ext cx="4064000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http://centarbs.com/wp-content/uploads/2015/09/ENM-6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49" y="3095182"/>
            <a:ext cx="4238227" cy="31786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centarbs.com/wp-content/uploads/2015/09/ENM-8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657" y="291449"/>
            <a:ext cx="4029581" cy="30221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centarbs.com/wp-content/uploads/2015/09/ENM-9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636" y="3369961"/>
            <a:ext cx="4041118" cy="30308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618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/>
          <p:cNvCxnSpPr/>
          <p:nvPr/>
        </p:nvCxnSpPr>
        <p:spPr>
          <a:xfrm flipH="1">
            <a:off x="75353" y="6463442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457200" y="6334780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ENTAR ZA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EZBEDNOST </a:t>
            </a:r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sr-Latn-R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AOBRAĆAJA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15030" y="322431"/>
            <a:ext cx="54187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ЗАКЉУЧАК</a:t>
            </a:r>
            <a:endParaRPr lang="sr-Latn-BA" sz="1400" b="1" dirty="0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381000" y="1084217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4" name="Picture 3" descr="Лого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87642" y="96913"/>
            <a:ext cx="1086982" cy="974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bg1">
                <a:alpha val="40000"/>
              </a:schemeClr>
            </a:glo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7836"/>
            <a:ext cx="2220163" cy="974750"/>
          </a:xfrm>
          <a:prstGeom prst="rect">
            <a:avLst/>
          </a:prstGeom>
        </p:spPr>
      </p:pic>
      <p:pic>
        <p:nvPicPr>
          <p:cNvPr id="27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569755" y="2148649"/>
            <a:ext cx="357158" cy="809552"/>
          </a:xfrm>
          <a:prstGeom prst="rect">
            <a:avLst/>
          </a:prstGeom>
          <a:noFill/>
        </p:spPr>
      </p:pic>
      <p:sp>
        <p:nvSpPr>
          <p:cNvPr id="28" name="Text Box 42"/>
          <p:cNvSpPr txBox="1">
            <a:spLocks noChangeArrowheads="1"/>
          </p:cNvSpPr>
          <p:nvPr/>
        </p:nvSpPr>
        <p:spPr bwMode="auto">
          <a:xfrm>
            <a:off x="377302" y="1480661"/>
            <a:ext cx="8675984" cy="400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8" rIns="91436" bIns="45718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just">
              <a:spcBef>
                <a:spcPct val="50000"/>
              </a:spcBef>
              <a:defRPr/>
            </a:pPr>
            <a:r>
              <a:rPr lang="sr-Cyrl-R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ЦЕНТАР ЗА БЕЗБЕДНОСТ САОБРАЋАЈА МОЖЕТЕ ПРАТИТИ НА</a:t>
            </a:r>
            <a:r>
              <a:rPr lang="sr-Latn-R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…</a:t>
            </a:r>
            <a:endParaRPr lang="en-US" sz="2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 Box 42"/>
          <p:cNvSpPr txBox="1">
            <a:spLocks noChangeArrowheads="1"/>
          </p:cNvSpPr>
          <p:nvPr/>
        </p:nvSpPr>
        <p:spPr bwMode="auto">
          <a:xfrm>
            <a:off x="1386663" y="2348231"/>
            <a:ext cx="8218784" cy="400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8" rIns="91436" bIns="45718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just">
              <a:spcBef>
                <a:spcPct val="50000"/>
              </a:spcBef>
              <a:defRPr/>
            </a:pPr>
            <a:r>
              <a:rPr lang="sr-Latn-R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FACEBOOK</a:t>
            </a:r>
            <a:r>
              <a:rPr lang="sr-Latn-R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… Centar za bezbednost saobraćaja</a:t>
            </a:r>
            <a:endParaRPr lang="en-US" sz="2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2" r="206"/>
          <a:stretch/>
        </p:blipFill>
        <p:spPr>
          <a:xfrm>
            <a:off x="954245" y="3243020"/>
            <a:ext cx="7033397" cy="2882233"/>
          </a:xfrm>
          <a:prstGeom prst="rect">
            <a:avLst/>
          </a:prstGeom>
        </p:spPr>
      </p:pic>
      <p:pic>
        <p:nvPicPr>
          <p:cNvPr id="17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699816" y="2117091"/>
            <a:ext cx="357158" cy="809552"/>
          </a:xfrm>
          <a:prstGeom prst="rect">
            <a:avLst/>
          </a:prstGeom>
          <a:noFill/>
        </p:spPr>
      </p:pic>
      <p:sp>
        <p:nvSpPr>
          <p:cNvPr id="18" name="Text Box 42"/>
          <p:cNvSpPr txBox="1">
            <a:spLocks noChangeArrowheads="1"/>
          </p:cNvSpPr>
          <p:nvPr/>
        </p:nvSpPr>
        <p:spPr bwMode="auto">
          <a:xfrm>
            <a:off x="1066800" y="2335183"/>
            <a:ext cx="8218784" cy="400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8" rIns="91436" bIns="45718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just">
              <a:spcBef>
                <a:spcPct val="50000"/>
              </a:spcBef>
              <a:defRPr/>
            </a:pPr>
            <a:r>
              <a:rPr lang="sr-Cyrl-R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На </a:t>
            </a:r>
            <a:r>
              <a:rPr lang="en-U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sr-Latn-R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INTERNET </a:t>
            </a:r>
            <a:r>
              <a:rPr lang="sr-Latn-RS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STRANICI </a:t>
            </a:r>
            <a:r>
              <a:rPr lang="sr-Latn-R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…. </a:t>
            </a:r>
            <a:r>
              <a:rPr lang="sr-Latn-R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hlinkClick r:id="rId6"/>
              </a:rPr>
              <a:t>http://centarbs.com</a:t>
            </a:r>
            <a:r>
              <a:rPr lang="sr-Latn-R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hlinkClick r:id="rId6"/>
              </a:rPr>
              <a:t>/</a:t>
            </a:r>
            <a:r>
              <a:rPr lang="sr-Latn-R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en-US" sz="2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1" r="1131" b="10284"/>
          <a:stretch/>
        </p:blipFill>
        <p:spPr>
          <a:xfrm>
            <a:off x="1502650" y="2762471"/>
            <a:ext cx="5945573" cy="3507978"/>
          </a:xfrm>
          <a:prstGeom prst="rect">
            <a:avLst/>
          </a:prstGeom>
        </p:spPr>
      </p:pic>
      <p:pic>
        <p:nvPicPr>
          <p:cNvPr id="24" name="Picture 2" descr="F:\Статья_Сербия\картинки\i (1).jpg"/>
          <p:cNvPicPr>
            <a:picLocks noChangeAspect="1" noChangeArrowheads="1"/>
          </p:cNvPicPr>
          <p:nvPr/>
        </p:nvPicPr>
        <p:blipFill>
          <a:blip r:embed="rId4" cstate="print"/>
          <a:srcRect l="27571" r="28311"/>
          <a:stretch>
            <a:fillRect/>
          </a:stretch>
        </p:blipFill>
        <p:spPr bwMode="auto">
          <a:xfrm>
            <a:off x="727284" y="2557645"/>
            <a:ext cx="357158" cy="809552"/>
          </a:xfrm>
          <a:prstGeom prst="rect">
            <a:avLst/>
          </a:prstGeom>
          <a:noFill/>
        </p:spPr>
      </p:pic>
      <p:sp>
        <p:nvSpPr>
          <p:cNvPr id="25" name="Text Box 42"/>
          <p:cNvSpPr txBox="1">
            <a:spLocks noChangeArrowheads="1"/>
          </p:cNvSpPr>
          <p:nvPr/>
        </p:nvSpPr>
        <p:spPr bwMode="auto">
          <a:xfrm>
            <a:off x="1231085" y="2594350"/>
            <a:ext cx="8218784" cy="1323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6" tIns="45718" rIns="91436" bIns="45718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just">
              <a:spcBef>
                <a:spcPct val="50000"/>
              </a:spcBef>
              <a:defRPr/>
            </a:pPr>
            <a:r>
              <a:rPr lang="sr-Cyrl-R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И можете </a:t>
            </a:r>
            <a:r>
              <a:rPr lang="sr-Cyrl-R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на</a:t>
            </a:r>
            <a:r>
              <a:rPr lang="sr-Cyrl-R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с</a:t>
            </a:r>
            <a:r>
              <a:rPr lang="sr-Cyrl-R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sr-Cyrl-R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контактирати на: </a:t>
            </a:r>
          </a:p>
          <a:p>
            <a:pPr algn="just">
              <a:spcBef>
                <a:spcPct val="50000"/>
              </a:spcBef>
              <a:defRPr/>
            </a:pPr>
            <a:r>
              <a:rPr lang="sr-Cyrl-R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  <a:r>
              <a:rPr lang="sr-Cyrl-R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		</a:t>
            </a:r>
            <a:r>
              <a:rPr 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T</a:t>
            </a:r>
            <a:r>
              <a:rPr lang="sr-Cyrl-RS" sz="20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ел</a:t>
            </a:r>
            <a:r>
              <a:rPr lang="sr-Cyrl-R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. 065/ 473-83-74</a:t>
            </a:r>
          </a:p>
          <a:p>
            <a:pPr algn="just">
              <a:spcBef>
                <a:spcPct val="50000"/>
              </a:spcBef>
              <a:defRPr/>
            </a:pPr>
            <a:r>
              <a:rPr 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				e-</a:t>
            </a:r>
            <a:r>
              <a:rPr lang="sr-Cyrl-RS" sz="20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маил</a:t>
            </a:r>
            <a:r>
              <a:rPr lang="sr-Cyrl-R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: </a:t>
            </a:r>
            <a:r>
              <a:rPr 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  <a:hlinkClick r:id="rId8"/>
              </a:rPr>
              <a:t>centar@centarbs.com</a:t>
            </a:r>
            <a:r>
              <a:rPr lang="en-US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970398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29" grpId="1"/>
      <p:bldP spid="18" grpId="0"/>
      <p:bldP spid="18" grpId="1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803" y="1556278"/>
            <a:ext cx="75057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/>
              <a:t>IV </a:t>
            </a:r>
            <a:r>
              <a:rPr lang="sr-Cyrl-BA" b="1" dirty="0"/>
              <a:t>Међународна конференција </a:t>
            </a:r>
            <a:endParaRPr lang="sr-Latn-BA" b="1" dirty="0" smtClean="0"/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279" y="2832818"/>
            <a:ext cx="4360046" cy="2899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2324100" y="5249028"/>
            <a:ext cx="777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/>
              <a:t>Тијана ИВАНИШЕВИЋ</a:t>
            </a:r>
            <a:r>
              <a:rPr lang="sr-Cyrl-BA" sz="2000" dirty="0" smtClean="0"/>
              <a:t>, </a:t>
            </a:r>
            <a:r>
              <a:rPr lang="en-US" sz="2000" dirty="0" smtClean="0"/>
              <a:t>E-mail: tijana.ivanisevic@mail.com</a:t>
            </a:r>
            <a:endParaRPr lang="sr-Latn-BA" sz="2000" i="1" dirty="0"/>
          </a:p>
          <a:p>
            <a:r>
              <a:rPr lang="sr-Cyrl-RS" sz="2000" b="1" dirty="0" smtClean="0"/>
              <a:t>Ведран ВУКШИЋ</a:t>
            </a:r>
            <a:r>
              <a:rPr lang="sr-Cyrl-BA" sz="2000" dirty="0" smtClean="0"/>
              <a:t>, </a:t>
            </a:r>
            <a:r>
              <a:rPr lang="en-US" sz="2000" dirty="0" smtClean="0"/>
              <a:t>E-mail: vedran.vuksic@centarbs.com</a:t>
            </a:r>
            <a:endParaRPr lang="sr-Latn-BA" sz="2000" i="1" dirty="0"/>
          </a:p>
        </p:txBody>
      </p:sp>
      <p:pic>
        <p:nvPicPr>
          <p:cNvPr id="15" name="Picture 3" descr="Лого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5485" y="4842567"/>
            <a:ext cx="1696770" cy="1520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bg1">
                <a:alpha val="40000"/>
              </a:schemeClr>
            </a:glow>
          </a:effectLst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271818" y="2224701"/>
            <a:ext cx="82296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sr-Latn-RS" sz="3400" b="1" dirty="0" smtClean="0">
                <a:latin typeface="+mn-lt"/>
                <a:cs typeface="Arial" panose="020B0604020202020204" pitchFamily="34" charset="0"/>
              </a:rPr>
              <a:t/>
            </a:r>
            <a:br>
              <a:rPr lang="en-US" altLang="sr-Latn-RS" sz="3400" b="1" dirty="0" smtClean="0">
                <a:latin typeface="+mn-lt"/>
                <a:cs typeface="Arial" panose="020B0604020202020204" pitchFamily="34" charset="0"/>
              </a:rPr>
            </a:br>
            <a:r>
              <a:rPr lang="en-US" altLang="sr-Latn-RS" sz="3400" b="1" dirty="0" smtClean="0">
                <a:latin typeface="+mn-lt"/>
              </a:rPr>
              <a:t>THANK YOU FOR YOUR ATTENTION</a:t>
            </a:r>
            <a:r>
              <a:rPr lang="sr-Cyrl-RS" altLang="sr-Latn-RS" sz="3400" b="1" dirty="0" smtClean="0">
                <a:latin typeface="+mn-lt"/>
              </a:rPr>
              <a:t>!</a:t>
            </a:r>
            <a:r>
              <a:rPr lang="en-US" altLang="sr-Latn-RS" sz="3400" b="1" dirty="0" smtClean="0">
                <a:latin typeface="+mn-lt"/>
                <a:cs typeface="Arial" panose="020B0604020202020204" pitchFamily="34" charset="0"/>
              </a:rPr>
              <a:t/>
            </a:r>
            <a:br>
              <a:rPr lang="en-US" altLang="sr-Latn-RS" sz="3400" b="1" dirty="0" smtClean="0">
                <a:latin typeface="+mn-lt"/>
                <a:cs typeface="Arial" panose="020B0604020202020204" pitchFamily="34" charset="0"/>
              </a:rPr>
            </a:br>
            <a:endParaRPr lang="en-US" altLang="sr-Latn-RS" sz="3400" b="1" dirty="0" smtClean="0"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437</Words>
  <Application>Microsoft Office PowerPoint</Application>
  <PresentationFormat>On-screen Show (4:3)</PresentationFormat>
  <Paragraphs>60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Tijana Ivanisevic</cp:lastModifiedBy>
  <cp:revision>65</cp:revision>
  <dcterms:created xsi:type="dcterms:W3CDTF">2014-10-16T19:11:55Z</dcterms:created>
  <dcterms:modified xsi:type="dcterms:W3CDTF">2015-10-18T15:01:10Z</dcterms:modified>
</cp:coreProperties>
</file>