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8" r:id="rId4"/>
    <p:sldId id="263" r:id="rId5"/>
    <p:sldId id="262" r:id="rId6"/>
    <p:sldId id="269" r:id="rId7"/>
    <p:sldId id="270" r:id="rId8"/>
    <p:sldId id="271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4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B9AF03-A487-4ACB-8125-6829526E71D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6D19C05A-F912-48A6-808A-AEBF30F02217}">
      <dgm:prSet phldrT="[Text]"/>
      <dgm:spPr/>
      <dgm:t>
        <a:bodyPr/>
        <a:lstStyle/>
        <a:p>
          <a:r>
            <a:rPr lang="en-US" dirty="0" smtClean="0"/>
            <a:t>RSI</a:t>
          </a:r>
          <a:endParaRPr lang="sr-Latn-RS" dirty="0"/>
        </a:p>
      </dgm:t>
    </dgm:pt>
    <dgm:pt modelId="{3B8AB25B-B10B-496A-9F6E-945B5155151F}" type="parTrans" cxnId="{35AC24F5-3691-4A7B-BFA6-FC89A356D49A}">
      <dgm:prSet/>
      <dgm:spPr/>
      <dgm:t>
        <a:bodyPr/>
        <a:lstStyle/>
        <a:p>
          <a:endParaRPr lang="sr-Latn-RS"/>
        </a:p>
      </dgm:t>
    </dgm:pt>
    <dgm:pt modelId="{DE0F637C-4279-4298-A584-778C9E698AA1}" type="sibTrans" cxnId="{35AC24F5-3691-4A7B-BFA6-FC89A356D49A}">
      <dgm:prSet/>
      <dgm:spPr/>
      <dgm:t>
        <a:bodyPr/>
        <a:lstStyle/>
        <a:p>
          <a:endParaRPr lang="sr-Latn-RS"/>
        </a:p>
      </dgm:t>
    </dgm:pt>
    <dgm:pt modelId="{3D10F840-23CC-4B0B-A81E-BB89736CB7A0}">
      <dgm:prSet phldrT="[Text]"/>
      <dgm:spPr/>
      <dgm:t>
        <a:bodyPr/>
        <a:lstStyle/>
        <a:p>
          <a:r>
            <a:rPr lang="en-US" dirty="0" err="1" smtClean="0"/>
            <a:t>Sanacija</a:t>
          </a:r>
          <a:r>
            <a:rPr lang="en-US" dirty="0" smtClean="0"/>
            <a:t> </a:t>
          </a:r>
          <a:r>
            <a:rPr lang="en-US" dirty="0" err="1" smtClean="0"/>
            <a:t>problema</a:t>
          </a:r>
          <a:endParaRPr lang="sr-Latn-RS" dirty="0"/>
        </a:p>
      </dgm:t>
    </dgm:pt>
    <dgm:pt modelId="{94612564-FA25-47FD-B004-1094FF28EAB2}" type="parTrans" cxnId="{04CEAB44-D46F-42DB-9AB2-A795FFA7776B}">
      <dgm:prSet/>
      <dgm:spPr/>
      <dgm:t>
        <a:bodyPr/>
        <a:lstStyle/>
        <a:p>
          <a:endParaRPr lang="sr-Latn-RS"/>
        </a:p>
      </dgm:t>
    </dgm:pt>
    <dgm:pt modelId="{9CA89F02-1FA1-4257-B861-CE552F452C33}" type="sibTrans" cxnId="{04CEAB44-D46F-42DB-9AB2-A795FFA7776B}">
      <dgm:prSet/>
      <dgm:spPr/>
      <dgm:t>
        <a:bodyPr/>
        <a:lstStyle/>
        <a:p>
          <a:endParaRPr lang="sr-Latn-RS"/>
        </a:p>
      </dgm:t>
    </dgm:pt>
    <dgm:pt modelId="{1E865187-6CDD-411F-A8EA-B0630DA66B0B}">
      <dgm:prSet phldrT="[Text]"/>
      <dgm:spPr/>
      <dgm:t>
        <a:bodyPr/>
        <a:lstStyle/>
        <a:p>
          <a:r>
            <a:rPr lang="en-US" dirty="0" err="1" smtClean="0"/>
            <a:t>Pove</a:t>
          </a:r>
          <a:r>
            <a:rPr lang="sr-Latn-RS" dirty="0" err="1" smtClean="0"/>
            <a:t>ćanje</a:t>
          </a:r>
          <a:r>
            <a:rPr lang="sr-Latn-RS" dirty="0" smtClean="0"/>
            <a:t> BS</a:t>
          </a:r>
          <a:endParaRPr lang="sr-Latn-RS" dirty="0"/>
        </a:p>
      </dgm:t>
    </dgm:pt>
    <dgm:pt modelId="{2B27C8F6-2539-499B-ABBA-533194F8F4C4}" type="parTrans" cxnId="{930FA00F-2679-467C-AD33-B6A10FE61DEE}">
      <dgm:prSet/>
      <dgm:spPr/>
      <dgm:t>
        <a:bodyPr/>
        <a:lstStyle/>
        <a:p>
          <a:endParaRPr lang="sr-Latn-RS"/>
        </a:p>
      </dgm:t>
    </dgm:pt>
    <dgm:pt modelId="{EC8FA86A-D3D4-42D5-884F-3E6E21209590}" type="sibTrans" cxnId="{930FA00F-2679-467C-AD33-B6A10FE61DEE}">
      <dgm:prSet/>
      <dgm:spPr/>
      <dgm:t>
        <a:bodyPr/>
        <a:lstStyle/>
        <a:p>
          <a:endParaRPr lang="sr-Latn-RS"/>
        </a:p>
      </dgm:t>
    </dgm:pt>
    <dgm:pt modelId="{1941B9A1-4D6A-4124-8AD6-B84BF0135F72}" type="pres">
      <dgm:prSet presAssocID="{EDB9AF03-A487-4ACB-8125-6829526E71D2}" presName="CompostProcess" presStyleCnt="0">
        <dgm:presLayoutVars>
          <dgm:dir/>
          <dgm:resizeHandles val="exact"/>
        </dgm:presLayoutVars>
      </dgm:prSet>
      <dgm:spPr/>
    </dgm:pt>
    <dgm:pt modelId="{D87C3316-29B6-47BA-9258-03B201471007}" type="pres">
      <dgm:prSet presAssocID="{EDB9AF03-A487-4ACB-8125-6829526E71D2}" presName="arrow" presStyleLbl="bgShp" presStyleIdx="0" presStyleCnt="1"/>
      <dgm:spPr/>
    </dgm:pt>
    <dgm:pt modelId="{0D4425F2-449D-4F06-B675-CA40C86FCF14}" type="pres">
      <dgm:prSet presAssocID="{EDB9AF03-A487-4ACB-8125-6829526E71D2}" presName="linearProcess" presStyleCnt="0"/>
      <dgm:spPr/>
    </dgm:pt>
    <dgm:pt modelId="{D231DB35-491F-4C49-A73C-412559ED0CB3}" type="pres">
      <dgm:prSet presAssocID="{6D19C05A-F912-48A6-808A-AEBF30F02217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9F64784D-3F28-4D10-B9B0-D42EA63BC4FA}" type="pres">
      <dgm:prSet presAssocID="{DE0F637C-4279-4298-A584-778C9E698AA1}" presName="sibTrans" presStyleCnt="0"/>
      <dgm:spPr/>
    </dgm:pt>
    <dgm:pt modelId="{CDD915CD-B1FF-4325-8697-5EF83FF4B1F2}" type="pres">
      <dgm:prSet presAssocID="{3D10F840-23CC-4B0B-A81E-BB89736CB7A0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4C57FFDA-2DAD-4D40-A57A-3BEB166D80C9}" type="pres">
      <dgm:prSet presAssocID="{9CA89F02-1FA1-4257-B861-CE552F452C33}" presName="sibTrans" presStyleCnt="0"/>
      <dgm:spPr/>
    </dgm:pt>
    <dgm:pt modelId="{3525617A-37A3-436E-A193-01AFFAF9F945}" type="pres">
      <dgm:prSet presAssocID="{1E865187-6CDD-411F-A8EA-B0630DA66B0B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</dgm:ptLst>
  <dgm:cxnLst>
    <dgm:cxn modelId="{35AC24F5-3691-4A7B-BFA6-FC89A356D49A}" srcId="{EDB9AF03-A487-4ACB-8125-6829526E71D2}" destId="{6D19C05A-F912-48A6-808A-AEBF30F02217}" srcOrd="0" destOrd="0" parTransId="{3B8AB25B-B10B-496A-9F6E-945B5155151F}" sibTransId="{DE0F637C-4279-4298-A584-778C9E698AA1}"/>
    <dgm:cxn modelId="{04CEAB44-D46F-42DB-9AB2-A795FFA7776B}" srcId="{EDB9AF03-A487-4ACB-8125-6829526E71D2}" destId="{3D10F840-23CC-4B0B-A81E-BB89736CB7A0}" srcOrd="1" destOrd="0" parTransId="{94612564-FA25-47FD-B004-1094FF28EAB2}" sibTransId="{9CA89F02-1FA1-4257-B861-CE552F452C33}"/>
    <dgm:cxn modelId="{930FA00F-2679-467C-AD33-B6A10FE61DEE}" srcId="{EDB9AF03-A487-4ACB-8125-6829526E71D2}" destId="{1E865187-6CDD-411F-A8EA-B0630DA66B0B}" srcOrd="2" destOrd="0" parTransId="{2B27C8F6-2539-499B-ABBA-533194F8F4C4}" sibTransId="{EC8FA86A-D3D4-42D5-884F-3E6E21209590}"/>
    <dgm:cxn modelId="{5AB7491E-4C24-4C17-A42C-69334628365E}" type="presOf" srcId="{EDB9AF03-A487-4ACB-8125-6829526E71D2}" destId="{1941B9A1-4D6A-4124-8AD6-B84BF0135F72}" srcOrd="0" destOrd="0" presId="urn:microsoft.com/office/officeart/2005/8/layout/hProcess9"/>
    <dgm:cxn modelId="{295A0E95-AF6E-48ED-A8C3-8EE3B11E586D}" type="presOf" srcId="{1E865187-6CDD-411F-A8EA-B0630DA66B0B}" destId="{3525617A-37A3-436E-A193-01AFFAF9F945}" srcOrd="0" destOrd="0" presId="urn:microsoft.com/office/officeart/2005/8/layout/hProcess9"/>
    <dgm:cxn modelId="{4C5D35D6-E4CD-4FD0-B663-97D602216645}" type="presOf" srcId="{3D10F840-23CC-4B0B-A81E-BB89736CB7A0}" destId="{CDD915CD-B1FF-4325-8697-5EF83FF4B1F2}" srcOrd="0" destOrd="0" presId="urn:microsoft.com/office/officeart/2005/8/layout/hProcess9"/>
    <dgm:cxn modelId="{63B8D9BA-671B-4103-B6B2-D695D0CD7D50}" type="presOf" srcId="{6D19C05A-F912-48A6-808A-AEBF30F02217}" destId="{D231DB35-491F-4C49-A73C-412559ED0CB3}" srcOrd="0" destOrd="0" presId="urn:microsoft.com/office/officeart/2005/8/layout/hProcess9"/>
    <dgm:cxn modelId="{7782F0A9-D0BC-4EAB-825C-1A5B765C2CB7}" type="presParOf" srcId="{1941B9A1-4D6A-4124-8AD6-B84BF0135F72}" destId="{D87C3316-29B6-47BA-9258-03B201471007}" srcOrd="0" destOrd="0" presId="urn:microsoft.com/office/officeart/2005/8/layout/hProcess9"/>
    <dgm:cxn modelId="{26C381E0-103A-4B6E-985A-B0EBB5C88693}" type="presParOf" srcId="{1941B9A1-4D6A-4124-8AD6-B84BF0135F72}" destId="{0D4425F2-449D-4F06-B675-CA40C86FCF14}" srcOrd="1" destOrd="0" presId="urn:microsoft.com/office/officeart/2005/8/layout/hProcess9"/>
    <dgm:cxn modelId="{3D44F708-B73D-464B-A2CF-86F605874AC4}" type="presParOf" srcId="{0D4425F2-449D-4F06-B675-CA40C86FCF14}" destId="{D231DB35-491F-4C49-A73C-412559ED0CB3}" srcOrd="0" destOrd="0" presId="urn:microsoft.com/office/officeart/2005/8/layout/hProcess9"/>
    <dgm:cxn modelId="{05EE10BD-A711-4145-85B3-6BAEE4B14F21}" type="presParOf" srcId="{0D4425F2-449D-4F06-B675-CA40C86FCF14}" destId="{9F64784D-3F28-4D10-B9B0-D42EA63BC4FA}" srcOrd="1" destOrd="0" presId="urn:microsoft.com/office/officeart/2005/8/layout/hProcess9"/>
    <dgm:cxn modelId="{17BA6326-719E-4CFD-955B-2DDA7B33508E}" type="presParOf" srcId="{0D4425F2-449D-4F06-B675-CA40C86FCF14}" destId="{CDD915CD-B1FF-4325-8697-5EF83FF4B1F2}" srcOrd="2" destOrd="0" presId="urn:microsoft.com/office/officeart/2005/8/layout/hProcess9"/>
    <dgm:cxn modelId="{4BCE104D-4152-4B39-B80D-7961F1F05418}" type="presParOf" srcId="{0D4425F2-449D-4F06-B675-CA40C86FCF14}" destId="{4C57FFDA-2DAD-4D40-A57A-3BEB166D80C9}" srcOrd="3" destOrd="0" presId="urn:microsoft.com/office/officeart/2005/8/layout/hProcess9"/>
    <dgm:cxn modelId="{F58A775F-25FE-47A4-BFF6-D3D67D8D88CA}" type="presParOf" srcId="{0D4425F2-449D-4F06-B675-CA40C86FCF14}" destId="{3525617A-37A3-436E-A193-01AFFAF9F945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7C3316-29B6-47BA-9258-03B201471007}">
      <dsp:nvSpPr>
        <dsp:cNvPr id="0" name=""/>
        <dsp:cNvSpPr/>
      </dsp:nvSpPr>
      <dsp:spPr>
        <a:xfrm>
          <a:off x="474344" y="0"/>
          <a:ext cx="5375910" cy="283116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31DB35-491F-4C49-A73C-412559ED0CB3}">
      <dsp:nvSpPr>
        <dsp:cNvPr id="0" name=""/>
        <dsp:cNvSpPr/>
      </dsp:nvSpPr>
      <dsp:spPr>
        <a:xfrm>
          <a:off x="186835" y="849350"/>
          <a:ext cx="1897380" cy="1132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RSI</a:t>
          </a:r>
          <a:endParaRPr lang="sr-Latn-RS" sz="2800" kern="1200" dirty="0"/>
        </a:p>
      </dsp:txBody>
      <dsp:txXfrm>
        <a:off x="242117" y="904632"/>
        <a:ext cx="1786816" cy="1021902"/>
      </dsp:txXfrm>
    </dsp:sp>
    <dsp:sp modelId="{CDD915CD-B1FF-4325-8697-5EF83FF4B1F2}">
      <dsp:nvSpPr>
        <dsp:cNvPr id="0" name=""/>
        <dsp:cNvSpPr/>
      </dsp:nvSpPr>
      <dsp:spPr>
        <a:xfrm>
          <a:off x="2213610" y="849350"/>
          <a:ext cx="1897380" cy="1132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Sanacija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problema</a:t>
          </a:r>
          <a:endParaRPr lang="sr-Latn-RS" sz="2800" kern="1200" dirty="0"/>
        </a:p>
      </dsp:txBody>
      <dsp:txXfrm>
        <a:off x="2268892" y="904632"/>
        <a:ext cx="1786816" cy="1021902"/>
      </dsp:txXfrm>
    </dsp:sp>
    <dsp:sp modelId="{3525617A-37A3-436E-A193-01AFFAF9F945}">
      <dsp:nvSpPr>
        <dsp:cNvPr id="0" name=""/>
        <dsp:cNvSpPr/>
      </dsp:nvSpPr>
      <dsp:spPr>
        <a:xfrm>
          <a:off x="4240384" y="849350"/>
          <a:ext cx="1897380" cy="1132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Pove</a:t>
          </a:r>
          <a:r>
            <a:rPr lang="sr-Latn-RS" sz="2800" kern="1200" dirty="0" err="1" smtClean="0"/>
            <a:t>ćanje</a:t>
          </a:r>
          <a:r>
            <a:rPr lang="sr-Latn-RS" sz="2800" kern="1200" dirty="0" smtClean="0"/>
            <a:t> BS</a:t>
          </a:r>
          <a:endParaRPr lang="sr-Latn-RS" sz="2800" kern="1200" dirty="0"/>
        </a:p>
      </dsp:txBody>
      <dsp:txXfrm>
        <a:off x="4295666" y="904632"/>
        <a:ext cx="1786816" cy="10219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oleObject" Target="../embeddings/oleObject1.bin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5.png"/><Relationship Id="rId4" Type="http://schemas.openxmlformats.org/officeDocument/2006/relationships/oleObject" Target="../embeddings/oleObject5.bin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PRIKAZ PRIMENE PROVERE BEZBEDNOSTI SAOBRAĆAJA NA KONKRETNOM PRIMERU ULICE PRE I NAKON REKONSTREUKCIJE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OVERVIEW OF APPLICATION ROAD SAFETY INSPECTION ON CONCRETE EXAMPLES STREET BEFORE AND AFTER RECONSTRUCTION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2000" y="4565349"/>
            <a:ext cx="8077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Dalibor</a:t>
            </a:r>
            <a:r>
              <a:rPr lang="en-US" sz="2000" dirty="0" smtClean="0"/>
              <a:t> </a:t>
            </a:r>
            <a:r>
              <a:rPr lang="en-US" sz="2000" dirty="0" err="1" smtClean="0"/>
              <a:t>Pe</a:t>
            </a:r>
            <a:r>
              <a:rPr lang="sr-Latn-RS" sz="2000" dirty="0" err="1" smtClean="0"/>
              <a:t>šić</a:t>
            </a:r>
            <a:r>
              <a:rPr lang="sr-Latn-RS" sz="2000" dirty="0" smtClean="0"/>
              <a:t>, </a:t>
            </a:r>
            <a:r>
              <a:rPr lang="sr-Latn-RS" sz="2000" i="1" dirty="0" smtClean="0"/>
              <a:t>Saobraćajni fakultet, Univerzitet u Beogradu</a:t>
            </a:r>
            <a:endParaRPr lang="sr-Latn-BA" sz="2000" i="1" dirty="0"/>
          </a:p>
          <a:p>
            <a:r>
              <a:rPr lang="sr-Latn-RS" sz="2000" dirty="0" smtClean="0"/>
              <a:t>Aleksandar Trifunović, </a:t>
            </a:r>
            <a:r>
              <a:rPr lang="sr-Latn-RS" sz="2000" i="1" dirty="0"/>
              <a:t>Saobraćajni fakultet, Univerzitet u </a:t>
            </a:r>
            <a:r>
              <a:rPr lang="sr-Latn-RS" sz="2000" i="1" dirty="0" smtClean="0"/>
              <a:t>Beogradu</a:t>
            </a:r>
          </a:p>
          <a:p>
            <a:r>
              <a:rPr lang="sr-Latn-RS" sz="2000" dirty="0" smtClean="0"/>
              <a:t>Vanja </a:t>
            </a:r>
            <a:r>
              <a:rPr lang="sr-Latn-RS" sz="2000" dirty="0" err="1" smtClean="0"/>
              <a:t>Vožni</a:t>
            </a:r>
            <a:r>
              <a:rPr lang="sr-Latn-RS" sz="2000" dirty="0" smtClean="0"/>
              <a:t>, </a:t>
            </a:r>
            <a:r>
              <a:rPr lang="sr-Latn-RS" sz="2000" i="1" dirty="0"/>
              <a:t>Saobraćajni fakultet, Univerzitet u </a:t>
            </a:r>
            <a:r>
              <a:rPr lang="sr-Latn-RS" sz="2000" i="1" dirty="0" smtClean="0"/>
              <a:t>Beogradu</a:t>
            </a:r>
          </a:p>
          <a:p>
            <a:r>
              <a:rPr lang="sr-Latn-RS" sz="2000" i="1" dirty="0"/>
              <a:t>Svetlana Čičević, Saobraćajni fakultet, Univerzitet u </a:t>
            </a:r>
            <a:r>
              <a:rPr lang="sr-Latn-RS" sz="2000" i="1" dirty="0" smtClean="0"/>
              <a:t>Beogradu</a:t>
            </a:r>
          </a:p>
          <a:p>
            <a:r>
              <a:rPr lang="sr-Latn-RS" sz="2000" i="1" dirty="0" smtClean="0"/>
              <a:t>Marjana </a:t>
            </a:r>
            <a:r>
              <a:rPr lang="sr-Latn-RS" sz="2000" i="1" dirty="0" err="1" smtClean="0"/>
              <a:t>Čubranić-Dobrodolac</a:t>
            </a:r>
            <a:r>
              <a:rPr lang="sr-Latn-RS" sz="2000" i="1" dirty="0"/>
              <a:t>, Saobraćajni fakultet, Univerzitet u Beogradu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61722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Uvod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Metodologija rada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Rezultati rada sa diskusijom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/>
              <a:t> </a:t>
            </a:r>
            <a:r>
              <a:rPr lang="sr-Latn-BA" sz="2800" dirty="0" smtClean="0"/>
              <a:t>Zaključak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76200" y="1533661"/>
            <a:ext cx="914400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en-US" sz="2800" dirty="0" smtClean="0"/>
              <a:t>RSI </a:t>
            </a:r>
            <a:r>
              <a:rPr lang="sr-Latn-CS" sz="2800" dirty="0" smtClean="0"/>
              <a:t>je </a:t>
            </a:r>
            <a:r>
              <a:rPr lang="sr-Latn-CS" sz="2800" dirty="0" err="1"/>
              <a:t>proaktivna</a:t>
            </a:r>
            <a:r>
              <a:rPr lang="sr-Latn-CS" sz="2800" dirty="0"/>
              <a:t> metoda, koja se </a:t>
            </a:r>
            <a:r>
              <a:rPr lang="sr-Latn-CS" sz="2800" dirty="0" smtClean="0"/>
              <a:t>sprovodi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dirty="0" smtClean="0"/>
              <a:t> </a:t>
            </a:r>
            <a:r>
              <a:rPr lang="sr-Latn-CS" sz="2800" dirty="0" err="1"/>
              <a:t>ukoliiko</a:t>
            </a:r>
            <a:r>
              <a:rPr lang="sr-Latn-CS" sz="2800" dirty="0"/>
              <a:t> je deonica puta definisana kao </a:t>
            </a:r>
            <a:r>
              <a:rPr lang="sr-Latn-CS" sz="2800" dirty="0" err="1" smtClean="0"/>
              <a:t>visokorizična</a:t>
            </a:r>
            <a:r>
              <a:rPr lang="sr-Latn-CS" sz="2800" dirty="0" smtClean="0"/>
              <a:t>, </a:t>
            </a:r>
            <a:r>
              <a:rPr lang="sr-Latn-CS" sz="2800" dirty="0"/>
              <a:t>ukoliko postoje podaci o ozbiljnim bezbednosnim </a:t>
            </a:r>
            <a:r>
              <a:rPr lang="sr-Latn-CS" sz="2800" dirty="0" smtClean="0"/>
              <a:t>problemima,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dirty="0" smtClean="0"/>
              <a:t> </a:t>
            </a:r>
            <a:r>
              <a:rPr lang="sr-Latn-CS" sz="2800" dirty="0"/>
              <a:t>ukoliko je u bliskoj  budućnosti planiran projekat rekonstrukcije ili obnove </a:t>
            </a:r>
            <a:r>
              <a:rPr lang="sr-Latn-CS" sz="2800" dirty="0" smtClean="0"/>
              <a:t>deonice</a:t>
            </a:r>
            <a:r>
              <a:rPr lang="en-US" sz="2800" dirty="0" smtClean="0"/>
              <a:t>,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dirty="0" smtClean="0"/>
              <a:t>kao </a:t>
            </a:r>
            <a:r>
              <a:rPr lang="sr-Latn-CS" sz="2800" dirty="0"/>
              <a:t>periodični zadatak, po planu i rasporedu sprovođenja PBS (</a:t>
            </a:r>
            <a:r>
              <a:rPr lang="en-US" sz="2800" dirty="0"/>
              <a:t>PIARC, 2008</a:t>
            </a:r>
            <a:r>
              <a:rPr lang="en-US" sz="2800" dirty="0" smtClean="0"/>
              <a:t>).</a:t>
            </a:r>
            <a:endParaRPr lang="sr-Latn-BA" sz="28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87985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686800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CS" sz="2800" b="1" dirty="0" smtClean="0"/>
              <a:t>Funkcija </a:t>
            </a:r>
            <a:r>
              <a:rPr lang="sr-Latn-CS" sz="2800" b="1" dirty="0"/>
              <a:t>puta </a:t>
            </a:r>
            <a:endParaRPr lang="sr-Latn-CS" sz="2800" b="1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/>
              <a:t> </a:t>
            </a:r>
            <a:r>
              <a:rPr lang="sr-Latn-CS" sz="2800" b="1" dirty="0" smtClean="0"/>
              <a:t>Poprečni </a:t>
            </a:r>
            <a:r>
              <a:rPr lang="sr-Latn-CS" sz="2800" b="1" dirty="0"/>
              <a:t>presek </a:t>
            </a:r>
            <a:r>
              <a:rPr lang="sr-Latn-CS" sz="2800" b="1" dirty="0" smtClean="0"/>
              <a:t>puta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/>
              <a:t> </a:t>
            </a:r>
            <a:r>
              <a:rPr lang="sr-Latn-CS" sz="2800" b="1" dirty="0" smtClean="0"/>
              <a:t>Trasa </a:t>
            </a:r>
            <a:r>
              <a:rPr lang="sr-Latn-CS" sz="2800" b="1" dirty="0"/>
              <a:t>pružanja </a:t>
            </a:r>
            <a:r>
              <a:rPr lang="sr-Latn-CS" sz="2800" b="1" dirty="0" smtClean="0"/>
              <a:t>puta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/>
              <a:t> </a:t>
            </a:r>
            <a:r>
              <a:rPr lang="sr-Latn-CS" sz="2800" b="1" dirty="0" smtClean="0"/>
              <a:t>Raskrsnice </a:t>
            </a:r>
            <a:r>
              <a:rPr lang="sr-Latn-CS" sz="2800" b="1" dirty="0"/>
              <a:t>(</a:t>
            </a:r>
            <a:r>
              <a:rPr lang="sr-Latn-CS" sz="2800" b="1" dirty="0" smtClean="0"/>
              <a:t>ukrštanja)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/>
              <a:t> </a:t>
            </a:r>
            <a:r>
              <a:rPr lang="sr-Latn-CS" sz="2800" b="1" dirty="0" smtClean="0"/>
              <a:t>Javni </a:t>
            </a:r>
            <a:r>
              <a:rPr lang="sr-Latn-CS" sz="2800" b="1" dirty="0"/>
              <a:t>i privatni servisi, usluge i prostor za odmor, javni </a:t>
            </a:r>
            <a:r>
              <a:rPr lang="sr-Latn-CS" sz="2800" b="1" dirty="0" smtClean="0"/>
              <a:t>prevoz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 smtClean="0"/>
              <a:t>Ranjivi </a:t>
            </a:r>
            <a:r>
              <a:rPr lang="sr-Latn-CS" sz="2800" b="1" dirty="0"/>
              <a:t>učesnici u </a:t>
            </a:r>
            <a:r>
              <a:rPr lang="sr-Latn-CS" sz="2800" b="1" dirty="0" smtClean="0"/>
              <a:t>saobraćaju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 smtClean="0"/>
              <a:t>Saobraćajna </a:t>
            </a:r>
            <a:r>
              <a:rPr lang="sr-Latn-CS" sz="2800" b="1" dirty="0"/>
              <a:t>signalizacija, obeležavanje i </a:t>
            </a:r>
            <a:r>
              <a:rPr lang="sr-Latn-CS" sz="2800" b="1" dirty="0" smtClean="0"/>
              <a:t>osvetljenje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 smtClean="0"/>
              <a:t>Okolina </a:t>
            </a:r>
            <a:r>
              <a:rPr lang="sr-Latn-CS" sz="2800" b="1" dirty="0"/>
              <a:t>i pasivna bezbednost </a:t>
            </a:r>
            <a:r>
              <a:rPr lang="sr-Latn-CS" sz="2800" b="1" dirty="0" smtClean="0"/>
              <a:t>puta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461886"/>
            <a:ext cx="868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en-US" sz="2800" dirty="0" smtClean="0"/>
              <a:t>Pre </a:t>
            </a:r>
            <a:r>
              <a:rPr lang="en-US" sz="2800" dirty="0" err="1" smtClean="0"/>
              <a:t>rekonstrukcije</a:t>
            </a:r>
            <a:r>
              <a:rPr lang="en-US" sz="2800" dirty="0" smtClean="0"/>
              <a:t>		   	</a:t>
            </a:r>
            <a:r>
              <a:rPr lang="en-US" sz="2800" dirty="0"/>
              <a:t> </a:t>
            </a:r>
            <a:r>
              <a:rPr lang="en-US" sz="2800" dirty="0" smtClean="0"/>
              <a:t>          </a:t>
            </a:r>
            <a:r>
              <a:rPr lang="en-US" sz="2800" dirty="0" err="1" smtClean="0"/>
              <a:t>Nakon</a:t>
            </a:r>
            <a:r>
              <a:rPr lang="en-US" sz="2800" dirty="0" smtClean="0"/>
              <a:t> </a:t>
            </a:r>
            <a:r>
              <a:rPr lang="en-US" sz="2800" dirty="0" err="1" smtClean="0"/>
              <a:t>rekonstrukcije</a:t>
            </a:r>
            <a:r>
              <a:rPr lang="en-US" sz="2800" dirty="0" smtClean="0"/>
              <a:t>				 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66800" y="408807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57200" y="2015411"/>
            <a:ext cx="949569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316396"/>
              </p:ext>
            </p:extLst>
          </p:nvPr>
        </p:nvGraphicFramePr>
        <p:xfrm>
          <a:off x="457199" y="2015412"/>
          <a:ext cx="3042015" cy="2310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5" name="Bitmap Image" r:id="rId3" imgW="4133333" imgH="1504762" progId="Paint.Picture">
                  <p:embed/>
                </p:oleObj>
              </mc:Choice>
              <mc:Fallback>
                <p:oleObj name="Bitmap Image" r:id="rId3" imgW="4133333" imgH="1504762" progId="Paint.Pictur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52112"/>
                      <a:stretch>
                        <a:fillRect/>
                      </a:stretch>
                    </p:blipFill>
                    <p:spPr bwMode="auto">
                      <a:xfrm>
                        <a:off x="457199" y="2015412"/>
                        <a:ext cx="3042015" cy="2310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5178606" y="2061129"/>
            <a:ext cx="1372882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4061065"/>
              </p:ext>
            </p:extLst>
          </p:nvPr>
        </p:nvGraphicFramePr>
        <p:xfrm>
          <a:off x="5178606" y="2061130"/>
          <a:ext cx="3203393" cy="2259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" name="Bitmap Image" r:id="rId5" imgW="4133333" imgH="1504762" progId="Paint.Picture">
                  <p:embed/>
                </p:oleObj>
              </mc:Choice>
              <mc:Fallback>
                <p:oleObj name="Bitmap Image" r:id="rId5" imgW="4133333" imgH="1504762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8456"/>
                      <a:stretch>
                        <a:fillRect/>
                      </a:stretch>
                    </p:blipFill>
                    <p:spPr bwMode="auto">
                      <a:xfrm>
                        <a:off x="5178606" y="2061130"/>
                        <a:ext cx="3203393" cy="225953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457198" y="4442933"/>
            <a:ext cx="1345324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6419262"/>
              </p:ext>
            </p:extLst>
          </p:nvPr>
        </p:nvGraphicFramePr>
        <p:xfrm>
          <a:off x="457198" y="4442934"/>
          <a:ext cx="3085599" cy="21102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" name="Bitmap Image" r:id="rId6" imgW="2971429" imgH="1762371" progId="Paint.Picture">
                  <p:embed/>
                </p:oleObj>
              </mc:Choice>
              <mc:Fallback>
                <p:oleObj name="Bitmap Image" r:id="rId6" imgW="2971429" imgH="1762371" progId="Paint.Picture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968" t="31511" r="46538" b="4065"/>
                      <a:stretch>
                        <a:fillRect/>
                      </a:stretch>
                    </p:blipFill>
                    <p:spPr bwMode="auto">
                      <a:xfrm>
                        <a:off x="457198" y="4442934"/>
                        <a:ext cx="3085599" cy="211026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5867401" y="4372409"/>
            <a:ext cx="1325648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4594027"/>
              </p:ext>
            </p:extLst>
          </p:nvPr>
        </p:nvGraphicFramePr>
        <p:xfrm>
          <a:off x="5867400" y="4372409"/>
          <a:ext cx="2154179" cy="24855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" name="Bitmap Image" r:id="rId8" imgW="2971429" imgH="1762371" progId="Paint.Picture">
                  <p:embed/>
                </p:oleObj>
              </mc:Choice>
              <mc:Fallback>
                <p:oleObj name="Bitmap Image" r:id="rId8" imgW="2971429" imgH="1762371" progId="Paint.Picture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3934" b="2698"/>
                      <a:stretch>
                        <a:fillRect/>
                      </a:stretch>
                    </p:blipFill>
                    <p:spPr bwMode="auto">
                      <a:xfrm>
                        <a:off x="5867400" y="4372409"/>
                        <a:ext cx="2154179" cy="24855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461886"/>
            <a:ext cx="868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en-US" sz="2800" dirty="0" smtClean="0"/>
              <a:t>Pre </a:t>
            </a:r>
            <a:r>
              <a:rPr lang="en-US" sz="2800" dirty="0" err="1" smtClean="0"/>
              <a:t>rekonstrukcije</a:t>
            </a:r>
            <a:r>
              <a:rPr lang="en-US" sz="2800" dirty="0" smtClean="0"/>
              <a:t>		   	</a:t>
            </a:r>
            <a:r>
              <a:rPr lang="en-US" sz="2800" dirty="0"/>
              <a:t> </a:t>
            </a:r>
            <a:r>
              <a:rPr lang="en-US" sz="2800" dirty="0" smtClean="0"/>
              <a:t>          </a:t>
            </a:r>
            <a:r>
              <a:rPr lang="en-US" sz="2800" dirty="0" err="1" smtClean="0"/>
              <a:t>Nakon</a:t>
            </a:r>
            <a:r>
              <a:rPr lang="en-US" sz="2800" dirty="0" smtClean="0"/>
              <a:t> </a:t>
            </a:r>
            <a:r>
              <a:rPr lang="en-US" sz="2800" dirty="0" err="1" smtClean="0"/>
              <a:t>rekonstrukcije</a:t>
            </a:r>
            <a:r>
              <a:rPr lang="en-US" sz="2800" dirty="0" smtClean="0"/>
              <a:t>				 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66800" y="408807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57200" y="2015411"/>
            <a:ext cx="949569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5178606" y="2061129"/>
            <a:ext cx="1372882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457198" y="4442933"/>
            <a:ext cx="1345324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5867401" y="4372409"/>
            <a:ext cx="1325648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12246" r="44892"/>
          <a:stretch/>
        </p:blipFill>
        <p:spPr>
          <a:xfrm>
            <a:off x="426718" y="1938939"/>
            <a:ext cx="2255111" cy="2362200"/>
          </a:xfrm>
          <a:prstGeom prst="rect">
            <a:avLst/>
          </a:prstGeom>
        </p:spPr>
      </p:pic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968623"/>
              </p:ext>
            </p:extLst>
          </p:nvPr>
        </p:nvGraphicFramePr>
        <p:xfrm>
          <a:off x="6236904" y="2038270"/>
          <a:ext cx="1916496" cy="228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Bitmap Image" r:id="rId4" imgW="3723810" imgH="1666667" progId="Paint.Picture">
                  <p:embed/>
                </p:oleObj>
              </mc:Choice>
              <mc:Fallback>
                <p:oleObj name="Bitmap Image" r:id="rId4" imgW="3723810" imgH="166666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63686" t="3802"/>
                      <a:stretch>
                        <a:fillRect/>
                      </a:stretch>
                    </p:blipFill>
                    <p:spPr bwMode="auto">
                      <a:xfrm>
                        <a:off x="6236904" y="2038270"/>
                        <a:ext cx="1916496" cy="2280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93539" y="4418127"/>
            <a:ext cx="103725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0471470"/>
              </p:ext>
            </p:extLst>
          </p:nvPr>
        </p:nvGraphicFramePr>
        <p:xfrm>
          <a:off x="493540" y="4418127"/>
          <a:ext cx="2279010" cy="17219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1" name="Bitmap Image" r:id="rId6" imgW="4009524" imgH="1333333" progId="Paint.Picture">
                  <p:embed/>
                </p:oleObj>
              </mc:Choice>
              <mc:Fallback>
                <p:oleObj name="Bitmap Image" r:id="rId6" imgW="4009524" imgH="1333333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7138" t="2994"/>
                      <a:stretch>
                        <a:fillRect/>
                      </a:stretch>
                    </p:blipFill>
                    <p:spPr bwMode="auto">
                      <a:xfrm>
                        <a:off x="493540" y="4418127"/>
                        <a:ext cx="2279010" cy="17219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4"/>
          <p:cNvSpPr>
            <a:spLocks noChangeArrowheads="1"/>
          </p:cNvSpPr>
          <p:nvPr/>
        </p:nvSpPr>
        <p:spPr bwMode="auto">
          <a:xfrm flipV="1">
            <a:off x="7409968" y="3890156"/>
            <a:ext cx="708347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2837394"/>
              </p:ext>
            </p:extLst>
          </p:nvPr>
        </p:nvGraphicFramePr>
        <p:xfrm>
          <a:off x="5867401" y="4342029"/>
          <a:ext cx="2691962" cy="2348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2" name="Bitmap Image" r:id="rId8" imgW="3209524" imgH="2800741" progId="Paint.Picture">
                  <p:embed/>
                </p:oleObj>
              </mc:Choice>
              <mc:Fallback>
                <p:oleObj name="Bitmap Image" r:id="rId8" imgW="3209524" imgH="2800741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1" y="4342029"/>
                        <a:ext cx="2691962" cy="23484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79099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461886"/>
            <a:ext cx="868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en-US" sz="2800" dirty="0" smtClean="0"/>
              <a:t>  	</a:t>
            </a:r>
            <a:r>
              <a:rPr lang="en-US" sz="2800" dirty="0" smtClean="0"/>
              <a:t>	</a:t>
            </a:r>
            <a:r>
              <a:rPr lang="en-US" sz="2800" dirty="0"/>
              <a:t> </a:t>
            </a:r>
            <a:r>
              <a:rPr lang="en-US" sz="2800" dirty="0" smtClean="0"/>
              <a:t>          </a:t>
            </a:r>
            <a:r>
              <a:rPr lang="en-US" sz="2800" dirty="0" err="1" smtClean="0"/>
              <a:t>Nakon</a:t>
            </a:r>
            <a:r>
              <a:rPr lang="en-US" sz="2800" dirty="0" smtClean="0"/>
              <a:t> </a:t>
            </a:r>
            <a:r>
              <a:rPr lang="en-US" sz="2800" dirty="0" err="1" smtClean="0"/>
              <a:t>rekonstrukcije</a:t>
            </a:r>
            <a:r>
              <a:rPr lang="en-US" sz="2800" dirty="0" smtClean="0"/>
              <a:t>				 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66800" y="408807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57200" y="2015411"/>
            <a:ext cx="949569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5178606" y="2061129"/>
            <a:ext cx="1372882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5867401" y="4372409"/>
            <a:ext cx="1325648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93539" y="4418127"/>
            <a:ext cx="103725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 flipV="1">
            <a:off x="7409968" y="3890156"/>
            <a:ext cx="708347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953" y="2015410"/>
            <a:ext cx="7389847" cy="41567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905000"/>
            <a:ext cx="7696200" cy="432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027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219200"/>
            <a:ext cx="868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en-US" sz="2800" dirty="0" smtClean="0"/>
              <a:t>  	</a:t>
            </a:r>
            <a:r>
              <a:rPr lang="en-US" sz="2800" dirty="0" smtClean="0"/>
              <a:t>	</a:t>
            </a:r>
            <a:r>
              <a:rPr lang="en-US" sz="2800" dirty="0"/>
              <a:t> </a:t>
            </a:r>
            <a:r>
              <a:rPr lang="en-US" sz="2800" dirty="0" smtClean="0"/>
              <a:t>          </a:t>
            </a:r>
            <a:r>
              <a:rPr lang="en-US" sz="2800" dirty="0" err="1" smtClean="0"/>
              <a:t>Nakon</a:t>
            </a:r>
            <a:r>
              <a:rPr lang="en-US" sz="2800" dirty="0" smtClean="0"/>
              <a:t> </a:t>
            </a:r>
            <a:r>
              <a:rPr lang="en-US" sz="2800" dirty="0" err="1" smtClean="0"/>
              <a:t>rekonstrukcije</a:t>
            </a:r>
            <a:r>
              <a:rPr lang="en-US" sz="2800" dirty="0" smtClean="0"/>
              <a:t>				 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66800" y="408807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57200" y="2015411"/>
            <a:ext cx="949569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5178606" y="2061129"/>
            <a:ext cx="1372882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5867401" y="4372409"/>
            <a:ext cx="1325648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93539" y="4418127"/>
            <a:ext cx="103725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 flipV="1">
            <a:off x="7409968" y="3890156"/>
            <a:ext cx="708347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051"/>
          <a:stretch/>
        </p:blipFill>
        <p:spPr>
          <a:xfrm>
            <a:off x="2803074" y="1628001"/>
            <a:ext cx="4131126" cy="4696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8211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Isosceles Triangle 7"/>
          <p:cNvSpPr/>
          <p:nvPr/>
        </p:nvSpPr>
        <p:spPr>
          <a:xfrm>
            <a:off x="4219946" y="5313004"/>
            <a:ext cx="809254" cy="809254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2196069" y="4966229"/>
            <a:ext cx="2452132" cy="33963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sp>
      <p:grpSp>
        <p:nvGrpSpPr>
          <p:cNvPr id="11" name="Group 10"/>
          <p:cNvGrpSpPr/>
          <p:nvPr/>
        </p:nvGrpSpPr>
        <p:grpSpPr>
          <a:xfrm>
            <a:off x="5071120" y="3917916"/>
            <a:ext cx="1937901" cy="902864"/>
            <a:chOff x="4514998" y="3190689"/>
            <a:chExt cx="1937901" cy="902864"/>
          </a:xfrm>
        </p:grpSpPr>
        <p:sp>
          <p:nvSpPr>
            <p:cNvPr id="24" name="Rounded Rectangle 23"/>
            <p:cNvSpPr/>
            <p:nvPr/>
          </p:nvSpPr>
          <p:spPr>
            <a:xfrm>
              <a:off x="4514998" y="3190689"/>
              <a:ext cx="1937901" cy="902864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</p:sp>
        <p:sp>
          <p:nvSpPr>
            <p:cNvPr id="25" name="Rounded Rectangle 6"/>
            <p:cNvSpPr/>
            <p:nvPr/>
          </p:nvSpPr>
          <p:spPr>
            <a:xfrm>
              <a:off x="4559072" y="3234763"/>
              <a:ext cx="1849753" cy="814716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r-Latn-RS" sz="2400" kern="1200" dirty="0" smtClean="0"/>
                <a:t>Smanjena širina trotoara</a:t>
              </a:r>
              <a:endParaRPr lang="en-US" sz="2400" kern="12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29950" y="2954040"/>
            <a:ext cx="1937901" cy="902864"/>
            <a:chOff x="4473828" y="2226813"/>
            <a:chExt cx="1937901" cy="902864"/>
          </a:xfrm>
        </p:grpSpPr>
        <p:sp>
          <p:nvSpPr>
            <p:cNvPr id="22" name="Rounded Rectangle 21"/>
            <p:cNvSpPr/>
            <p:nvPr/>
          </p:nvSpPr>
          <p:spPr>
            <a:xfrm>
              <a:off x="4473828" y="2226813"/>
              <a:ext cx="1937901" cy="902864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</p:sp>
        <p:sp>
          <p:nvSpPr>
            <p:cNvPr id="23" name="Rounded Rectangle 8"/>
            <p:cNvSpPr/>
            <p:nvPr/>
          </p:nvSpPr>
          <p:spPr>
            <a:xfrm>
              <a:off x="4517902" y="2270887"/>
              <a:ext cx="1849753" cy="814716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r-Latn-RS" sz="2000" kern="1200" dirty="0" smtClean="0"/>
                <a:t>Smanjena širina kolovoznih traka</a:t>
              </a:r>
              <a:endParaRPr lang="en-US" sz="2000" kern="12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7100332" y="1551801"/>
            <a:ext cx="1937901" cy="902864"/>
            <a:chOff x="4473838" y="1270886"/>
            <a:chExt cx="1937901" cy="902864"/>
          </a:xfrm>
        </p:grpSpPr>
        <p:sp>
          <p:nvSpPr>
            <p:cNvPr id="20" name="Rounded Rectangle 19"/>
            <p:cNvSpPr/>
            <p:nvPr/>
          </p:nvSpPr>
          <p:spPr>
            <a:xfrm>
              <a:off x="4473838" y="1270886"/>
              <a:ext cx="1937901" cy="902864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</p:sp>
        <p:sp>
          <p:nvSpPr>
            <p:cNvPr id="21" name="Rounded Rectangle 10"/>
            <p:cNvSpPr/>
            <p:nvPr/>
          </p:nvSpPr>
          <p:spPr>
            <a:xfrm>
              <a:off x="4517912" y="1314960"/>
              <a:ext cx="1849753" cy="814716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r-Latn-RS" sz="2400" kern="1200" dirty="0" smtClean="0"/>
                <a:t>Kraće vreme putovanja vozila JGS</a:t>
              </a:r>
              <a:endParaRPr lang="en-US" sz="2400" kern="1200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333840" y="3922836"/>
            <a:ext cx="1937901" cy="902864"/>
            <a:chOff x="1777718" y="3195609"/>
            <a:chExt cx="1937901" cy="902864"/>
          </a:xfrm>
        </p:grpSpPr>
        <p:sp>
          <p:nvSpPr>
            <p:cNvPr id="18" name="Rounded Rectangle 17"/>
            <p:cNvSpPr/>
            <p:nvPr/>
          </p:nvSpPr>
          <p:spPr>
            <a:xfrm>
              <a:off x="1777718" y="3195609"/>
              <a:ext cx="1937901" cy="902864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</p:sp>
        <p:sp>
          <p:nvSpPr>
            <p:cNvPr id="19" name="Rounded Rectangle 12"/>
            <p:cNvSpPr/>
            <p:nvPr/>
          </p:nvSpPr>
          <p:spPr>
            <a:xfrm>
              <a:off x="1821792" y="3239683"/>
              <a:ext cx="1849753" cy="814716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err="1" smtClean="0"/>
                <a:t>Ve</a:t>
              </a:r>
              <a:r>
                <a:rPr lang="sr-Latn-RS" sz="2400" dirty="0" smtClean="0"/>
                <a:t>ć</a:t>
              </a:r>
              <a:r>
                <a:rPr lang="en-US" sz="2400" dirty="0" err="1" smtClean="0"/>
                <a:t>i</a:t>
              </a:r>
              <a:r>
                <a:rPr lang="en-US" sz="2400" dirty="0" smtClean="0"/>
                <a:t> </a:t>
              </a:r>
              <a:r>
                <a:rPr lang="en-US" sz="2400" dirty="0" err="1" smtClean="0"/>
                <a:t>broj</a:t>
              </a:r>
              <a:r>
                <a:rPr lang="en-US" sz="2400" dirty="0" smtClean="0"/>
                <a:t> parking </a:t>
              </a:r>
              <a:r>
                <a:rPr lang="en-US" sz="2400" dirty="0" err="1" smtClean="0"/>
                <a:t>mesta</a:t>
              </a:r>
              <a:endParaRPr lang="en-US" sz="2400" kern="1200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298957" y="2961995"/>
            <a:ext cx="1937901" cy="902864"/>
            <a:chOff x="1742835" y="2234768"/>
            <a:chExt cx="1937901" cy="902864"/>
          </a:xfrm>
        </p:grpSpPr>
        <p:sp>
          <p:nvSpPr>
            <p:cNvPr id="16" name="Rounded Rectangle 15"/>
            <p:cNvSpPr/>
            <p:nvPr/>
          </p:nvSpPr>
          <p:spPr>
            <a:xfrm>
              <a:off x="1742835" y="2234768"/>
              <a:ext cx="1937901" cy="902864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</p:sp>
        <p:sp>
          <p:nvSpPr>
            <p:cNvPr id="17" name="Rounded Rectangle 14"/>
            <p:cNvSpPr/>
            <p:nvPr/>
          </p:nvSpPr>
          <p:spPr>
            <a:xfrm>
              <a:off x="1786909" y="2278842"/>
              <a:ext cx="1849753" cy="814716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r-Latn-RS" sz="2400" kern="1200" dirty="0" smtClean="0"/>
                <a:t>Novi asfaltni sloj kolovoza</a:t>
              </a:r>
              <a:endParaRPr lang="en-US" sz="2400" kern="1200" dirty="0"/>
            </a:p>
          </p:txBody>
        </p:sp>
      </p:grpSp>
      <p:sp>
        <p:nvSpPr>
          <p:cNvPr id="26" name="Rectangle 25"/>
          <p:cNvSpPr/>
          <p:nvPr/>
        </p:nvSpPr>
        <p:spPr>
          <a:xfrm>
            <a:off x="4648200" y="4966229"/>
            <a:ext cx="2452132" cy="33963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sp>
      <p:grpSp>
        <p:nvGrpSpPr>
          <p:cNvPr id="27" name="Group 26"/>
          <p:cNvGrpSpPr/>
          <p:nvPr/>
        </p:nvGrpSpPr>
        <p:grpSpPr>
          <a:xfrm>
            <a:off x="2298957" y="2051484"/>
            <a:ext cx="1937901" cy="902864"/>
            <a:chOff x="1742835" y="2234768"/>
            <a:chExt cx="1937901" cy="902864"/>
          </a:xfrm>
        </p:grpSpPr>
        <p:sp>
          <p:nvSpPr>
            <p:cNvPr id="28" name="Rounded Rectangle 27"/>
            <p:cNvSpPr/>
            <p:nvPr/>
          </p:nvSpPr>
          <p:spPr>
            <a:xfrm>
              <a:off x="1742835" y="2234768"/>
              <a:ext cx="1937901" cy="902864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</p:sp>
        <p:sp>
          <p:nvSpPr>
            <p:cNvPr id="29" name="Rounded Rectangle 14"/>
            <p:cNvSpPr/>
            <p:nvPr/>
          </p:nvSpPr>
          <p:spPr>
            <a:xfrm>
              <a:off x="1786909" y="2278842"/>
              <a:ext cx="1849753" cy="814716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r-Latn-RS" kern="1200" dirty="0" smtClean="0"/>
                <a:t>Nova vertikalna i horizontalna SS</a:t>
              </a:r>
              <a:endParaRPr lang="en-US" kern="1200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52400" y="1904719"/>
            <a:ext cx="1937901" cy="902864"/>
            <a:chOff x="4473838" y="1270886"/>
            <a:chExt cx="1937901" cy="902864"/>
          </a:xfrm>
        </p:grpSpPr>
        <p:sp>
          <p:nvSpPr>
            <p:cNvPr id="31" name="Rounded Rectangle 30"/>
            <p:cNvSpPr/>
            <p:nvPr/>
          </p:nvSpPr>
          <p:spPr>
            <a:xfrm>
              <a:off x="4473838" y="1270886"/>
              <a:ext cx="1937901" cy="902864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</p:sp>
        <p:sp>
          <p:nvSpPr>
            <p:cNvPr id="32" name="Rounded Rectangle 10"/>
            <p:cNvSpPr/>
            <p:nvPr/>
          </p:nvSpPr>
          <p:spPr>
            <a:xfrm>
              <a:off x="4517912" y="1314960"/>
              <a:ext cx="1849753" cy="814716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r-Latn-RS" sz="2400" kern="1200" dirty="0" smtClean="0"/>
                <a:t>Veći protok vozila</a:t>
              </a:r>
              <a:endParaRPr lang="en-US" sz="2400" kern="1200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40323" y="3677485"/>
            <a:ext cx="1937901" cy="902864"/>
            <a:chOff x="4473838" y="1270886"/>
            <a:chExt cx="1937901" cy="902864"/>
          </a:xfrm>
        </p:grpSpPr>
        <p:sp>
          <p:nvSpPr>
            <p:cNvPr id="34" name="Rounded Rectangle 33"/>
            <p:cNvSpPr/>
            <p:nvPr/>
          </p:nvSpPr>
          <p:spPr>
            <a:xfrm>
              <a:off x="4473838" y="1270886"/>
              <a:ext cx="1937901" cy="902864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</p:sp>
        <p:sp>
          <p:nvSpPr>
            <p:cNvPr id="35" name="Rounded Rectangle 10"/>
            <p:cNvSpPr/>
            <p:nvPr/>
          </p:nvSpPr>
          <p:spPr>
            <a:xfrm>
              <a:off x="4517912" y="1314960"/>
              <a:ext cx="1849753" cy="814716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r-Latn-RS" sz="2400" kern="1200" dirty="0" smtClean="0"/>
                <a:t>VEĆA BEZBEDNOST</a:t>
              </a:r>
              <a:endParaRPr lang="en-US" sz="2400" kern="1200" dirty="0"/>
            </a:p>
          </p:txBody>
        </p:sp>
      </p:grpSp>
      <p:sp>
        <p:nvSpPr>
          <p:cNvPr id="3" name="Rectangle 2"/>
          <p:cNvSpPr/>
          <p:nvPr/>
        </p:nvSpPr>
        <p:spPr>
          <a:xfrm>
            <a:off x="756639" y="1138395"/>
            <a:ext cx="505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60742" y="2897455"/>
            <a:ext cx="505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7816648" y="2492375"/>
            <a:ext cx="505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6" grpId="0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371600"/>
            <a:ext cx="86868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/>
              <a:t> </a:t>
            </a:r>
            <a:r>
              <a:rPr lang="en-US" sz="2800" dirty="0" err="1"/>
              <a:t>D</a:t>
            </a:r>
            <a:r>
              <a:rPr lang="en-US" sz="2800" dirty="0" err="1" smtClean="0"/>
              <a:t>aje</a:t>
            </a:r>
            <a:r>
              <a:rPr lang="en-US" sz="2800" dirty="0" smtClean="0"/>
              <a:t> </a:t>
            </a:r>
            <a:r>
              <a:rPr lang="en-US" sz="2800" dirty="0" err="1"/>
              <a:t>mogućnost</a:t>
            </a:r>
            <a:r>
              <a:rPr lang="en-US" sz="2800" dirty="0"/>
              <a:t> </a:t>
            </a:r>
            <a:r>
              <a:rPr lang="en-US" sz="2800" dirty="0" err="1"/>
              <a:t>otklanjanja</a:t>
            </a:r>
            <a:r>
              <a:rPr lang="en-US" sz="2800" dirty="0"/>
              <a:t> </a:t>
            </a:r>
            <a:r>
              <a:rPr lang="en-US" sz="2800" dirty="0" err="1"/>
              <a:t>uočenih</a:t>
            </a:r>
            <a:r>
              <a:rPr lang="en-US" sz="2800" dirty="0"/>
              <a:t> </a:t>
            </a:r>
            <a:r>
              <a:rPr lang="en-US" sz="2800" dirty="0" err="1"/>
              <a:t>nedostataka</a:t>
            </a:r>
            <a:r>
              <a:rPr lang="en-US" sz="2800" dirty="0"/>
              <a:t> </a:t>
            </a:r>
            <a:r>
              <a:rPr lang="en-US" sz="2800" dirty="0" err="1"/>
              <a:t>puta</a:t>
            </a:r>
            <a:r>
              <a:rPr lang="en-US" sz="2800" dirty="0"/>
              <a:t>, </a:t>
            </a:r>
            <a:r>
              <a:rPr lang="en-US" sz="2800" dirty="0" err="1"/>
              <a:t>tako</a:t>
            </a:r>
            <a:r>
              <a:rPr lang="en-US" sz="2800" dirty="0"/>
              <a:t> da do </a:t>
            </a:r>
            <a:r>
              <a:rPr lang="en-US" sz="2800" dirty="0" err="1"/>
              <a:t>saobraćajnih</a:t>
            </a:r>
            <a:r>
              <a:rPr lang="en-US" sz="2800" dirty="0"/>
              <a:t> </a:t>
            </a:r>
            <a:r>
              <a:rPr lang="en-US" sz="2800" dirty="0" err="1"/>
              <a:t>nezgoda</a:t>
            </a:r>
            <a:r>
              <a:rPr lang="en-US" sz="2800" dirty="0"/>
              <a:t> </a:t>
            </a:r>
            <a:r>
              <a:rPr lang="en-US" sz="2800" dirty="0" err="1"/>
              <a:t>uopšte</a:t>
            </a:r>
            <a:r>
              <a:rPr lang="en-US" sz="2800" dirty="0"/>
              <a:t> ne </a:t>
            </a:r>
            <a:r>
              <a:rPr lang="en-US" sz="2800" dirty="0" err="1" smtClean="0"/>
              <a:t>dođe</a:t>
            </a:r>
            <a:endParaRPr lang="en-US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/>
              <a:t> </a:t>
            </a:r>
            <a:r>
              <a:rPr lang="en-US" sz="2800" dirty="0" err="1"/>
              <a:t>Detaljnom</a:t>
            </a:r>
            <a:r>
              <a:rPr lang="en-US" sz="2800" dirty="0"/>
              <a:t> </a:t>
            </a:r>
            <a:r>
              <a:rPr lang="en-US" sz="2800" dirty="0" err="1"/>
              <a:t>analizom</a:t>
            </a:r>
            <a:r>
              <a:rPr lang="en-US" sz="2800" dirty="0"/>
              <a:t> </a:t>
            </a:r>
            <a:r>
              <a:rPr lang="en-US" sz="2800" dirty="0" err="1"/>
              <a:t>uticajnih</a:t>
            </a:r>
            <a:r>
              <a:rPr lang="en-US" sz="2800" dirty="0"/>
              <a:t> </a:t>
            </a:r>
            <a:r>
              <a:rPr lang="en-US" sz="2800" dirty="0" err="1"/>
              <a:t>elemenata</a:t>
            </a:r>
            <a:r>
              <a:rPr lang="en-US" sz="2800" dirty="0"/>
              <a:t> </a:t>
            </a:r>
            <a:r>
              <a:rPr lang="en-US" sz="2800" dirty="0" err="1"/>
              <a:t>puta</a:t>
            </a:r>
            <a:r>
              <a:rPr lang="en-US" sz="2800" dirty="0"/>
              <a:t> </a:t>
            </a:r>
            <a:r>
              <a:rPr lang="en-US" sz="2800" dirty="0" err="1"/>
              <a:t>identifikuju</a:t>
            </a:r>
            <a:r>
              <a:rPr lang="en-US" sz="2800" dirty="0"/>
              <a:t> se </a:t>
            </a:r>
            <a:r>
              <a:rPr lang="en-US" sz="2800" dirty="0" err="1"/>
              <a:t>problemi</a:t>
            </a:r>
            <a:r>
              <a:rPr lang="en-US" sz="2800" dirty="0"/>
              <a:t> </a:t>
            </a:r>
            <a:r>
              <a:rPr lang="en-US" sz="2800" dirty="0" err="1"/>
              <a:t>puta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predlažu</a:t>
            </a:r>
            <a:r>
              <a:rPr lang="en-US" sz="2800" dirty="0"/>
              <a:t> se mere </a:t>
            </a:r>
            <a:r>
              <a:rPr lang="en-US" sz="2800" dirty="0" err="1"/>
              <a:t>za</a:t>
            </a:r>
            <a:r>
              <a:rPr lang="en-US" sz="2800" dirty="0"/>
              <a:t> </a:t>
            </a:r>
            <a:r>
              <a:rPr lang="en-US" sz="2800" dirty="0" err="1"/>
              <a:t>povećanje</a:t>
            </a:r>
            <a:r>
              <a:rPr lang="en-US" sz="2800" dirty="0"/>
              <a:t> </a:t>
            </a:r>
            <a:r>
              <a:rPr lang="en-US" sz="2800" dirty="0" err="1"/>
              <a:t>nivoa</a:t>
            </a:r>
            <a:r>
              <a:rPr lang="en-US" sz="2800" dirty="0"/>
              <a:t> </a:t>
            </a:r>
            <a:r>
              <a:rPr lang="en-US" sz="2800" dirty="0" err="1"/>
              <a:t>bezbednosti</a:t>
            </a:r>
            <a:r>
              <a:rPr lang="en-US" sz="2800" dirty="0"/>
              <a:t> </a:t>
            </a:r>
            <a:r>
              <a:rPr lang="en-US" sz="2800" dirty="0" err="1" smtClean="0"/>
              <a:t>saobraćaja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382250937"/>
              </p:ext>
            </p:extLst>
          </p:nvPr>
        </p:nvGraphicFramePr>
        <p:xfrm>
          <a:off x="1447800" y="3733800"/>
          <a:ext cx="6324600" cy="28311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urved Right Arrow 4"/>
          <p:cNvSpPr/>
          <p:nvPr/>
        </p:nvSpPr>
        <p:spPr>
          <a:xfrm rot="5400000">
            <a:off x="3924299" y="1790702"/>
            <a:ext cx="838201" cy="4724400"/>
          </a:xfrm>
          <a:prstGeom prst="curvedRightArrow">
            <a:avLst>
              <a:gd name="adj1" fmla="val 0"/>
              <a:gd name="adj2" fmla="val 5000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AsOne/>
      </p:bldGraphic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353</Words>
  <Application>Microsoft Office PowerPoint</Application>
  <PresentationFormat>On-screen Show (4:3)</PresentationFormat>
  <Paragraphs>66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Wingdings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Aleksandar Trifunovic</cp:lastModifiedBy>
  <cp:revision>27</cp:revision>
  <dcterms:created xsi:type="dcterms:W3CDTF">2014-10-16T19:11:55Z</dcterms:created>
  <dcterms:modified xsi:type="dcterms:W3CDTF">2015-10-28T15:28:15Z</dcterms:modified>
</cp:coreProperties>
</file>