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8" r:id="rId4"/>
    <p:sldId id="272" r:id="rId5"/>
    <p:sldId id="263" r:id="rId6"/>
    <p:sldId id="270" r:id="rId7"/>
    <p:sldId id="262" r:id="rId8"/>
    <p:sldId id="271" r:id="rId9"/>
    <p:sldId id="276" r:id="rId10"/>
    <p:sldId id="277" r:id="rId11"/>
    <p:sldId id="278" r:id="rId12"/>
    <p:sldId id="266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10/28/2015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7000"/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10/28/2015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sr.wikipedia.org/wiki/%D0%A7%D0%B0%D1%87%D0%B0%D0%BA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Međunarodna konferencija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BEZBJEDNOST SAOBRAĆAJA U LOKALNOJ ZAJEDNICI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Latn-RS" b="1" dirty="0" smtClean="0"/>
              <a:t>oktobar</a:t>
            </a:r>
            <a:r>
              <a:rPr lang="sr-Cyrl-BA" b="1" dirty="0" smtClean="0"/>
              <a:t> 201</a:t>
            </a:r>
            <a:r>
              <a:rPr lang="sr-Latn-BA" b="1" dirty="0" smtClean="0"/>
              <a:t>5</a:t>
            </a:r>
            <a:r>
              <a:rPr lang="sr-Cyrl-BA" b="1" dirty="0" smtClean="0"/>
              <a:t>. </a:t>
            </a:r>
            <a:r>
              <a:rPr lang="sr-Latn-RS" b="1" dirty="0" smtClean="0"/>
              <a:t>godine</a:t>
            </a:r>
            <a:r>
              <a:rPr lang="sr-Cyrl-BA" b="1" dirty="0" smtClean="0"/>
              <a:t>,</a:t>
            </a:r>
            <a:r>
              <a:rPr lang="sr-Latn-BA" b="1" dirty="0" smtClean="0"/>
              <a:t> </a:t>
            </a:r>
            <a:r>
              <a:rPr lang="sr-Latn-RS" b="1" dirty="0" smtClean="0"/>
              <a:t>Banja Luka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R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PRIMENA RSI – PROVERE BEZBEDNOSTI SAOBRAĆAJA NA DEONICI DRŽAVNOG PUTA M22 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APPLICATION RSI – ROAD SAFETY INSPECTION ON THE SECTION OF THE STATE ROAD M22</a:t>
            </a:r>
            <a:endParaRPr lang="en-US" sz="3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2000" y="4565349"/>
            <a:ext cx="8077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/>
              <a:t>Krsto</a:t>
            </a:r>
            <a:r>
              <a:rPr lang="en-US" sz="2000" dirty="0" smtClean="0"/>
              <a:t> </a:t>
            </a:r>
            <a:r>
              <a:rPr lang="en-US" sz="2000" dirty="0" err="1" smtClean="0"/>
              <a:t>Lipovac</a:t>
            </a:r>
            <a:r>
              <a:rPr lang="sr-Latn-RS" sz="2000" dirty="0" smtClean="0"/>
              <a:t>, </a:t>
            </a:r>
            <a:r>
              <a:rPr lang="sr-Latn-RS" sz="2000" i="1" dirty="0" smtClean="0"/>
              <a:t>Saobraćajni fakultet, Univerzitet u Beogradu</a:t>
            </a:r>
            <a:endParaRPr lang="sr-Latn-BA" sz="2000" i="1" dirty="0"/>
          </a:p>
          <a:p>
            <a:r>
              <a:rPr lang="sr-Latn-RS" sz="2000" dirty="0" smtClean="0"/>
              <a:t>Aleksandar Trifunović, </a:t>
            </a:r>
            <a:r>
              <a:rPr lang="sr-Latn-RS" sz="2000" i="1" dirty="0"/>
              <a:t>Saobraćajni fakultet, Univerzitet u </a:t>
            </a:r>
            <a:r>
              <a:rPr lang="sr-Latn-RS" sz="2000" i="1" dirty="0" smtClean="0"/>
              <a:t>Beogradu</a:t>
            </a:r>
          </a:p>
          <a:p>
            <a:r>
              <a:rPr lang="sr-Latn-RS" sz="2000" i="1" dirty="0" smtClean="0"/>
              <a:t>Svetlana </a:t>
            </a:r>
            <a:r>
              <a:rPr lang="sr-Latn-RS" sz="2000" i="1" dirty="0"/>
              <a:t>Čičević, Saobraćajni fakultet, Univerzitet u </a:t>
            </a:r>
            <a:r>
              <a:rPr lang="sr-Latn-RS" sz="2000" i="1" dirty="0" smtClean="0"/>
              <a:t>Beogradu</a:t>
            </a:r>
          </a:p>
          <a:p>
            <a:r>
              <a:rPr lang="sr-Latn-RS" sz="2000" i="1" dirty="0" smtClean="0"/>
              <a:t>Marjana </a:t>
            </a:r>
            <a:r>
              <a:rPr lang="sr-Latn-RS" sz="2000" i="1" dirty="0" err="1" smtClean="0"/>
              <a:t>Čubranić-Dobrodolac</a:t>
            </a:r>
            <a:r>
              <a:rPr lang="sr-Latn-RS" sz="2000" i="1" dirty="0"/>
              <a:t>, Saobraćajni fakultet, Univerzitet u Beogradu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67" y="158443"/>
            <a:ext cx="2220163" cy="97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SADRŽAJ RADA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599"/>
            <a:ext cx="61722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 Uvod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800" dirty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 Metodologija rada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 Rezultati rada sa diskusijom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endParaRPr lang="sr-Latn-BA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/>
              <a:t> </a:t>
            </a:r>
            <a:r>
              <a:rPr lang="sr-Latn-BA" sz="2800" dirty="0" smtClean="0"/>
              <a:t>Zaključak</a:t>
            </a: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Uvod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76200" y="1533661"/>
            <a:ext cx="9144000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 </a:t>
            </a:r>
            <a:r>
              <a:rPr lang="en-US" sz="2800" dirty="0" smtClean="0"/>
              <a:t>RSI </a:t>
            </a:r>
            <a:r>
              <a:rPr lang="sr-Latn-CS" sz="2800" dirty="0" smtClean="0"/>
              <a:t>je </a:t>
            </a:r>
            <a:r>
              <a:rPr lang="sr-Latn-CS" sz="2800" dirty="0" err="1"/>
              <a:t>proaktivna</a:t>
            </a:r>
            <a:r>
              <a:rPr lang="sr-Latn-CS" sz="2800" dirty="0"/>
              <a:t> metoda, koja se </a:t>
            </a:r>
            <a:r>
              <a:rPr lang="sr-Latn-CS" sz="2800" dirty="0" smtClean="0"/>
              <a:t>sprovodi</a:t>
            </a:r>
            <a:endParaRPr lang="en-U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CS" sz="2800" dirty="0" smtClean="0"/>
              <a:t> </a:t>
            </a:r>
            <a:r>
              <a:rPr lang="sr-Latn-CS" sz="2800" dirty="0" err="1"/>
              <a:t>ukoliiko</a:t>
            </a:r>
            <a:r>
              <a:rPr lang="sr-Latn-CS" sz="2800" dirty="0"/>
              <a:t> je deonica puta definisana kao </a:t>
            </a:r>
            <a:r>
              <a:rPr lang="sr-Latn-CS" sz="2800" dirty="0" err="1" smtClean="0"/>
              <a:t>visokorizična</a:t>
            </a:r>
            <a:r>
              <a:rPr lang="sr-Latn-CS" sz="2800" dirty="0" smtClean="0"/>
              <a:t>, </a:t>
            </a:r>
            <a:r>
              <a:rPr lang="sr-Latn-CS" sz="2800" dirty="0"/>
              <a:t>ukoliko postoje podaci o ozbiljnim bezbednosnim </a:t>
            </a:r>
            <a:r>
              <a:rPr lang="sr-Latn-CS" sz="2800" dirty="0" smtClean="0"/>
              <a:t>problemima,</a:t>
            </a:r>
            <a:endParaRPr lang="en-U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CS" sz="2800" dirty="0" smtClean="0"/>
              <a:t> </a:t>
            </a:r>
            <a:r>
              <a:rPr lang="sr-Latn-CS" sz="2800" dirty="0"/>
              <a:t>ukoliko je u bliskoj  budućnosti planiran projekat rekonstrukcije ili obnove </a:t>
            </a:r>
            <a:r>
              <a:rPr lang="sr-Latn-CS" sz="2800" dirty="0" smtClean="0"/>
              <a:t>deonice</a:t>
            </a:r>
            <a:r>
              <a:rPr lang="en-US" sz="2800" dirty="0" smtClean="0"/>
              <a:t>,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CS" sz="2800" dirty="0" smtClean="0"/>
              <a:t>kao </a:t>
            </a:r>
            <a:r>
              <a:rPr lang="sr-Latn-CS" sz="2800" dirty="0"/>
              <a:t>periodični zadatak, po planu i rasporedu sprovođenja PBS (</a:t>
            </a:r>
            <a:r>
              <a:rPr lang="en-US" sz="2800" dirty="0"/>
              <a:t>PIARC, 2008</a:t>
            </a:r>
            <a:r>
              <a:rPr lang="en-US" sz="2800" dirty="0" smtClean="0"/>
              <a:t>).</a:t>
            </a:r>
            <a:endParaRPr lang="sr-Latn-BA" sz="2800" dirty="0" smtClean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87985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Ibarska</a:t>
            </a: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magistrala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26" name="Picture 2" descr="C:\Users\Maca\Documents\teza pocinjem\Slika1 (2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983" y="1295400"/>
            <a:ext cx="6611817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685800" y="1577876"/>
            <a:ext cx="80772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sr-Latn-R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ržavni </a:t>
            </a:r>
            <a:r>
              <a:rPr lang="sr-Latn-R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put I reda (M-22) </a:t>
            </a:r>
            <a:endParaRPr lang="en-US" sz="24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sz="24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sr-Latn-R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Deonic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 Beograd - </a:t>
            </a:r>
            <a:r>
              <a:rPr lang="sr-Latn-R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Čačak, tras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sr-Latn-R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evropskog puta E763,</a:t>
            </a:r>
          </a:p>
          <a:p>
            <a:endParaRPr lang="sr-Latn-R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sr-Latn-R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Čačak – Kraljevo - </a:t>
            </a:r>
            <a:r>
              <a:rPr lang="sr-Latn-R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tras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sr-Latn-R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evropskog puta </a:t>
            </a:r>
            <a:r>
              <a:rPr lang="sr-Latn-R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E761</a:t>
            </a:r>
            <a:endParaRPr lang="en-US" sz="24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  <a:hlinkClick r:id="rId3" tooltip="Чачак"/>
            </a:endParaRPr>
          </a:p>
        </p:txBody>
      </p:sp>
    </p:spTree>
    <p:extLst>
      <p:ext uri="{BB962C8B-B14F-4D97-AF65-F5344CB8AC3E}">
        <p14:creationId xmlns:p14="http://schemas.microsoft.com/office/powerpoint/2010/main" val="33966317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686800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 </a:t>
            </a:r>
            <a:r>
              <a:rPr lang="sr-Latn-CS" sz="2800" b="1" dirty="0" smtClean="0"/>
              <a:t>Funkcija </a:t>
            </a:r>
            <a:r>
              <a:rPr lang="sr-Latn-CS" sz="2800" b="1" dirty="0"/>
              <a:t>puta </a:t>
            </a:r>
            <a:endParaRPr lang="sr-Latn-CS" sz="2800" b="1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CS" sz="2800" b="1" dirty="0"/>
              <a:t> </a:t>
            </a:r>
            <a:r>
              <a:rPr lang="sr-Latn-CS" sz="2800" b="1" dirty="0" smtClean="0"/>
              <a:t>Poprečni </a:t>
            </a:r>
            <a:r>
              <a:rPr lang="sr-Latn-CS" sz="2800" b="1" dirty="0"/>
              <a:t>presek </a:t>
            </a:r>
            <a:r>
              <a:rPr lang="sr-Latn-CS" sz="2800" b="1" dirty="0" smtClean="0"/>
              <a:t>puta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CS" sz="2800" b="1" dirty="0"/>
              <a:t> </a:t>
            </a:r>
            <a:r>
              <a:rPr lang="sr-Latn-CS" sz="2800" b="1" dirty="0" smtClean="0"/>
              <a:t>Trasa </a:t>
            </a:r>
            <a:r>
              <a:rPr lang="sr-Latn-CS" sz="2800" b="1" dirty="0"/>
              <a:t>pružanja </a:t>
            </a:r>
            <a:r>
              <a:rPr lang="sr-Latn-CS" sz="2800" b="1" dirty="0" smtClean="0"/>
              <a:t>puta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CS" sz="2800" b="1" dirty="0"/>
              <a:t> </a:t>
            </a:r>
            <a:r>
              <a:rPr lang="sr-Latn-CS" sz="2800" b="1" dirty="0" smtClean="0"/>
              <a:t>Raskrsnice </a:t>
            </a:r>
            <a:r>
              <a:rPr lang="sr-Latn-CS" sz="2800" b="1" dirty="0"/>
              <a:t>(</a:t>
            </a:r>
            <a:r>
              <a:rPr lang="sr-Latn-CS" sz="2800" b="1" dirty="0" smtClean="0"/>
              <a:t>ukrštanja)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CS" sz="2800" b="1" dirty="0"/>
              <a:t> </a:t>
            </a:r>
            <a:r>
              <a:rPr lang="sr-Latn-CS" sz="2800" b="1" dirty="0" smtClean="0"/>
              <a:t>Javni </a:t>
            </a:r>
            <a:r>
              <a:rPr lang="sr-Latn-CS" sz="2800" b="1" dirty="0"/>
              <a:t>i privatni servisi, usluge i prostor za odmor, javni </a:t>
            </a:r>
            <a:r>
              <a:rPr lang="sr-Latn-CS" sz="2800" b="1" dirty="0" smtClean="0"/>
              <a:t>prevoz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CS" sz="2800" b="1" dirty="0" smtClean="0"/>
              <a:t>Ranjivi </a:t>
            </a:r>
            <a:r>
              <a:rPr lang="sr-Latn-CS" sz="2800" b="1" dirty="0"/>
              <a:t>učesnici u </a:t>
            </a:r>
            <a:r>
              <a:rPr lang="sr-Latn-CS" sz="2800" b="1" dirty="0" smtClean="0"/>
              <a:t>saobraćaju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CS" sz="2800" b="1" dirty="0" smtClean="0"/>
              <a:t>Saobraćajna </a:t>
            </a:r>
            <a:r>
              <a:rPr lang="sr-Latn-CS" sz="2800" b="1" dirty="0"/>
              <a:t>signalizacija, obeležavanje i </a:t>
            </a:r>
            <a:r>
              <a:rPr lang="sr-Latn-CS" sz="2800" b="1" dirty="0" smtClean="0"/>
              <a:t>osvetljenje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CS" sz="2800" b="1" dirty="0" smtClean="0"/>
              <a:t>Okolina </a:t>
            </a:r>
            <a:r>
              <a:rPr lang="sr-Latn-CS" sz="2800" b="1" dirty="0"/>
              <a:t>i pasivna bezbednost </a:t>
            </a:r>
            <a:r>
              <a:rPr lang="sr-Latn-CS" sz="2800" b="1" dirty="0" smtClean="0"/>
              <a:t>puta</a:t>
            </a: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409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962" y="1282498"/>
            <a:ext cx="6802438" cy="507061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350962" y="3810000"/>
            <a:ext cx="4973638" cy="533400"/>
          </a:xfrm>
          <a:prstGeom prst="rect">
            <a:avLst/>
          </a:prstGeom>
          <a:solidFill>
            <a:schemeClr val="accent1">
              <a:alpha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5235910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KLJUČNI REZULTATI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066800" y="408807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r-Latn-RS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457200" y="2015411"/>
            <a:ext cx="9495692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r-Latn-RS"/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5178606" y="2061129"/>
            <a:ext cx="13728827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r-Latn-RS"/>
          </a:p>
        </p:txBody>
      </p:sp>
      <p:sp>
        <p:nvSpPr>
          <p:cNvPr id="15" name="TextBox 14"/>
          <p:cNvSpPr txBox="1"/>
          <p:nvPr/>
        </p:nvSpPr>
        <p:spPr>
          <a:xfrm>
            <a:off x="304800" y="1295400"/>
            <a:ext cx="8686800" cy="6955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en-US" sz="2800" dirty="0"/>
              <a:t> </a:t>
            </a:r>
            <a:r>
              <a:rPr lang="en-US" sz="2800" dirty="0" err="1" smtClean="0"/>
              <a:t>Pru</a:t>
            </a:r>
            <a:r>
              <a:rPr lang="sr-Latn-RS" sz="2800" dirty="0" smtClean="0"/>
              <a:t>žanje trase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R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RS" sz="2800" dirty="0"/>
              <a:t> </a:t>
            </a:r>
            <a:r>
              <a:rPr lang="sr-Latn-RS" sz="2800" dirty="0" smtClean="0"/>
              <a:t>Leva skretanja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R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RS" sz="2800" dirty="0"/>
              <a:t> </a:t>
            </a:r>
            <a:r>
              <a:rPr lang="sr-Latn-RS" sz="2800" dirty="0" smtClean="0"/>
              <a:t>Uključenja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R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RS" sz="2800" dirty="0"/>
              <a:t> </a:t>
            </a:r>
            <a:r>
              <a:rPr lang="sr-Latn-RS" sz="2800" dirty="0" smtClean="0"/>
              <a:t>Pešaci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R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RS" sz="2800" dirty="0"/>
              <a:t> </a:t>
            </a:r>
            <a:r>
              <a:rPr lang="sr-Latn-RS" sz="2800" dirty="0" smtClean="0"/>
              <a:t>Horizontalna i vertikalna saobraćajna signalizacija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r>
              <a:rPr lang="sr-Latn-RS" sz="2800" dirty="0"/>
              <a:t> </a:t>
            </a:r>
            <a:endParaRPr lang="sr-Latn-R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en-U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800" dirty="0" smtClean="0"/>
          </a:p>
        </p:txBody>
      </p:sp>
      <p:pic>
        <p:nvPicPr>
          <p:cNvPr id="1097" name="Picture 3" descr="C:\Users\Aleksandar\Desktop\Banja Luka\Slike RSI Marjana\038. STEPOJEVAC-IZLA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1509912"/>
            <a:ext cx="3649663" cy="205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8" name="Picture 7" descr="E:\DESKTOP Backup\Moja dokumenta\Marjna RSI Ibarska slike\DSC_10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1292" y="3699274"/>
            <a:ext cx="3932237" cy="219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KLJUČNI REZULTATI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066800" y="408807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r-Latn-RS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457200" y="2015411"/>
            <a:ext cx="9495692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r-Latn-RS"/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5178606" y="2061129"/>
            <a:ext cx="13728827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r-Latn-RS"/>
          </a:p>
        </p:txBody>
      </p:sp>
      <p:sp>
        <p:nvSpPr>
          <p:cNvPr id="10" name="TextBox 9"/>
          <p:cNvSpPr txBox="1"/>
          <p:nvPr/>
        </p:nvSpPr>
        <p:spPr>
          <a:xfrm>
            <a:off x="-26963" y="2216713"/>
            <a:ext cx="8686800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en-US" sz="2800" dirty="0"/>
              <a:t> </a:t>
            </a:r>
            <a:r>
              <a:rPr lang="sr-Latn-RS" sz="2800" dirty="0" err="1" smtClean="0"/>
              <a:t>Semaforizovane</a:t>
            </a:r>
            <a:r>
              <a:rPr lang="sr-Latn-RS" sz="2800" dirty="0" smtClean="0"/>
              <a:t> raskrsnice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RS" sz="2800" dirty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RS" sz="2800" dirty="0" smtClean="0"/>
              <a:t>  Divlji priključci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RS" sz="2800" dirty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RS" sz="2800" dirty="0" smtClean="0"/>
              <a:t> Heterogenost saobraćajnog </a:t>
            </a:r>
            <a:r>
              <a:rPr lang="sr-Latn-RS" sz="2800" dirty="0" smtClean="0"/>
              <a:t>toka</a:t>
            </a:r>
            <a:endParaRPr lang="en-U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en-US" sz="2800" dirty="0"/>
          </a:p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endParaRPr lang="sr-Latn-R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en-U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800" dirty="0" smtClean="0"/>
          </a:p>
        </p:txBody>
      </p:sp>
      <p:pic>
        <p:nvPicPr>
          <p:cNvPr id="5122" name="Picture 4" descr="C:\Users\Aleksandar\Desktop\Banja Luka\Slike RSI Marjana\008. SKRETANJE ZA CERA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8606" y="1551801"/>
            <a:ext cx="3554413" cy="199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9" descr="E:\DESKTOP Backup\Moja dokumenta\Marjna RSI Ibarska slike\DSC_10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8606" y="3864023"/>
            <a:ext cx="3574660" cy="246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62130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7162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Veliki</a:t>
            </a: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broj</a:t>
            </a: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konfliktnih</a:t>
            </a: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situacija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04800" y="137160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endParaRPr lang="sr-Latn-BA" sz="2800" dirty="0" smtClean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6146" name="Picture 2" descr="ibarsk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3676" y="1586804"/>
            <a:ext cx="6945924" cy="4585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50128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ZAKLJUČNA RAZMATRANJA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04800" y="1219200"/>
            <a:ext cx="8686800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en-US" sz="2800" dirty="0"/>
              <a:t> </a:t>
            </a:r>
            <a:r>
              <a:rPr lang="sr-Latn-RS" sz="2800" dirty="0" smtClean="0"/>
              <a:t>Heterogenost saobraćajnog toka</a:t>
            </a:r>
            <a:endParaRPr lang="sr-Latn-R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RS" sz="2800" dirty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RS" sz="2800" dirty="0" smtClean="0"/>
              <a:t> </a:t>
            </a:r>
            <a:r>
              <a:rPr lang="sr-Latn-RS" sz="2800" dirty="0" smtClean="0"/>
              <a:t>Velike disperzije brzina</a:t>
            </a:r>
            <a:endParaRPr lang="sr-Latn-R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RS" sz="2800" dirty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RS" sz="2800" dirty="0" smtClean="0"/>
              <a:t> Nepoštovanje saobraćajnih pravila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RS" sz="2800" dirty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RS" sz="2800" dirty="0" smtClean="0"/>
              <a:t> Veliki broj konfliktnih situacija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RS" sz="2800" dirty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RS" sz="2800" dirty="0" smtClean="0"/>
              <a:t> Saobraćajne nezgode</a:t>
            </a:r>
            <a:endParaRPr lang="en-U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800" dirty="0" smtClean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Down Arrow 2"/>
          <p:cNvSpPr/>
          <p:nvPr/>
        </p:nvSpPr>
        <p:spPr>
          <a:xfrm>
            <a:off x="2209800" y="1676400"/>
            <a:ext cx="457200" cy="8382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8" name="Down Arrow 7"/>
          <p:cNvSpPr/>
          <p:nvPr/>
        </p:nvSpPr>
        <p:spPr>
          <a:xfrm>
            <a:off x="2209800" y="2857477"/>
            <a:ext cx="457200" cy="8382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10" name="Down Arrow 9"/>
          <p:cNvSpPr/>
          <p:nvPr/>
        </p:nvSpPr>
        <p:spPr>
          <a:xfrm>
            <a:off x="2209800" y="4014758"/>
            <a:ext cx="457200" cy="8382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11" name="Down Arrow 10"/>
          <p:cNvSpPr/>
          <p:nvPr/>
        </p:nvSpPr>
        <p:spPr>
          <a:xfrm>
            <a:off x="2209800" y="5195834"/>
            <a:ext cx="457200" cy="8382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6497153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8" grpId="0" animBg="1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99871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ZAKLJUČNA RAZMATRANJA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04800" y="1219200"/>
            <a:ext cx="8686800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r>
              <a:rPr lang="sr-Latn-RS" sz="2800" dirty="0" smtClean="0"/>
              <a:t>Problemi</a:t>
            </a:r>
            <a:endParaRPr lang="sr-Latn-R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RS" sz="2800" dirty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RS" sz="2800" dirty="0" smtClean="0"/>
              <a:t> </a:t>
            </a:r>
            <a:r>
              <a:rPr lang="sr-Latn-RS" sz="2800" dirty="0" smtClean="0"/>
              <a:t>Pružanje trase</a:t>
            </a:r>
            <a:endParaRPr lang="sr-Latn-R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RS" sz="2800" dirty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RS" sz="2800" dirty="0" smtClean="0"/>
              <a:t> Ukrštanja …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endParaRPr lang="sr-Latn-BA" sz="2800" dirty="0"/>
          </a:p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r>
              <a:rPr lang="sr-Latn-BA" sz="2800" dirty="0" smtClean="0"/>
              <a:t>Dalji pravci istraživanja</a:t>
            </a:r>
            <a:r>
              <a:rPr lang="en-US" sz="2800" dirty="0" smtClean="0"/>
              <a:t>: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endParaRPr lang="en-US" sz="2800" dirty="0"/>
          </a:p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r>
              <a:rPr lang="en-US" sz="2800" dirty="0" err="1" smtClean="0"/>
              <a:t>Ljudski</a:t>
            </a:r>
            <a:r>
              <a:rPr lang="en-US" sz="2800" dirty="0" smtClean="0"/>
              <a:t> </a:t>
            </a:r>
            <a:r>
              <a:rPr lang="en-US" sz="2800" dirty="0" err="1" smtClean="0"/>
              <a:t>faktor</a:t>
            </a:r>
            <a:r>
              <a:rPr lang="en-US" sz="2800" dirty="0" smtClean="0"/>
              <a:t>?</a:t>
            </a:r>
            <a:endParaRPr lang="sr-Latn-R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192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92688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91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Latn-RS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HVALA NA PAŽNJI</a:t>
            </a: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99" y="267618"/>
            <a:ext cx="1568513" cy="6886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087" y="269923"/>
            <a:ext cx="1568513" cy="688647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304800" y="81677"/>
            <a:ext cx="8686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Međunarodna konferencija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BEZBJEDNOST SAOBRAĆAJA U LOKALNOJ ZAJEDNICI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Latn-RS" b="1" dirty="0" smtClean="0"/>
              <a:t>oktobar</a:t>
            </a:r>
            <a:r>
              <a:rPr lang="sr-Cyrl-BA" b="1" dirty="0" smtClean="0"/>
              <a:t> 201</a:t>
            </a:r>
            <a:r>
              <a:rPr lang="sr-Latn-BA" b="1" dirty="0" smtClean="0"/>
              <a:t>5</a:t>
            </a:r>
            <a:r>
              <a:rPr lang="sr-Cyrl-BA" b="1" dirty="0" smtClean="0"/>
              <a:t>. </a:t>
            </a:r>
            <a:r>
              <a:rPr lang="sr-Latn-RS" b="1" dirty="0" smtClean="0"/>
              <a:t>godine</a:t>
            </a:r>
            <a:r>
              <a:rPr lang="sr-Cyrl-BA" b="1" dirty="0" smtClean="0"/>
              <a:t>,</a:t>
            </a:r>
            <a:r>
              <a:rPr lang="sr-Latn-BA" b="1" dirty="0" smtClean="0"/>
              <a:t> </a:t>
            </a:r>
            <a:r>
              <a:rPr lang="sr-Latn-RS" b="1" dirty="0" smtClean="0"/>
              <a:t>Banja Luka</a:t>
            </a:r>
            <a:endParaRPr lang="sr-Latn-BA" b="1" dirty="0"/>
          </a:p>
        </p:txBody>
      </p:sp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977</TotalTime>
  <Words>353</Words>
  <Application>Microsoft Office PowerPoint</Application>
  <PresentationFormat>On-screen Show (4:3)</PresentationFormat>
  <Paragraphs>86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Aleksandar Trifunovic</cp:lastModifiedBy>
  <cp:revision>37</cp:revision>
  <dcterms:created xsi:type="dcterms:W3CDTF">2014-10-16T19:11:55Z</dcterms:created>
  <dcterms:modified xsi:type="dcterms:W3CDTF">2015-10-28T15:21:42Z</dcterms:modified>
</cp:coreProperties>
</file>