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tiff" ContentType="image/tif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7" r:id="rId4"/>
    <p:sldId id="262" r:id="rId5"/>
    <p:sldId id="265" r:id="rId6"/>
    <p:sldId id="26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1841810"/>
            <a:ext cx="8991600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СПЕЦИФИЧНОСТИ СТРАДАЊА ПЕШАКА У САОБРАЋАЈУ</a:t>
            </a:r>
            <a:endParaRPr lang="en-US" sz="40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  <p:pic>
        <p:nvPicPr>
          <p:cNvPr id="10" name="Picture 41" descr="C:\Users\Tijana\Desktop\SLICICA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874" r="8567" b="5392"/>
          <a:stretch/>
        </p:blipFill>
        <p:spPr bwMode="auto">
          <a:xfrm>
            <a:off x="4876800" y="3557560"/>
            <a:ext cx="4267200" cy="25292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52400" y="3298406"/>
            <a:ext cx="8991600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SPECIFICS OF AFFLICTIONS OF 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PEDESTRIANS 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TRAFFIC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570" y="5521660"/>
            <a:ext cx="815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/>
              <a:t>Тијана ИВАНИШЕВИЋ</a:t>
            </a:r>
            <a:r>
              <a:rPr lang="sr-Cyrl-BA" sz="2000" dirty="0" smtClean="0"/>
              <a:t>, дипл. инж. </a:t>
            </a:r>
            <a:r>
              <a:rPr lang="sr-Cyrl-BA" sz="2000" dirty="0" err="1" smtClean="0"/>
              <a:t>саоб</a:t>
            </a:r>
            <a:r>
              <a:rPr lang="sr-Cyrl-BA" sz="2000" dirty="0" smtClean="0"/>
              <a:t>. </a:t>
            </a:r>
            <a:r>
              <a:rPr lang="en-US" sz="2000" i="1" dirty="0" smtClean="0"/>
              <a:t>TRAFFIC SAFETY GROUP D.O.O.</a:t>
            </a:r>
            <a:endParaRPr lang="sr-Latn-BA" sz="2000" i="1" dirty="0" smtClean="0"/>
          </a:p>
          <a:p>
            <a:r>
              <a:rPr lang="sr-Cyrl-RS" sz="2000" b="1" dirty="0" err="1" smtClean="0"/>
              <a:t>Ведран</a:t>
            </a:r>
            <a:r>
              <a:rPr lang="sr-Cyrl-RS" sz="2000" b="1" dirty="0" smtClean="0"/>
              <a:t> ВУКШИЋ</a:t>
            </a:r>
            <a:r>
              <a:rPr lang="sr-Cyrl-BA" sz="2000" dirty="0" smtClean="0"/>
              <a:t>, дипл. инж. саоб. </a:t>
            </a:r>
            <a:r>
              <a:rPr lang="sr-Cyrl-RS" sz="2000" i="1" dirty="0" smtClean="0"/>
              <a:t>Центар за безбедност саобраћаја</a:t>
            </a:r>
            <a:endParaRPr lang="sr-Latn-BA" sz="2000" i="1" dirty="0"/>
          </a:p>
        </p:txBody>
      </p:sp>
    </p:spTree>
    <p:extLst>
      <p:ext uri="{BB962C8B-B14F-4D97-AF65-F5344CB8AC3E}">
        <p14:creationId xmlns:p14="http://schemas.microsoft.com/office/powerpoint/2010/main" xmlns="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81000" y="762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228600" y="791528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304800" y="63246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ight Arrow 7"/>
          <p:cNvSpPr/>
          <p:nvPr/>
        </p:nvSpPr>
        <p:spPr>
          <a:xfrm>
            <a:off x="702810" y="3123593"/>
            <a:ext cx="7162800" cy="1195388"/>
          </a:xfrm>
          <a:prstGeom prst="rightArrow">
            <a:avLst/>
          </a:prstGeom>
          <a:solidFill>
            <a:srgbClr val="3F3F3F"/>
          </a:solidFill>
          <a:ln w="25400" cap="flat" cmpd="sng" algn="ctr">
            <a:solidFill>
              <a:srgbClr val="3F3F3F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551" y="3528405"/>
            <a:ext cx="914400" cy="3539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sr-Cyrl-R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2001</a:t>
            </a:r>
            <a:endParaRPr lang="en-US" sz="17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49570" y="3528405"/>
            <a:ext cx="914400" cy="3539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sr-Cyrl-R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2003</a:t>
            </a:r>
            <a:endParaRPr lang="en-US" sz="17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66351" y="3528405"/>
            <a:ext cx="914400" cy="3539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200</a:t>
            </a:r>
            <a:r>
              <a:rPr lang="sr-Cyrl-R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5</a:t>
            </a:r>
            <a:endParaRPr lang="en-US" sz="17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78370" y="3528405"/>
            <a:ext cx="914400" cy="3539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</a:t>
            </a:r>
            <a:r>
              <a:rPr lang="sr-Cyrl-R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07</a:t>
            </a:r>
            <a:endParaRPr lang="en-US" sz="17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10391" y="3528405"/>
            <a:ext cx="914400" cy="3539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</a:t>
            </a:r>
            <a:r>
              <a:rPr lang="sr-Cyrl-R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09</a:t>
            </a:r>
            <a:endParaRPr lang="en-US" sz="17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22410" y="3528405"/>
            <a:ext cx="914400" cy="3539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201</a:t>
            </a:r>
            <a:r>
              <a:rPr lang="sr-Cyrl-R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1</a:t>
            </a:r>
            <a:endParaRPr lang="en-US" sz="17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39191" y="3528405"/>
            <a:ext cx="914400" cy="3539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201</a:t>
            </a:r>
            <a:r>
              <a:rPr lang="sr-Cyrl-RS" sz="1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</a:t>
            </a:r>
            <a:endParaRPr lang="en-US" sz="17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 rot="5400000">
            <a:off x="934739" y="3943394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rot="5400000">
            <a:off x="1849140" y="3943403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20" name="Straight Connector 19"/>
          <p:cNvCxnSpPr/>
          <p:nvPr/>
        </p:nvCxnSpPr>
        <p:spPr>
          <a:xfrm rot="5400000">
            <a:off x="2763540" y="3943404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21" name="Straight Connector 20"/>
          <p:cNvCxnSpPr/>
          <p:nvPr/>
        </p:nvCxnSpPr>
        <p:spPr>
          <a:xfrm rot="5400000">
            <a:off x="3677940" y="3943405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22" name="Straight Connector 21"/>
          <p:cNvCxnSpPr/>
          <p:nvPr/>
        </p:nvCxnSpPr>
        <p:spPr>
          <a:xfrm rot="5400000">
            <a:off x="4585990" y="3943404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23" name="Straight Connector 22"/>
          <p:cNvCxnSpPr/>
          <p:nvPr/>
        </p:nvCxnSpPr>
        <p:spPr>
          <a:xfrm rot="5400000">
            <a:off x="5500390" y="3943405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24" name="Straight Connector 23"/>
          <p:cNvCxnSpPr/>
          <p:nvPr/>
        </p:nvCxnSpPr>
        <p:spPr>
          <a:xfrm rot="5400000">
            <a:off x="6414790" y="3943406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25" name="Straight Connector 24"/>
          <p:cNvCxnSpPr/>
          <p:nvPr/>
        </p:nvCxnSpPr>
        <p:spPr>
          <a:xfrm rot="5400000">
            <a:off x="934740" y="3476670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26" name="Straight Connector 25"/>
          <p:cNvCxnSpPr/>
          <p:nvPr/>
        </p:nvCxnSpPr>
        <p:spPr>
          <a:xfrm rot="5400000">
            <a:off x="1849141" y="3476679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27" name="Straight Connector 26"/>
          <p:cNvCxnSpPr/>
          <p:nvPr/>
        </p:nvCxnSpPr>
        <p:spPr>
          <a:xfrm rot="5400000">
            <a:off x="2763541" y="3476680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28" name="Straight Connector 27"/>
          <p:cNvCxnSpPr/>
          <p:nvPr/>
        </p:nvCxnSpPr>
        <p:spPr>
          <a:xfrm rot="5400000">
            <a:off x="3677941" y="3476681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29" name="Straight Connector 28"/>
          <p:cNvCxnSpPr/>
          <p:nvPr/>
        </p:nvCxnSpPr>
        <p:spPr>
          <a:xfrm rot="5400000">
            <a:off x="4585991" y="3476680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30" name="Straight Connector 29"/>
          <p:cNvCxnSpPr/>
          <p:nvPr/>
        </p:nvCxnSpPr>
        <p:spPr>
          <a:xfrm rot="5400000">
            <a:off x="5500391" y="3476681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31" name="Straight Connector 30"/>
          <p:cNvCxnSpPr/>
          <p:nvPr/>
        </p:nvCxnSpPr>
        <p:spPr>
          <a:xfrm rot="5400000">
            <a:off x="6414791" y="3476682"/>
            <a:ext cx="116679" cy="1096"/>
          </a:xfrm>
          <a:prstGeom prst="line">
            <a:avLst/>
          </a:prstGeom>
          <a:noFill/>
          <a:ln w="12700" cap="flat" cmpd="sng" algn="ctr">
            <a:solidFill>
              <a:sysClr val="window" lastClr="FFFFFF"/>
            </a:solidFill>
            <a:prstDash val="solid"/>
          </a:ln>
          <a:effectLst/>
        </p:spPr>
      </p:cxnSp>
      <p:sp>
        <p:nvSpPr>
          <p:cNvPr id="34" name="Rectangle 33"/>
          <p:cNvSpPr/>
          <p:nvPr/>
        </p:nvSpPr>
        <p:spPr>
          <a:xfrm>
            <a:off x="2837598" y="1523394"/>
            <a:ext cx="2347120" cy="1087276"/>
          </a:xfrm>
          <a:prstGeom prst="rect">
            <a:avLst/>
          </a:prstGeom>
          <a:solidFill>
            <a:srgbClr val="E20000"/>
          </a:solidFill>
          <a:ln w="25400" cap="flat" cmpd="sng" algn="ctr">
            <a:solidFill>
              <a:srgbClr val="E2000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Анализирано је </a:t>
            </a:r>
            <a:r>
              <a:rPr lang="sr-Cyrl-RS" b="1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Arial" pitchFamily="34" charset="0"/>
              </a:rPr>
              <a:t>325</a:t>
            </a:r>
            <a:r>
              <a:rPr kumimoji="0" lang="sr-Latn-R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.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експертиза саобраћајних незгода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+mn-ea"/>
              <a:cs typeface="Arial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94923" y="1523394"/>
            <a:ext cx="2466474" cy="2000250"/>
            <a:chOff x="3444079" y="1476455"/>
            <a:chExt cx="2194721" cy="2000250"/>
          </a:xfrm>
        </p:grpSpPr>
        <p:grpSp>
          <p:nvGrpSpPr>
            <p:cNvPr id="36" name="Group 227"/>
            <p:cNvGrpSpPr/>
            <p:nvPr/>
          </p:nvGrpSpPr>
          <p:grpSpPr>
            <a:xfrm>
              <a:off x="4011495" y="2250815"/>
              <a:ext cx="135609" cy="1225890"/>
              <a:chOff x="639984" y="3068914"/>
              <a:chExt cx="135609" cy="1225890"/>
            </a:xfrm>
          </p:grpSpPr>
          <p:cxnSp>
            <p:nvCxnSpPr>
              <p:cNvPr id="38" name="Straight Connector 37"/>
              <p:cNvCxnSpPr/>
              <p:nvPr/>
            </p:nvCxnSpPr>
            <p:spPr>
              <a:xfrm flipV="1">
                <a:off x="707788" y="3068914"/>
                <a:ext cx="0" cy="1121124"/>
              </a:xfrm>
              <a:prstGeom prst="line">
                <a:avLst/>
              </a:prstGeom>
              <a:noFill/>
              <a:ln w="50800" cap="flat" cmpd="sng" algn="ctr">
                <a:solidFill>
                  <a:srgbClr val="FF0000"/>
                </a:solidFill>
                <a:prstDash val="solid"/>
              </a:ln>
              <a:effectLst/>
            </p:spPr>
          </p:cxnSp>
          <p:sp>
            <p:nvSpPr>
              <p:cNvPr id="39" name="Oval 38"/>
              <p:cNvSpPr/>
              <p:nvPr/>
            </p:nvSpPr>
            <p:spPr>
              <a:xfrm>
                <a:off x="639984" y="4123354"/>
                <a:ext cx="135609" cy="171450"/>
              </a:xfrm>
              <a:prstGeom prst="ellipse">
                <a:avLst/>
              </a:prstGeom>
              <a:solidFill>
                <a:srgbClr val="FF0000"/>
              </a:solidFill>
              <a:ln w="1270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37" name="Rectangle 36"/>
            <p:cNvSpPr/>
            <p:nvPr/>
          </p:nvSpPr>
          <p:spPr>
            <a:xfrm>
              <a:off x="3444079" y="1476455"/>
              <a:ext cx="2194721" cy="1087276"/>
            </a:xfrm>
            <a:prstGeom prst="rect">
              <a:avLst/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r-Cyrl-R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Почетак анализирања експертиза саобраћајних</a:t>
              </a:r>
              <a:r>
                <a:rPr kumimoji="0" lang="sr-Cyrl-RS" sz="1800" b="0" i="0" u="none" strike="noStrike" kern="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 незгода</a:t>
              </a: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40" name="Rectangle 39"/>
          <p:cNvSpPr/>
          <p:nvPr/>
        </p:nvSpPr>
        <p:spPr>
          <a:xfrm>
            <a:off x="5352197" y="1523394"/>
            <a:ext cx="2514600" cy="1087276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solidFill>
              <a:sysClr val="window" lastClr="FFFFFF">
                <a:lumMod val="6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Завршетак анализирања експертиза саобраћајних незгода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+mn-ea"/>
              <a:cs typeface="Arial" pitchFamily="34" charset="0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8095397" y="1956779"/>
            <a:ext cx="914400" cy="3587199"/>
            <a:chOff x="5722257" y="1371600"/>
            <a:chExt cx="2171700" cy="449580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42" name="Oval 41"/>
            <p:cNvSpPr/>
            <p:nvPr/>
          </p:nvSpPr>
          <p:spPr>
            <a:xfrm>
              <a:off x="5722257" y="1371600"/>
              <a:ext cx="2171700" cy="4495800"/>
            </a:xfrm>
            <a:prstGeom prst="ellipse">
              <a:avLst/>
            </a:prstGeom>
            <a:solidFill>
              <a:srgbClr val="3F3F3F"/>
            </a:solidFill>
            <a:ln w="25400" cap="flat" cmpd="sng" algn="ctr">
              <a:solidFill>
                <a:srgbClr val="3F3F3F">
                  <a:lumMod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5912757" y="1987566"/>
              <a:ext cx="1576614" cy="3263868"/>
            </a:xfrm>
            <a:prstGeom prst="ellipse">
              <a:avLst/>
            </a:prstGeom>
            <a:solidFill>
              <a:srgbClr val="BDC7CB"/>
            </a:solidFill>
            <a:ln w="25400" cap="flat" cmpd="sng" algn="ctr">
              <a:solidFill>
                <a:srgbClr val="BDC7CB">
                  <a:lumMod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6141357" y="2648602"/>
              <a:ext cx="937986" cy="1941796"/>
            </a:xfrm>
            <a:prstGeom prst="ellipse">
              <a:avLst/>
            </a:prstGeom>
            <a:solidFill>
              <a:srgbClr val="808080"/>
            </a:solidFill>
            <a:ln w="25400" cap="flat" cmpd="sng" algn="ctr">
              <a:solidFill>
                <a:srgbClr val="808080">
                  <a:lumMod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6293757" y="3149600"/>
              <a:ext cx="453972" cy="939800"/>
            </a:xfrm>
            <a:prstGeom prst="ellipse">
              <a:avLst/>
            </a:prstGeom>
            <a:solidFill>
              <a:srgbClr val="E20000"/>
            </a:solidFill>
            <a:ln w="25400" cap="flat" cmpd="sng" algn="ctr">
              <a:solidFill>
                <a:srgbClr val="E20000">
                  <a:lumMod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46" name="Straight Connector 45"/>
          <p:cNvCxnSpPr/>
          <p:nvPr/>
        </p:nvCxnSpPr>
        <p:spPr>
          <a:xfrm flipV="1">
            <a:off x="6494804" y="2590194"/>
            <a:ext cx="1587" cy="832296"/>
          </a:xfrm>
          <a:prstGeom prst="line">
            <a:avLst/>
          </a:prstGeom>
          <a:noFill/>
          <a:ln w="50800" cap="flat" cmpd="sng" algn="ctr">
            <a:solidFill>
              <a:srgbClr val="FF0000"/>
            </a:solidFill>
            <a:prstDash val="solid"/>
          </a:ln>
          <a:effectLst/>
        </p:spPr>
      </p:cxnSp>
      <p:sp>
        <p:nvSpPr>
          <p:cNvPr id="47" name="Rectangle 46"/>
          <p:cNvSpPr/>
          <p:nvPr/>
        </p:nvSpPr>
        <p:spPr>
          <a:xfrm>
            <a:off x="1133123" y="4456702"/>
            <a:ext cx="5629623" cy="1087276"/>
          </a:xfrm>
          <a:prstGeom prst="rect">
            <a:avLst/>
          </a:prstGeom>
          <a:solidFill>
            <a:srgbClr val="FFC000"/>
          </a:solidFill>
          <a:ln w="25400" cap="flat" cmpd="sng" algn="ctr">
            <a:solidFill>
              <a:sysClr val="window" lastClr="FFFFFF">
                <a:lumMod val="6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Комисија за саобраћајно-техничка вештачења Института саобраћајног факултета</a:t>
            </a:r>
            <a:r>
              <a:rPr kumimoji="0" lang="sr-Cyrl-RS" sz="18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у Београду</a:t>
            </a:r>
            <a:r>
              <a:rPr kumimoji="0" lang="sr-Latn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,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Република Србија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+mn-ea"/>
              <a:cs typeface="Arial" pitchFamily="34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418997" y="3352194"/>
            <a:ext cx="152400" cy="171450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" y="64008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“СПЕЦИФИЧНОСТИ СТРАДАЊА ПЕШАКА У САОБРАЋАЈУ”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1" grpId="0"/>
      <p:bldP spid="12" grpId="0"/>
      <p:bldP spid="14" grpId="0"/>
      <p:bldP spid="15" grpId="0"/>
      <p:bldP spid="16" grpId="0"/>
      <p:bldP spid="17" grpId="0"/>
      <p:bldP spid="34" grpId="0" animBg="1"/>
      <p:bldP spid="40" grpId="0" animBg="1"/>
      <p:bldP spid="47" grpId="0" animBg="1"/>
      <p:bldP spid="4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171271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 ИСТРАЖИВАЊА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152400" y="939986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" y="64008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“СПЕЦИФИЧНОСТИ СТРАДАЊА ПЕШАКА У САОБРАЋАЈУ”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9" name="Picture 1"/>
          <p:cNvPicPr>
            <a:picLocks noChangeAspect="1" noChangeArrowheads="1"/>
          </p:cNvPicPr>
          <p:nvPr/>
        </p:nvPicPr>
        <p:blipFill>
          <a:blip r:embed="rId2"/>
          <a:srcRect l="30861" t="32738" r="22849" b="14919"/>
          <a:stretch>
            <a:fillRect/>
          </a:stretch>
        </p:blipFill>
        <p:spPr bwMode="auto">
          <a:xfrm>
            <a:off x="1828799" y="2364612"/>
            <a:ext cx="5457759" cy="3457516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1905000" y="1594790"/>
            <a:ext cx="51816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Расподела саобраћајних незгода према врсти пута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3"/>
          <a:srcRect l="30200" t="30386" r="23180" b="15898"/>
          <a:stretch>
            <a:fillRect/>
          </a:stretch>
        </p:blipFill>
        <p:spPr bwMode="auto">
          <a:xfrm>
            <a:off x="1852427" y="2360939"/>
            <a:ext cx="5407713" cy="3506909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" name="Rectangle 16"/>
          <p:cNvSpPr/>
          <p:nvPr/>
        </p:nvSpPr>
        <p:spPr>
          <a:xfrm>
            <a:off x="1905000" y="1594790"/>
            <a:ext cx="51816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Расподела саобраћајних незгода према месту настанка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31" name="Picture 3"/>
          <p:cNvPicPr>
            <a:picLocks noChangeAspect="1" noChangeArrowheads="1"/>
          </p:cNvPicPr>
          <p:nvPr/>
        </p:nvPicPr>
        <p:blipFill>
          <a:blip r:embed="rId4"/>
          <a:srcRect l="30420" t="29210" r="20313" b="16095"/>
          <a:stretch>
            <a:fillRect/>
          </a:stretch>
        </p:blipFill>
        <p:spPr bwMode="auto">
          <a:xfrm>
            <a:off x="1905000" y="2364612"/>
            <a:ext cx="5331548" cy="3457516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9" name="Rectangle 18"/>
          <p:cNvSpPr/>
          <p:nvPr/>
        </p:nvSpPr>
        <p:spPr>
          <a:xfrm>
            <a:off x="1905000" y="1594790"/>
            <a:ext cx="51816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Расподела саобраћајних незгода према видљивости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32" name="Picture 7"/>
          <p:cNvPicPr>
            <a:picLocks noChangeAspect="1" noChangeArrowheads="1"/>
          </p:cNvPicPr>
          <p:nvPr/>
        </p:nvPicPr>
        <p:blipFill>
          <a:blip r:embed="rId5"/>
          <a:srcRect l="18912" t="31367" r="21684" b="11389"/>
          <a:stretch>
            <a:fillRect/>
          </a:stretch>
        </p:blipFill>
        <p:spPr bwMode="auto">
          <a:xfrm>
            <a:off x="1684679" y="2364612"/>
            <a:ext cx="5835904" cy="3457516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" name="Rectangle 20"/>
          <p:cNvSpPr/>
          <p:nvPr/>
        </p:nvSpPr>
        <p:spPr>
          <a:xfrm>
            <a:off x="1905000" y="1594790"/>
            <a:ext cx="51816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Расподела саобраћајних незгода по месецима у току године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/>
          <a:srcRect l="17635" t="28818" r="22772" b="12173"/>
          <a:stretch>
            <a:fillRect/>
          </a:stretch>
        </p:blipFill>
        <p:spPr bwMode="auto">
          <a:xfrm>
            <a:off x="1513668" y="2364612"/>
            <a:ext cx="6102976" cy="3457516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3" name="Rectangle 22"/>
          <p:cNvSpPr/>
          <p:nvPr/>
        </p:nvSpPr>
        <p:spPr>
          <a:xfrm>
            <a:off x="1905000" y="1594790"/>
            <a:ext cx="51816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Расподела саобраћајних незгода по данима у току недеље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/>
          <a:srcRect l="17966" t="24896" r="17557" b="10802"/>
          <a:stretch>
            <a:fillRect/>
          </a:stretch>
        </p:blipFill>
        <p:spPr bwMode="auto">
          <a:xfrm>
            <a:off x="1447800" y="2364612"/>
            <a:ext cx="6180029" cy="3457516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5" name="Rectangle 24"/>
          <p:cNvSpPr/>
          <p:nvPr/>
        </p:nvSpPr>
        <p:spPr>
          <a:xfrm>
            <a:off x="1905000" y="1594790"/>
            <a:ext cx="51816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Расподела саобраћајних незгода према часовима у току дана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7" grpId="0" animBg="1"/>
      <p:bldP spid="17" grpId="1" animBg="1"/>
      <p:bldP spid="19" grpId="0" animBg="1"/>
      <p:bldP spid="19" grpId="1" animBg="1"/>
      <p:bldP spid="21" grpId="0" animBg="1"/>
      <p:bldP spid="21" grpId="1" animBg="1"/>
      <p:bldP spid="23" grpId="0" animBg="1"/>
      <p:bldP spid="23" grpId="1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171271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 ИСТРАЖИВАЊА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152400" y="886599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208964" y="1553487"/>
            <a:ext cx="49530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Расподела СН према годинама старости пешака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6" name="Picture 15"/>
          <p:cNvPicPr>
            <a:picLocks noChangeAspect="1" noChangeArrowheads="1"/>
          </p:cNvPicPr>
          <p:nvPr/>
        </p:nvPicPr>
        <p:blipFill>
          <a:blip r:embed="rId2"/>
          <a:srcRect l="17635" t="30386" r="31335" b="15703"/>
          <a:stretch>
            <a:fillRect/>
          </a:stretch>
        </p:blipFill>
        <p:spPr bwMode="auto">
          <a:xfrm>
            <a:off x="1931560" y="2547626"/>
            <a:ext cx="5379531" cy="34410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" y="64008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“СПЕЦИФИЧНОСТИ СТРАДАЊА ПЕШАКА У САОБРАЋАЈУ”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16"/>
          <p:cNvPicPr>
            <a:picLocks noChangeAspect="1" noChangeArrowheads="1"/>
          </p:cNvPicPr>
          <p:nvPr/>
        </p:nvPicPr>
        <p:blipFill>
          <a:blip r:embed="rId3"/>
          <a:srcRect l="34059" t="36070" r="25381" b="14919"/>
          <a:stretch>
            <a:fillRect/>
          </a:stretch>
        </p:blipFill>
        <p:spPr bwMode="auto">
          <a:xfrm>
            <a:off x="2068360" y="2547626"/>
            <a:ext cx="5068583" cy="34410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2208964" y="1553487"/>
            <a:ext cx="49530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Последице саобраћајних незгода са пешацима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051" name="Picture 18"/>
          <p:cNvPicPr>
            <a:picLocks noChangeAspect="1" noChangeArrowheads="1"/>
          </p:cNvPicPr>
          <p:nvPr/>
        </p:nvPicPr>
        <p:blipFill>
          <a:blip r:embed="rId4"/>
          <a:srcRect l="26672" t="25095" r="18660" b="23740"/>
          <a:stretch>
            <a:fillRect/>
          </a:stretch>
        </p:blipFill>
        <p:spPr bwMode="auto">
          <a:xfrm>
            <a:off x="1372218" y="2547626"/>
            <a:ext cx="6520217" cy="34410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2301861" y="1528211"/>
            <a:ext cx="47244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Заступљеност повреда пешака по локацијама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052" name="Picture 24"/>
          <p:cNvPicPr>
            <a:picLocks noChangeAspect="1" noChangeArrowheads="1"/>
          </p:cNvPicPr>
          <p:nvPr/>
        </p:nvPicPr>
        <p:blipFill>
          <a:blip r:embed="rId5"/>
          <a:srcRect l="16533" t="29994" r="32988" b="32954"/>
          <a:stretch>
            <a:fillRect/>
          </a:stretch>
        </p:blipFill>
        <p:spPr bwMode="auto">
          <a:xfrm>
            <a:off x="445827" y="2547626"/>
            <a:ext cx="8369822" cy="344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2257405" y="1436344"/>
            <a:ext cx="4876800" cy="609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Расподела оштећења на ветробранском стаклу настала услед контакта главом пешака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053" name="Picture 25"/>
          <p:cNvPicPr>
            <a:picLocks noChangeAspect="1" noChangeArrowheads="1"/>
          </p:cNvPicPr>
          <p:nvPr/>
        </p:nvPicPr>
        <p:blipFill>
          <a:blip r:embed="rId6"/>
          <a:srcRect l="28436" t="28818" r="18439" b="17664"/>
          <a:stretch>
            <a:fillRect/>
          </a:stretch>
        </p:blipFill>
        <p:spPr bwMode="auto">
          <a:xfrm>
            <a:off x="1498130" y="2258116"/>
            <a:ext cx="6606177" cy="374765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2447905" y="1436344"/>
            <a:ext cx="4495800" cy="609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Заступљеност врсте саобраћајне незгоде са учешћем пешака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054" name="Picture 27"/>
          <p:cNvPicPr>
            <a:picLocks noChangeAspect="1" noChangeArrowheads="1"/>
          </p:cNvPicPr>
          <p:nvPr/>
        </p:nvPicPr>
        <p:blipFill>
          <a:blip r:embed="rId7"/>
          <a:srcRect l="33505" t="29602" r="23289" b="20212"/>
          <a:stretch>
            <a:fillRect/>
          </a:stretch>
        </p:blipFill>
        <p:spPr bwMode="auto">
          <a:xfrm>
            <a:off x="1981819" y="2276313"/>
            <a:ext cx="5685450" cy="3712401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" name="Rectangle 16"/>
          <p:cNvSpPr/>
          <p:nvPr/>
        </p:nvSpPr>
        <p:spPr>
          <a:xfrm>
            <a:off x="2393933" y="1436344"/>
            <a:ext cx="4648200" cy="609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>
                <a:solidFill>
                  <a:schemeClr val="tx1"/>
                </a:solidFill>
              </a:rPr>
              <a:t>Класификација пропуста узрочно везаних за настанак саобраћајне незгоде 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116023" y="1027418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" y="64008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“СПЕЦИФИЧНОСТИ СТРАДАЊА ПЕШАКА У САОБРАЋАЈУ”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1398" y="3220968"/>
            <a:ext cx="4630486" cy="22803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http://writingwildly.com/uploads/4/3/6/6/4366763/595206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757196">
            <a:off x="1024118" y="1581790"/>
            <a:ext cx="3492766" cy="349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476250" y="1938091"/>
            <a:ext cx="75057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 FOR YOUR ATTENTION!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0669" y="3087124"/>
            <a:ext cx="4542430" cy="27464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87395" y="5628353"/>
            <a:ext cx="777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/>
              <a:t>Тијана ИВАНИШЕВИЋ</a:t>
            </a:r>
            <a:r>
              <a:rPr lang="sr-Cyrl-BA" sz="2000" dirty="0" smtClean="0"/>
              <a:t>, </a:t>
            </a:r>
            <a:r>
              <a:rPr lang="en-US" sz="2000" dirty="0" smtClean="0"/>
              <a:t>E-mail: tijana.ivanisevic@mail.com</a:t>
            </a:r>
            <a:endParaRPr lang="sr-Latn-BA" sz="2000" i="1" dirty="0"/>
          </a:p>
          <a:p>
            <a:r>
              <a:rPr lang="sr-Cyrl-RS" sz="2000" b="1" dirty="0" smtClean="0"/>
              <a:t>Ведран ВУКШИЋ</a:t>
            </a:r>
            <a:r>
              <a:rPr lang="sr-Cyrl-BA" sz="2000" dirty="0" smtClean="0"/>
              <a:t>, </a:t>
            </a:r>
            <a:r>
              <a:rPr lang="en-US" sz="2000" dirty="0" smtClean="0"/>
              <a:t>E-mail: vedran.vuksic@centarbs.com</a:t>
            </a:r>
            <a:endParaRPr lang="sr-Latn-BA" sz="2000" i="1" dirty="0"/>
          </a:p>
        </p:txBody>
      </p:sp>
    </p:spTree>
    <p:extLst>
      <p:ext uri="{BB962C8B-B14F-4D97-AF65-F5344CB8AC3E}">
        <p14:creationId xmlns:p14="http://schemas.microsoft.com/office/powerpoint/2010/main" xmlns="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287</Words>
  <Application>Microsoft Office PowerPoint</Application>
  <PresentationFormat>On-screen Show (4:3)</PresentationFormat>
  <Paragraphs>49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Ведран</cp:lastModifiedBy>
  <cp:revision>34</cp:revision>
  <dcterms:created xsi:type="dcterms:W3CDTF">2014-10-16T19:11:55Z</dcterms:created>
  <dcterms:modified xsi:type="dcterms:W3CDTF">2015-10-13T00:31:43Z</dcterms:modified>
</cp:coreProperties>
</file>