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7" r:id="rId4"/>
    <p:sldId id="268" r:id="rId5"/>
    <p:sldId id="263" r:id="rId6"/>
    <p:sldId id="262" r:id="rId7"/>
    <p:sldId id="269" r:id="rId8"/>
    <p:sldId id="264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0" y="1941216"/>
            <a:ext cx="9144000" cy="830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CS" sz="2300" b="1" dirty="0"/>
              <a:t>УТИЦАЈ НОРМИ, СТАВОВА И НАВИКА НА БРЗУ ВОЖЊУ У ОДАБРАНИМ ЛОКАЛНИМ САМОУПРАВАМА У РЕПУБЛИЦИ СРПСКОЈ</a:t>
            </a:r>
            <a:endParaRPr lang="sr-Latn-RS" sz="23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6200" y="2937310"/>
            <a:ext cx="8991600" cy="89255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600" dirty="0"/>
              <a:t>THE EFFECT OF NORMS, ATTITUDES AND HABITS ON SPEEDING </a:t>
            </a:r>
            <a:r>
              <a:rPr lang="en-US" sz="2600" dirty="0" err="1"/>
              <a:t>BEHAVIOUR</a:t>
            </a:r>
            <a:r>
              <a:rPr lang="en-US" sz="2600" dirty="0"/>
              <a:t> IN THE REPUBLIC OF </a:t>
            </a:r>
            <a:r>
              <a:rPr lang="en-US" sz="2600" dirty="0" err="1" smtClean="0"/>
              <a:t>SRPSKA</a:t>
            </a:r>
            <a:r>
              <a:rPr lang="en-US" sz="2600" dirty="0" smtClean="0"/>
              <a:t> </a:t>
            </a:r>
            <a:r>
              <a:rPr lang="en-US" sz="2600" dirty="0"/>
              <a:t>LOCAL COMMUNITIES</a:t>
            </a:r>
            <a:endParaRPr lang="en-US" sz="26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4800" y="4325970"/>
            <a:ext cx="8763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b="1" dirty="0" smtClean="0"/>
              <a:t>Бошко Матовић</a:t>
            </a:r>
            <a:r>
              <a:rPr lang="sr-Cyrl-RS" sz="2000" dirty="0" smtClean="0"/>
              <a:t>, Факултет техничких наука, Нови Сад</a:t>
            </a:r>
            <a:endParaRPr lang="sr-Latn-BA" sz="2000" i="1" dirty="0"/>
          </a:p>
          <a:p>
            <a:r>
              <a:rPr lang="sr-Cyrl-RS" sz="2000" b="1" dirty="0" smtClean="0"/>
              <a:t>Спасоје Мићић</a:t>
            </a:r>
            <a:r>
              <a:rPr lang="sr-Cyrl-BA" sz="2000" dirty="0" smtClean="0"/>
              <a:t>, </a:t>
            </a:r>
            <a:r>
              <a:rPr lang="sr-Cyrl-RS" sz="2000" dirty="0"/>
              <a:t>Министарство саобраћаја и веза Републике Српске</a:t>
            </a:r>
            <a:endParaRPr lang="sr-Latn-BA" sz="2000" dirty="0"/>
          </a:p>
          <a:p>
            <a:r>
              <a:rPr lang="sr-Cyrl-RS" sz="2000" b="1" dirty="0" smtClean="0"/>
              <a:t>Младен Матовић</a:t>
            </a:r>
            <a:endParaRPr lang="sr-Cyrl-BA" sz="2000" b="1" dirty="0"/>
          </a:p>
          <a:p>
            <a:r>
              <a:rPr lang="sr-Cyrl-BA" sz="2000" b="1" dirty="0"/>
              <a:t>Миомир Кокотовић, </a:t>
            </a:r>
            <a:r>
              <a:rPr lang="sr-Latn-RS" sz="2000" dirty="0"/>
              <a:t>Одјељење за просторно уре</a:t>
            </a:r>
            <a:r>
              <a:rPr lang="en-US" sz="2000" dirty="0"/>
              <a:t>ђ</a:t>
            </a:r>
            <a:r>
              <a:rPr lang="sr-Latn-RS" sz="2000" dirty="0"/>
              <a:t>ење и стамбено-комуналне послове у </a:t>
            </a:r>
            <a:r>
              <a:rPr lang="sr-Latn-RS" sz="2000" dirty="0" smtClean="0"/>
              <a:t>Општин</a:t>
            </a:r>
            <a:r>
              <a:rPr lang="sr-Cyrl-RS" sz="2000" dirty="0" smtClean="0"/>
              <a:t>и</a:t>
            </a:r>
            <a:r>
              <a:rPr lang="sr-Latn-RS" sz="2000" dirty="0" smtClean="0"/>
              <a:t> Невесиње</a:t>
            </a:r>
            <a:endParaRPr lang="sr-Cyrl-RS" sz="2000" dirty="0" smtClean="0"/>
          </a:p>
          <a:p>
            <a:r>
              <a:rPr lang="sr-Cyrl-RS" sz="2000" b="1" dirty="0" smtClean="0"/>
              <a:t>Борислав Гајић</a:t>
            </a:r>
            <a:r>
              <a:rPr lang="sr-Cyrl-RS" sz="2000" dirty="0" smtClean="0"/>
              <a:t>, </a:t>
            </a:r>
            <a:r>
              <a:rPr lang="sr-Latn-RS" sz="2000" dirty="0"/>
              <a:t>Општинска управа Општине Оштра Лука</a:t>
            </a:r>
            <a:r>
              <a:rPr lang="sr-Latn-RS" sz="2000" b="1" dirty="0"/>
              <a:t> </a:t>
            </a:r>
            <a:endParaRPr lang="sr-Latn-RS" sz="2000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Content Placeholder 4"/>
          <p:cNvSpPr txBox="1">
            <a:spLocks/>
          </p:cNvSpPr>
          <p:nvPr/>
        </p:nvSpPr>
        <p:spPr>
          <a:xfrm>
            <a:off x="457200" y="1752600"/>
            <a:ext cx="8229600" cy="335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dirty="0" smtClean="0">
                <a:solidFill>
                  <a:schemeClr val="tx1"/>
                </a:solidFill>
              </a:rPr>
              <a:t>УВОД</a:t>
            </a:r>
            <a:r>
              <a:rPr lang="sr-Latn-RS" altLang="sr-Latn-RS" dirty="0" smtClean="0">
                <a:solidFill>
                  <a:schemeClr val="tx1"/>
                </a:solidFill>
              </a:rPr>
              <a:t> </a:t>
            </a:r>
            <a:r>
              <a:rPr lang="sr-Cyrl-RS" altLang="sr-Latn-RS" dirty="0" smtClean="0">
                <a:solidFill>
                  <a:schemeClr val="tx1"/>
                </a:solidFill>
              </a:rPr>
              <a:t>				     </a:t>
            </a:r>
            <a:r>
              <a:rPr lang="sr-Cyrl-RS" altLang="sr-Latn-RS" dirty="0" smtClean="0">
                <a:solidFill>
                  <a:srgbClr val="FF0000"/>
                </a:solidFill>
                <a:latin typeface="Cambria" panose="02040503050406030204" pitchFamily="18" charset="0"/>
              </a:rPr>
              <a:t>(ЗАШТО?)</a:t>
            </a:r>
            <a:endParaRPr lang="sr-Latn-RS" altLang="sr-Latn-RS" dirty="0" smtClean="0">
              <a:solidFill>
                <a:schemeClr val="tx1"/>
              </a:solidFill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dirty="0" smtClean="0">
                <a:solidFill>
                  <a:schemeClr val="tx1"/>
                </a:solidFill>
              </a:rPr>
              <a:t>МЕТОДОЛОГИЈА</a:t>
            </a:r>
            <a:r>
              <a:rPr lang="sr-Latn-RS" altLang="sr-Latn-RS" dirty="0" smtClean="0">
                <a:solidFill>
                  <a:schemeClr val="tx1"/>
                </a:solidFill>
              </a:rPr>
              <a:t> </a:t>
            </a:r>
            <a:r>
              <a:rPr lang="sr-Cyrl-RS" altLang="sr-Latn-RS" dirty="0" smtClean="0">
                <a:solidFill>
                  <a:schemeClr val="tx1"/>
                </a:solidFill>
              </a:rPr>
              <a:t>		     </a:t>
            </a:r>
            <a:r>
              <a:rPr lang="sr-Cyrl-RS" altLang="sr-Latn-RS" dirty="0" smtClean="0">
                <a:solidFill>
                  <a:srgbClr val="0070C0"/>
                </a:solidFill>
                <a:latin typeface="Cambria" panose="02040503050406030204" pitchFamily="18" charset="0"/>
              </a:rPr>
              <a:t>(КАКО?)</a:t>
            </a:r>
            <a:endParaRPr lang="sr-Latn-RS" altLang="sr-Latn-RS" dirty="0" smtClean="0">
              <a:solidFill>
                <a:schemeClr val="tx1"/>
              </a:solidFill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dirty="0" smtClean="0">
                <a:solidFill>
                  <a:schemeClr val="tx1"/>
                </a:solidFill>
              </a:rPr>
              <a:t>РЕЗУЛТАТИ</a:t>
            </a:r>
            <a:r>
              <a:rPr lang="sr-Latn-RS" altLang="sr-Latn-RS" dirty="0" smtClean="0">
                <a:solidFill>
                  <a:schemeClr val="tx1"/>
                </a:solidFill>
              </a:rPr>
              <a:t> </a:t>
            </a:r>
            <a:r>
              <a:rPr lang="sr-Cyrl-RS" altLang="sr-Latn-RS" dirty="0" smtClean="0">
                <a:solidFill>
                  <a:schemeClr val="tx1"/>
                </a:solidFill>
              </a:rPr>
              <a:t>			     </a:t>
            </a:r>
            <a:r>
              <a:rPr lang="sr-Cyrl-RS" altLang="sr-Latn-RS" dirty="0" smtClean="0">
                <a:solidFill>
                  <a:srgbClr val="00B050"/>
                </a:solidFill>
                <a:latin typeface="Cambria" panose="02040503050406030204" pitchFamily="18" charset="0"/>
              </a:rPr>
              <a:t>(ШТА?)</a:t>
            </a:r>
            <a:endParaRPr lang="sr-Latn-RS" altLang="sr-Latn-RS" dirty="0" smtClean="0">
              <a:solidFill>
                <a:schemeClr val="tx1"/>
              </a:solidFill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dirty="0" smtClean="0">
                <a:solidFill>
                  <a:schemeClr val="tx1"/>
                </a:solidFill>
              </a:rPr>
              <a:t>ДИСКУСИЈА И ЗАКЉУЧАК</a:t>
            </a:r>
            <a:r>
              <a:rPr lang="sr-Cyrl-RS" altLang="sr-Latn-RS" dirty="0">
                <a:solidFill>
                  <a:schemeClr val="tx1"/>
                </a:solidFill>
              </a:rPr>
              <a:t> </a:t>
            </a:r>
            <a:r>
              <a:rPr lang="sr-Cyrl-RS" altLang="sr-Latn-RS" dirty="0" smtClean="0">
                <a:solidFill>
                  <a:schemeClr val="tx1"/>
                </a:solidFill>
              </a:rPr>
              <a:t>  </a:t>
            </a:r>
            <a:r>
              <a:rPr lang="sr-Cyrl-RS" altLang="sr-Latn-RS" dirty="0" smtClean="0">
                <a:solidFill>
                  <a:srgbClr val="7030A0"/>
                </a:solidFill>
                <a:latin typeface="Cambria" panose="02040503050406030204" pitchFamily="18" charset="0"/>
              </a:rPr>
              <a:t>(ПА ШТА?)</a:t>
            </a:r>
            <a:endParaRPr lang="sr-Cyrl-RS" altLang="sr-Latn-RS" dirty="0" smtClean="0">
              <a:solidFill>
                <a:schemeClr val="tx1"/>
              </a:solidFill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dirty="0" smtClean="0">
                <a:solidFill>
                  <a:schemeClr val="tx1"/>
                </a:solidFill>
              </a:rPr>
              <a:t>ЛИТЕРАТУРА</a:t>
            </a:r>
            <a:endParaRPr lang="en-US" altLang="sr-Latn-RS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849" y="255209"/>
            <a:ext cx="1393727" cy="11925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1766" y="-37322"/>
            <a:ext cx="511034" cy="681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1" y="4861229"/>
            <a:ext cx="8686800" cy="1402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УВОД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Content Placeholder 4"/>
          <p:cNvSpPr txBox="1">
            <a:spLocks/>
          </p:cNvSpPr>
          <p:nvPr/>
        </p:nvSpPr>
        <p:spPr>
          <a:xfrm>
            <a:off x="457200" y="1828800"/>
            <a:ext cx="8229600" cy="335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sz="2800" dirty="0" smtClean="0">
                <a:solidFill>
                  <a:srgbClr val="FF0000"/>
                </a:solidFill>
              </a:rPr>
              <a:t>БРЗА ВОЖЊА </a:t>
            </a:r>
            <a:r>
              <a:rPr lang="sr-Cyrl-RS" altLang="sr-Latn-RS" sz="2800" dirty="0" smtClean="0">
                <a:solidFill>
                  <a:schemeClr val="tx1"/>
                </a:solidFill>
              </a:rPr>
              <a:t>– ЈЕДАН ОД НАЈЗНАЧАЈНИЈИХ ПРОБЛЕМА БЕЗБЕДНОСТИ САОБРАЋАЈА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sz="2800" dirty="0" smtClean="0">
                <a:solidFill>
                  <a:schemeClr val="tx1"/>
                </a:solidFill>
              </a:rPr>
              <a:t>РУРАЛНИ ПУТЕВИ – ТЕЖЕ ПОСЛЕДИЦЕ СН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sz="2800" dirty="0" smtClean="0">
                <a:solidFill>
                  <a:schemeClr val="tx1"/>
                </a:solidFill>
              </a:rPr>
              <a:t>ПРИНУДА И ИНЖЕЊЕРСКЕ М</a:t>
            </a:r>
            <a:r>
              <a:rPr lang="sr-Latn-RS" altLang="sr-Latn-RS" sz="2800" dirty="0" smtClean="0">
                <a:solidFill>
                  <a:schemeClr val="tx1"/>
                </a:solidFill>
              </a:rPr>
              <a:t>J</a:t>
            </a:r>
            <a:r>
              <a:rPr lang="sr-Cyrl-RS" altLang="sr-Latn-RS" sz="2800" dirty="0" smtClean="0">
                <a:solidFill>
                  <a:schemeClr val="tx1"/>
                </a:solidFill>
              </a:rPr>
              <a:t>ЕРЕ – </a:t>
            </a:r>
            <a:r>
              <a:rPr lang="sr-Cyrl-RS" altLang="sr-Latn-RS" sz="2800" dirty="0" smtClean="0">
                <a:solidFill>
                  <a:srgbClr val="7030A0"/>
                </a:solidFill>
              </a:rPr>
              <a:t>ОГРАНИЧЕЊА</a:t>
            </a:r>
            <a:endParaRPr lang="sr-Cyrl-RS" altLang="sr-Latn-RS" sz="2800" dirty="0" smtClean="0">
              <a:solidFill>
                <a:schemeClr val="tx1"/>
              </a:solidFill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sz="2800" dirty="0" smtClean="0">
                <a:solidFill>
                  <a:schemeClr val="tx1"/>
                </a:solidFill>
              </a:rPr>
              <a:t>БОЉЕ РАЗУМ</a:t>
            </a:r>
            <a:r>
              <a:rPr lang="sr-Latn-RS" altLang="sr-Latn-RS" sz="2800" dirty="0" smtClean="0">
                <a:solidFill>
                  <a:schemeClr val="tx1"/>
                </a:solidFill>
              </a:rPr>
              <a:t>J</a:t>
            </a:r>
            <a:r>
              <a:rPr lang="sr-Cyrl-RS" altLang="sr-Latn-RS" sz="2800" dirty="0" smtClean="0">
                <a:solidFill>
                  <a:schemeClr val="tx1"/>
                </a:solidFill>
              </a:rPr>
              <a:t>ЕВАЊЕ ПОНАШАЊА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sz="2800" dirty="0" smtClean="0">
                <a:solidFill>
                  <a:srgbClr val="7030A0"/>
                </a:solidFill>
              </a:rPr>
              <a:t>ТЕОРИЈА ПЛАНИРАНОГ ПОНАШАЊА</a:t>
            </a:r>
            <a:endParaRPr lang="sr-Cyrl-RS" altLang="sr-Latn-RS" sz="2800" dirty="0" smtClean="0">
              <a:solidFill>
                <a:schemeClr val="tx1"/>
              </a:solidFill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endParaRPr lang="sr-Cyrl-RS" altLang="sr-Latn-RS" sz="2800" dirty="0" smtClean="0">
              <a:solidFill>
                <a:schemeClr val="tx1"/>
              </a:solidFill>
            </a:endParaRPr>
          </a:p>
          <a:p>
            <a:pPr algn="l"/>
            <a:endParaRPr lang="sr-Cyrl-RS" altLang="sr-Latn-RS" sz="2800" dirty="0" smtClean="0">
              <a:solidFill>
                <a:schemeClr val="tx1"/>
              </a:solidFill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endParaRPr lang="en-US" altLang="sr-Latn-RS" sz="2800" dirty="0">
              <a:solidFill>
                <a:schemeClr val="tx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270069"/>
            <a:ext cx="1752600" cy="13631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758763"/>
            <a:ext cx="1790277" cy="13996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81200" y="4999650"/>
            <a:ext cx="7010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sr-Cyrl-RS" sz="2000" dirty="0" smtClean="0">
                <a:solidFill>
                  <a:srgbClr val="FF0000"/>
                </a:solidFill>
              </a:rPr>
              <a:t>ИСПИТИВАЊЕ ВАЛИДНОСТИ И ПОУЗДАНОСТИ УПИТНИКА;</a:t>
            </a:r>
          </a:p>
          <a:p>
            <a:endParaRPr lang="sr-Cyrl-RS" sz="2000" dirty="0" smtClean="0">
              <a:solidFill>
                <a:srgbClr val="FF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sr-Cyrl-RS" sz="2000" dirty="0" smtClean="0">
                <a:solidFill>
                  <a:srgbClr val="FF0000"/>
                </a:solidFill>
              </a:rPr>
              <a:t>ТЕСТИРАЊЕ ПРЕДИКТИВНЕ СПОСОБНОСТИ МОДЕЛА;</a:t>
            </a:r>
            <a:endParaRPr lang="sr-Latn-R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4524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98714" y="88895"/>
            <a:ext cx="8382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ТЕОРИЈА ПЛАНИРАНОГ ПОНАШАЊА</a:t>
            </a:r>
            <a:endParaRPr lang="sr-Latn-RS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(1975, 1980)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3164" y="1563492"/>
            <a:ext cx="1342236" cy="17412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3164" y="3985017"/>
            <a:ext cx="1342236" cy="174127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629690" y="3329709"/>
            <a:ext cx="1229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Latn-RS" dirty="0" smtClean="0"/>
              <a:t>ICEK AJZEN</a:t>
            </a:r>
            <a:endParaRPr lang="sr-Latn-RS" dirty="0"/>
          </a:p>
        </p:txBody>
      </p:sp>
      <p:sp>
        <p:nvSpPr>
          <p:cNvPr id="12" name="TextBox 11"/>
          <p:cNvSpPr txBox="1"/>
          <p:nvPr/>
        </p:nvSpPr>
        <p:spPr>
          <a:xfrm>
            <a:off x="7310693" y="5781163"/>
            <a:ext cx="18671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Latn-RS" dirty="0" smtClean="0"/>
              <a:t>MARTIN FISHBEIN</a:t>
            </a:r>
            <a:endParaRPr lang="sr-Latn-RS" dirty="0"/>
          </a:p>
        </p:txBody>
      </p:sp>
      <p:sp>
        <p:nvSpPr>
          <p:cNvPr id="9" name="Oval 8"/>
          <p:cNvSpPr/>
          <p:nvPr/>
        </p:nvSpPr>
        <p:spPr>
          <a:xfrm>
            <a:off x="533400" y="1543419"/>
            <a:ext cx="2160000" cy="12960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dirty="0" smtClean="0"/>
              <a:t>СТАВОВИ</a:t>
            </a:r>
            <a:endParaRPr lang="sr-Latn-RS" dirty="0"/>
          </a:p>
        </p:txBody>
      </p:sp>
      <p:sp>
        <p:nvSpPr>
          <p:cNvPr id="14" name="Oval 13"/>
          <p:cNvSpPr/>
          <p:nvPr/>
        </p:nvSpPr>
        <p:spPr>
          <a:xfrm>
            <a:off x="532817" y="3012251"/>
            <a:ext cx="2160000" cy="12960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dirty="0" smtClean="0"/>
              <a:t>СУБЈЕКТИВНЕ НОРМЕ</a:t>
            </a:r>
            <a:endParaRPr lang="sr-Latn-RS" dirty="0"/>
          </a:p>
        </p:txBody>
      </p:sp>
      <p:sp>
        <p:nvSpPr>
          <p:cNvPr id="15" name="Oval 14"/>
          <p:cNvSpPr/>
          <p:nvPr/>
        </p:nvSpPr>
        <p:spPr>
          <a:xfrm>
            <a:off x="532817" y="4485609"/>
            <a:ext cx="2160000" cy="12960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dirty="0" smtClean="0"/>
              <a:t>ОПАЖЕНА КОНТРОЛА ПОНАШАЊА</a:t>
            </a:r>
            <a:endParaRPr lang="sr-Latn-RS" dirty="0"/>
          </a:p>
        </p:txBody>
      </p:sp>
      <p:sp>
        <p:nvSpPr>
          <p:cNvPr id="16" name="Oval 15"/>
          <p:cNvSpPr/>
          <p:nvPr/>
        </p:nvSpPr>
        <p:spPr>
          <a:xfrm>
            <a:off x="2964350" y="3008355"/>
            <a:ext cx="2160000" cy="12960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dirty="0" smtClean="0"/>
              <a:t>НАМЈЕРА</a:t>
            </a:r>
            <a:endParaRPr lang="sr-Latn-RS" dirty="0"/>
          </a:p>
        </p:txBody>
      </p:sp>
      <p:sp>
        <p:nvSpPr>
          <p:cNvPr id="17" name="Oval 16"/>
          <p:cNvSpPr/>
          <p:nvPr/>
        </p:nvSpPr>
        <p:spPr>
          <a:xfrm>
            <a:off x="5331538" y="3008355"/>
            <a:ext cx="2160000" cy="12960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dirty="0" smtClean="0"/>
              <a:t>ПОНАШАЊЕ</a:t>
            </a:r>
            <a:endParaRPr lang="sr-Latn-RS" dirty="0"/>
          </a:p>
        </p:txBody>
      </p:sp>
      <p:cxnSp>
        <p:nvCxnSpPr>
          <p:cNvPr id="19" name="Straight Arrow Connector 18"/>
          <p:cNvCxnSpPr>
            <a:stCxn id="14" idx="6"/>
            <a:endCxn id="16" idx="2"/>
          </p:cNvCxnSpPr>
          <p:nvPr/>
        </p:nvCxnSpPr>
        <p:spPr>
          <a:xfrm flipV="1">
            <a:off x="2692817" y="3656355"/>
            <a:ext cx="271533" cy="389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urved Connector 20"/>
          <p:cNvCxnSpPr>
            <a:stCxn id="9" idx="6"/>
            <a:endCxn id="16" idx="0"/>
          </p:cNvCxnSpPr>
          <p:nvPr/>
        </p:nvCxnSpPr>
        <p:spPr>
          <a:xfrm>
            <a:off x="2693400" y="2191419"/>
            <a:ext cx="1350950" cy="816936"/>
          </a:xfrm>
          <a:prstGeom prst="curvedConnector2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urved Connector 22"/>
          <p:cNvCxnSpPr>
            <a:stCxn id="15" idx="6"/>
            <a:endCxn id="16" idx="4"/>
          </p:cNvCxnSpPr>
          <p:nvPr/>
        </p:nvCxnSpPr>
        <p:spPr>
          <a:xfrm flipV="1">
            <a:off x="2692817" y="4304355"/>
            <a:ext cx="1351533" cy="829254"/>
          </a:xfrm>
          <a:prstGeom prst="curvedConnector2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16" idx="6"/>
            <a:endCxn id="17" idx="2"/>
          </p:cNvCxnSpPr>
          <p:nvPr/>
        </p:nvCxnSpPr>
        <p:spPr>
          <a:xfrm>
            <a:off x="5124350" y="3656355"/>
            <a:ext cx="20718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urved Connector 29"/>
          <p:cNvCxnSpPr>
            <a:stCxn id="15" idx="4"/>
            <a:endCxn id="17" idx="4"/>
          </p:cNvCxnSpPr>
          <p:nvPr/>
        </p:nvCxnSpPr>
        <p:spPr>
          <a:xfrm rot="5400000" flipH="1" flipV="1">
            <a:off x="3273550" y="2643621"/>
            <a:ext cx="1477254" cy="4798721"/>
          </a:xfrm>
          <a:prstGeom prst="curvedConnector3">
            <a:avLst>
              <a:gd name="adj1" fmla="val -15475"/>
            </a:avLst>
          </a:prstGeom>
          <a:ln w="38100"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urved Connector 67"/>
          <p:cNvCxnSpPr>
            <a:stCxn id="9" idx="2"/>
            <a:endCxn id="15" idx="2"/>
          </p:cNvCxnSpPr>
          <p:nvPr/>
        </p:nvCxnSpPr>
        <p:spPr>
          <a:xfrm rot="10800000" flipV="1">
            <a:off x="532818" y="2191419"/>
            <a:ext cx="583" cy="2942190"/>
          </a:xfrm>
          <a:prstGeom prst="curvedConnector3">
            <a:avLst>
              <a:gd name="adj1" fmla="val 76121269"/>
            </a:avLst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urved Connector 70"/>
          <p:cNvCxnSpPr>
            <a:stCxn id="9" idx="2"/>
            <a:endCxn id="14" idx="2"/>
          </p:cNvCxnSpPr>
          <p:nvPr/>
        </p:nvCxnSpPr>
        <p:spPr>
          <a:xfrm rot="10800000" flipV="1">
            <a:off x="532818" y="2191419"/>
            <a:ext cx="583" cy="1468832"/>
          </a:xfrm>
          <a:prstGeom prst="curvedConnector3">
            <a:avLst>
              <a:gd name="adj1" fmla="val 50514237"/>
            </a:avLst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Curved Connector 71"/>
          <p:cNvCxnSpPr/>
          <p:nvPr/>
        </p:nvCxnSpPr>
        <p:spPr>
          <a:xfrm rot="10800000" flipV="1">
            <a:off x="532234" y="3660251"/>
            <a:ext cx="583" cy="1468832"/>
          </a:xfrm>
          <a:prstGeom prst="curvedConnector3">
            <a:avLst>
              <a:gd name="adj1" fmla="val 50514065"/>
            </a:avLst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48776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Content Placeholder 4"/>
          <p:cNvSpPr txBox="1">
            <a:spLocks/>
          </p:cNvSpPr>
          <p:nvPr/>
        </p:nvSpPr>
        <p:spPr>
          <a:xfrm>
            <a:off x="457200" y="1752600"/>
            <a:ext cx="82296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dirty="0" smtClean="0">
                <a:solidFill>
                  <a:schemeClr val="tx1"/>
                </a:solidFill>
              </a:rPr>
              <a:t>УЗОРАК: </a:t>
            </a:r>
            <a:r>
              <a:rPr lang="sr-Latn-RS" altLang="sr-Latn-RS" dirty="0" smtClean="0">
                <a:solidFill>
                  <a:srgbClr val="FF0000"/>
                </a:solidFill>
              </a:rPr>
              <a:t>546</a:t>
            </a:r>
            <a:r>
              <a:rPr lang="sr-Cyrl-RS" altLang="sr-Latn-RS" dirty="0" smtClean="0">
                <a:solidFill>
                  <a:schemeClr val="tx1"/>
                </a:solidFill>
              </a:rPr>
              <a:t> ИСПИТАНИКА</a:t>
            </a:r>
            <a:endParaRPr lang="sr-Latn-RS" altLang="sr-Latn-RS" dirty="0" smtClean="0">
              <a:solidFill>
                <a:schemeClr val="tx1"/>
              </a:solidFill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dirty="0" smtClean="0">
                <a:solidFill>
                  <a:schemeClr val="tx1"/>
                </a:solidFill>
              </a:rPr>
              <a:t>БАЊА ЛУКА, ДОБОЈ, ОШТРА ЛУКА, ФОЧА, НЕВЕСИЊЕ</a:t>
            </a:r>
            <a:endParaRPr lang="sr-Latn-RS" altLang="sr-Latn-RS" dirty="0" smtClean="0">
              <a:solidFill>
                <a:schemeClr val="tx1"/>
              </a:solidFill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dirty="0" smtClean="0">
                <a:solidFill>
                  <a:schemeClr val="tx1"/>
                </a:solidFill>
              </a:rPr>
              <a:t>СТРУКТУРА УПИТНИКА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dirty="0" smtClean="0">
                <a:solidFill>
                  <a:schemeClr val="tx1"/>
                </a:solidFill>
              </a:rPr>
              <a:t>ЕКСПЛОРАТОРНА ФАКТОРСКА АНАЛИЗА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dirty="0" smtClean="0">
                <a:solidFill>
                  <a:schemeClr val="tx1"/>
                </a:solidFill>
              </a:rPr>
              <a:t>МОДЕЛ СТРУКТУРАЛНЕ ЈЕДНАЧИНЕ</a:t>
            </a:r>
            <a:r>
              <a:rPr lang="sr-Latn-RS" altLang="sr-Latn-RS" dirty="0" smtClean="0">
                <a:solidFill>
                  <a:schemeClr val="tx1"/>
                </a:solidFill>
              </a:rPr>
              <a:t> (STRUCTURAL EQUATION MODELING)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Latn-RS" altLang="sr-Latn-RS" dirty="0" smtClean="0">
                <a:solidFill>
                  <a:schemeClr val="tx1"/>
                </a:solidFill>
              </a:rPr>
              <a:t>AMOS </a:t>
            </a:r>
            <a:r>
              <a:rPr lang="sr-Latn-RS" altLang="sr-Latn-RS" dirty="0">
                <a:solidFill>
                  <a:schemeClr val="tx1"/>
                </a:solidFill>
              </a:rPr>
              <a:t>6.0</a:t>
            </a:r>
            <a:r>
              <a:rPr lang="sr-Cyrl-RS" altLang="sr-Latn-RS" dirty="0">
                <a:solidFill>
                  <a:schemeClr val="tx1"/>
                </a:solidFill>
              </a:rPr>
              <a:t>  </a:t>
            </a:r>
            <a:endParaRPr lang="sr-Latn-RS" altLang="sr-Latn-RS" dirty="0">
              <a:solidFill>
                <a:schemeClr val="tx1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1678" y="124038"/>
            <a:ext cx="1789922" cy="16551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7832" y="5255206"/>
            <a:ext cx="2041544" cy="15291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Content Placeholder 4"/>
          <p:cNvSpPr txBox="1">
            <a:spLocks/>
          </p:cNvSpPr>
          <p:nvPr/>
        </p:nvSpPr>
        <p:spPr>
          <a:xfrm>
            <a:off x="228600" y="1828800"/>
            <a:ext cx="8763000" cy="396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sz="2800" dirty="0" smtClean="0">
                <a:solidFill>
                  <a:schemeClr val="tx1"/>
                </a:solidFill>
              </a:rPr>
              <a:t>ЕФА – ИЗДВОЈЕНО </a:t>
            </a:r>
            <a:r>
              <a:rPr lang="sr-Cyrl-RS" altLang="sr-Latn-RS" sz="2800" dirty="0" smtClean="0">
                <a:solidFill>
                  <a:srgbClr val="FF0000"/>
                </a:solidFill>
              </a:rPr>
              <a:t>ДЕВЕТ ФАКТОРА</a:t>
            </a:r>
            <a:endParaRPr lang="sr-Cyrl-RS" altLang="sr-Latn-RS" sz="2800" dirty="0" smtClean="0">
              <a:solidFill>
                <a:schemeClr val="tx1"/>
              </a:solidFill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sz="2800" dirty="0" smtClean="0">
                <a:solidFill>
                  <a:schemeClr val="tx1"/>
                </a:solidFill>
              </a:rPr>
              <a:t>АДЕКВАТНА ПОУЗДАНОСТ УПИТНИКА </a:t>
            </a:r>
            <a:endParaRPr lang="en-US" altLang="sr-Latn-RS" sz="2800" dirty="0" smtClean="0">
              <a:solidFill>
                <a:schemeClr val="tx1"/>
              </a:solidFill>
            </a:endParaRPr>
          </a:p>
          <a:p>
            <a:pPr algn="l"/>
            <a:r>
              <a:rPr lang="en-US" altLang="sr-Latn-RS" sz="2800" dirty="0" smtClean="0">
                <a:solidFill>
                  <a:schemeClr val="tx1"/>
                </a:solidFill>
              </a:rPr>
              <a:t>     </a:t>
            </a:r>
            <a:r>
              <a:rPr lang="sr-Cyrl-RS" altLang="sr-Latn-RS" sz="2800" dirty="0" smtClean="0">
                <a:solidFill>
                  <a:schemeClr val="tx1"/>
                </a:solidFill>
              </a:rPr>
              <a:t>(</a:t>
            </a:r>
            <a:r>
              <a:rPr lang="en-US" sz="2800" dirty="0" err="1">
                <a:solidFill>
                  <a:srgbClr val="FF0000"/>
                </a:solidFill>
              </a:rPr>
              <a:t>Cronbach’s</a:t>
            </a:r>
            <a:r>
              <a:rPr lang="en-US" sz="2800" dirty="0">
                <a:solidFill>
                  <a:srgbClr val="FF0000"/>
                </a:solidFill>
              </a:rPr>
              <a:t> alpha</a:t>
            </a:r>
            <a:r>
              <a:rPr lang="sr-Cyrl-RS" sz="2800" dirty="0">
                <a:solidFill>
                  <a:srgbClr val="FF0000"/>
                </a:solidFill>
              </a:rPr>
              <a:t> </a:t>
            </a:r>
            <a:r>
              <a:rPr lang="en-US" sz="2800" dirty="0">
                <a:solidFill>
                  <a:srgbClr val="FF0000"/>
                </a:solidFill>
              </a:rPr>
              <a:t>&gt; 0.70</a:t>
            </a:r>
            <a:r>
              <a:rPr lang="en-US" sz="2800" dirty="0" smtClean="0">
                <a:solidFill>
                  <a:schemeClr val="tx1"/>
                </a:solidFill>
              </a:rPr>
              <a:t>)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sz="2800" dirty="0">
                <a:solidFill>
                  <a:schemeClr val="tx1"/>
                </a:solidFill>
              </a:rPr>
              <a:t>ЗАДОВОЉЕНИ КРИТЕРИЈУМИ ПОГОДНОСТИ </a:t>
            </a:r>
            <a:r>
              <a:rPr lang="sr-Cyrl-RS" altLang="sr-Latn-RS" sz="2800" dirty="0" smtClean="0">
                <a:solidFill>
                  <a:schemeClr val="tx1"/>
                </a:solidFill>
              </a:rPr>
              <a:t>МОДЕЛА</a:t>
            </a:r>
            <a:endParaRPr lang="en-US" altLang="sr-Latn-RS" sz="2800" dirty="0" smtClean="0">
              <a:solidFill>
                <a:schemeClr val="tx1"/>
              </a:solidFill>
            </a:endParaRPr>
          </a:p>
          <a:p>
            <a:pPr algn="l"/>
            <a:r>
              <a:rPr lang="en-US" sz="2800" dirty="0" smtClean="0">
                <a:solidFill>
                  <a:schemeClr val="tx1"/>
                </a:solidFill>
              </a:rPr>
              <a:t>      (</a:t>
            </a:r>
            <a:r>
              <a:rPr lang="en-US" sz="2800" dirty="0" smtClean="0">
                <a:solidFill>
                  <a:srgbClr val="FF0000"/>
                </a:solidFill>
              </a:rPr>
              <a:t>Χ²/</a:t>
            </a:r>
            <a:r>
              <a:rPr lang="en-US" sz="2800" dirty="0" err="1" smtClean="0">
                <a:solidFill>
                  <a:srgbClr val="FF0000"/>
                </a:solidFill>
              </a:rPr>
              <a:t>df</a:t>
            </a:r>
            <a:r>
              <a:rPr lang="en-US" sz="2800" dirty="0" smtClean="0">
                <a:solidFill>
                  <a:srgbClr val="FF0000"/>
                </a:solidFill>
              </a:rPr>
              <a:t>=1.963</a:t>
            </a:r>
            <a:r>
              <a:rPr lang="en-US" sz="2800" dirty="0">
                <a:solidFill>
                  <a:srgbClr val="FF0000"/>
                </a:solidFill>
              </a:rPr>
              <a:t>; CFI = .937; </a:t>
            </a:r>
            <a:r>
              <a:rPr lang="en-US" sz="2800" dirty="0" err="1">
                <a:solidFill>
                  <a:srgbClr val="FF0000"/>
                </a:solidFill>
              </a:rPr>
              <a:t>TLI</a:t>
            </a:r>
            <a:r>
              <a:rPr lang="en-US" sz="2800" dirty="0">
                <a:solidFill>
                  <a:srgbClr val="FF0000"/>
                </a:solidFill>
              </a:rPr>
              <a:t>=.927: </a:t>
            </a:r>
            <a:r>
              <a:rPr lang="en-US" sz="2800" dirty="0" err="1">
                <a:solidFill>
                  <a:srgbClr val="FF0000"/>
                </a:solidFill>
              </a:rPr>
              <a:t>RMSEA</a:t>
            </a:r>
            <a:r>
              <a:rPr lang="en-US" sz="2800" dirty="0">
                <a:solidFill>
                  <a:srgbClr val="FF0000"/>
                </a:solidFill>
              </a:rPr>
              <a:t> = .042</a:t>
            </a:r>
            <a:r>
              <a:rPr lang="en-US" sz="2800" dirty="0" smtClean="0">
                <a:solidFill>
                  <a:schemeClr val="tx1"/>
                </a:solidFill>
              </a:rPr>
              <a:t>)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sz="2800" dirty="0" smtClean="0">
                <a:solidFill>
                  <a:schemeClr val="tx1"/>
                </a:solidFill>
              </a:rPr>
              <a:t>СТАТИСТИЧКИ ЗНАЧАЈНИ ПРЕДИКТОРИ:</a:t>
            </a:r>
          </a:p>
          <a:p>
            <a:pPr algn="l"/>
            <a:r>
              <a:rPr lang="sr-Cyrl-RS" altLang="sr-Latn-RS" sz="2800" dirty="0" smtClean="0">
                <a:solidFill>
                  <a:schemeClr val="tx1"/>
                </a:solidFill>
              </a:rPr>
              <a:t>      (АФЕКТИВНИ СТАВОВИ, СУБЈЕКТИВНЕ И ДЕСКРИПТИВНЕ</a:t>
            </a:r>
          </a:p>
          <a:p>
            <a:pPr algn="l"/>
            <a:r>
              <a:rPr lang="sr-Cyrl-RS" altLang="sr-Latn-RS" sz="2800" dirty="0" smtClean="0">
                <a:solidFill>
                  <a:schemeClr val="tx1"/>
                </a:solidFill>
              </a:rPr>
              <a:t>       НОРМЕ</a:t>
            </a:r>
            <a:r>
              <a:rPr lang="sr-Cyrl-RS" altLang="sr-Latn-RS" sz="2800" dirty="0">
                <a:solidFill>
                  <a:schemeClr val="tx1"/>
                </a:solidFill>
              </a:rPr>
              <a:t>, ОЧЕКИВАНА КРИВИЦА; НАВИКЕ</a:t>
            </a:r>
            <a:r>
              <a:rPr lang="sr-Cyrl-RS" altLang="sr-Latn-RS" sz="2800" dirty="0" smtClean="0">
                <a:solidFill>
                  <a:schemeClr val="tx1"/>
                </a:solidFill>
              </a:rPr>
              <a:t>)</a:t>
            </a:r>
            <a:endParaRPr lang="sr-Cyrl-RS" altLang="sr-Latn-RS" sz="2800" dirty="0">
              <a:solidFill>
                <a:schemeClr val="tx1"/>
              </a:solidFill>
            </a:endParaRPr>
          </a:p>
          <a:p>
            <a:pPr algn="l"/>
            <a:endParaRPr lang="sr-Cyrl-RS" altLang="sr-Latn-RS" sz="2800" dirty="0">
              <a:solidFill>
                <a:schemeClr val="tx1"/>
              </a:solidFill>
            </a:endParaRPr>
          </a:p>
          <a:p>
            <a:pPr algn="l"/>
            <a:endParaRPr lang="sr-Cyrl-RS" altLang="sr-Latn-RS" sz="2800" dirty="0" smtClean="0">
              <a:solidFill>
                <a:schemeClr val="tx1"/>
              </a:solidFill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endParaRPr lang="en-US" altLang="sr-Latn-R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-304800" y="283620"/>
            <a:ext cx="838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МОДЕЛ СТРУКТУРАЛНЕ ЈЕДНАЧИНЕ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1295400" y="1669369"/>
            <a:ext cx="1440000" cy="9000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sz="1200" dirty="0" smtClean="0"/>
              <a:t>КОГ. СТАВОВИ (ПОБ)</a:t>
            </a:r>
            <a:endParaRPr lang="sr-Latn-RS" sz="1200" dirty="0"/>
          </a:p>
        </p:txBody>
      </p:sp>
      <p:sp>
        <p:nvSpPr>
          <p:cNvPr id="14" name="Oval 13"/>
          <p:cNvSpPr/>
          <p:nvPr/>
        </p:nvSpPr>
        <p:spPr>
          <a:xfrm>
            <a:off x="3810000" y="1595729"/>
            <a:ext cx="1440000" cy="9000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sz="1200" dirty="0" smtClean="0"/>
              <a:t>СУБ. НОРМЕ</a:t>
            </a:r>
            <a:endParaRPr lang="sr-Latn-RS" sz="1200" dirty="0"/>
          </a:p>
        </p:txBody>
      </p:sp>
      <p:sp>
        <p:nvSpPr>
          <p:cNvPr id="15" name="Oval 14"/>
          <p:cNvSpPr/>
          <p:nvPr/>
        </p:nvSpPr>
        <p:spPr>
          <a:xfrm>
            <a:off x="5562600" y="4693507"/>
            <a:ext cx="1440000" cy="9000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sz="1200" dirty="0" smtClean="0"/>
              <a:t>ПБЦ</a:t>
            </a:r>
            <a:endParaRPr lang="sr-Latn-RS" sz="1200" dirty="0"/>
          </a:p>
        </p:txBody>
      </p:sp>
      <p:sp>
        <p:nvSpPr>
          <p:cNvPr id="16" name="Oval 15"/>
          <p:cNvSpPr/>
          <p:nvPr/>
        </p:nvSpPr>
        <p:spPr>
          <a:xfrm>
            <a:off x="4205430" y="3092266"/>
            <a:ext cx="1440000" cy="9000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sz="1200" dirty="0" smtClean="0"/>
              <a:t>НАМЈЕРА</a:t>
            </a:r>
            <a:endParaRPr lang="sr-Latn-RS" sz="1200" dirty="0"/>
          </a:p>
        </p:txBody>
      </p:sp>
      <p:sp>
        <p:nvSpPr>
          <p:cNvPr id="17" name="Oval 16"/>
          <p:cNvSpPr/>
          <p:nvPr/>
        </p:nvSpPr>
        <p:spPr>
          <a:xfrm>
            <a:off x="6720030" y="3090838"/>
            <a:ext cx="1440000" cy="9000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sz="1200" dirty="0" smtClean="0"/>
              <a:t>ПОНАШАЊЕ</a:t>
            </a:r>
            <a:endParaRPr lang="sr-Latn-RS" sz="1200" dirty="0"/>
          </a:p>
        </p:txBody>
      </p:sp>
      <p:cxnSp>
        <p:nvCxnSpPr>
          <p:cNvPr id="25" name="Straight Arrow Connector 24"/>
          <p:cNvCxnSpPr>
            <a:stCxn id="16" idx="6"/>
            <a:endCxn id="17" idx="2"/>
          </p:cNvCxnSpPr>
          <p:nvPr/>
        </p:nvCxnSpPr>
        <p:spPr>
          <a:xfrm flipV="1">
            <a:off x="5645430" y="3540838"/>
            <a:ext cx="1074600" cy="142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33" name="Oval 32"/>
          <p:cNvSpPr/>
          <p:nvPr/>
        </p:nvSpPr>
        <p:spPr>
          <a:xfrm>
            <a:off x="1295400" y="2721533"/>
            <a:ext cx="1440000" cy="9000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sz="1200" dirty="0" smtClean="0"/>
              <a:t>КОГ. СТАВОВИ (БВ)</a:t>
            </a:r>
            <a:endParaRPr lang="sr-Latn-RS" sz="1200" dirty="0"/>
          </a:p>
        </p:txBody>
      </p:sp>
      <p:sp>
        <p:nvSpPr>
          <p:cNvPr id="34" name="Oval 33"/>
          <p:cNvSpPr/>
          <p:nvPr/>
        </p:nvSpPr>
        <p:spPr>
          <a:xfrm>
            <a:off x="1278282" y="3773697"/>
            <a:ext cx="1440000" cy="9000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sz="1200" dirty="0" smtClean="0"/>
              <a:t>АФЕКТ. СТАВОВИ (ПОБ)</a:t>
            </a:r>
            <a:endParaRPr lang="sr-Latn-RS" sz="1200" dirty="0"/>
          </a:p>
        </p:txBody>
      </p:sp>
      <p:sp>
        <p:nvSpPr>
          <p:cNvPr id="35" name="Oval 34"/>
          <p:cNvSpPr/>
          <p:nvPr/>
        </p:nvSpPr>
        <p:spPr>
          <a:xfrm>
            <a:off x="1278282" y="4829047"/>
            <a:ext cx="1440000" cy="9000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sz="1200" dirty="0" smtClean="0"/>
              <a:t>АФЕКТ. СТАВОВИ (БВ)</a:t>
            </a:r>
            <a:endParaRPr lang="sr-Latn-RS" sz="1200" dirty="0"/>
          </a:p>
        </p:txBody>
      </p:sp>
      <p:sp>
        <p:nvSpPr>
          <p:cNvPr id="39" name="Oval 38"/>
          <p:cNvSpPr/>
          <p:nvPr/>
        </p:nvSpPr>
        <p:spPr>
          <a:xfrm>
            <a:off x="3810000" y="4647847"/>
            <a:ext cx="1440000" cy="9000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sz="1200" dirty="0" smtClean="0"/>
              <a:t>НАВИКЕ</a:t>
            </a:r>
            <a:endParaRPr lang="sr-Latn-RS" sz="1200" dirty="0"/>
          </a:p>
        </p:txBody>
      </p:sp>
      <p:sp>
        <p:nvSpPr>
          <p:cNvPr id="44" name="Oval 43"/>
          <p:cNvSpPr/>
          <p:nvPr/>
        </p:nvSpPr>
        <p:spPr>
          <a:xfrm>
            <a:off x="5462730" y="1626761"/>
            <a:ext cx="1440000" cy="9000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sz="1200" dirty="0" smtClean="0"/>
              <a:t>ДЕС. НОРМЕ</a:t>
            </a:r>
            <a:endParaRPr lang="sr-Latn-RS" sz="1200" dirty="0"/>
          </a:p>
        </p:txBody>
      </p:sp>
      <p:sp>
        <p:nvSpPr>
          <p:cNvPr id="45" name="Oval 44"/>
          <p:cNvSpPr/>
          <p:nvPr/>
        </p:nvSpPr>
        <p:spPr>
          <a:xfrm>
            <a:off x="7115460" y="1652682"/>
            <a:ext cx="1440000" cy="9000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RS" sz="1200" dirty="0" smtClean="0"/>
              <a:t>ОЧЕКИВАНА КРИВИЦА</a:t>
            </a:r>
            <a:endParaRPr lang="sr-Latn-RS" sz="1200" dirty="0"/>
          </a:p>
        </p:txBody>
      </p:sp>
      <p:cxnSp>
        <p:nvCxnSpPr>
          <p:cNvPr id="42" name="Curved Connector 41"/>
          <p:cNvCxnSpPr>
            <a:stCxn id="9" idx="6"/>
            <a:endCxn id="16" idx="2"/>
          </p:cNvCxnSpPr>
          <p:nvPr/>
        </p:nvCxnSpPr>
        <p:spPr>
          <a:xfrm>
            <a:off x="2735400" y="2119369"/>
            <a:ext cx="1470030" cy="1422897"/>
          </a:xfrm>
          <a:prstGeom prst="curvedConnector3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6" name="Curved Connector 45"/>
          <p:cNvCxnSpPr>
            <a:stCxn id="33" idx="6"/>
            <a:endCxn id="16" idx="2"/>
          </p:cNvCxnSpPr>
          <p:nvPr/>
        </p:nvCxnSpPr>
        <p:spPr>
          <a:xfrm>
            <a:off x="2735400" y="3171533"/>
            <a:ext cx="1470030" cy="370733"/>
          </a:xfrm>
          <a:prstGeom prst="curvedConnector3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8" name="Curved Connector 47"/>
          <p:cNvCxnSpPr>
            <a:stCxn id="34" idx="6"/>
            <a:endCxn id="16" idx="2"/>
          </p:cNvCxnSpPr>
          <p:nvPr/>
        </p:nvCxnSpPr>
        <p:spPr>
          <a:xfrm flipV="1">
            <a:off x="2718282" y="3542266"/>
            <a:ext cx="1487148" cy="681431"/>
          </a:xfrm>
          <a:prstGeom prst="curvedConnector3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0" name="Curved Connector 49"/>
          <p:cNvCxnSpPr>
            <a:stCxn id="35" idx="6"/>
            <a:endCxn id="16" idx="2"/>
          </p:cNvCxnSpPr>
          <p:nvPr/>
        </p:nvCxnSpPr>
        <p:spPr>
          <a:xfrm flipV="1">
            <a:off x="2718282" y="3542266"/>
            <a:ext cx="1487148" cy="1736781"/>
          </a:xfrm>
          <a:prstGeom prst="curvedConnector3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2" name="Curved Connector 51"/>
          <p:cNvCxnSpPr>
            <a:stCxn id="14" idx="4"/>
            <a:endCxn id="16" idx="0"/>
          </p:cNvCxnSpPr>
          <p:nvPr/>
        </p:nvCxnSpPr>
        <p:spPr>
          <a:xfrm rot="16200000" flipH="1">
            <a:off x="4429447" y="2596282"/>
            <a:ext cx="596537" cy="395430"/>
          </a:xfrm>
          <a:prstGeom prst="curvedConnector3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4" name="Curved Connector 53"/>
          <p:cNvCxnSpPr>
            <a:stCxn id="44" idx="4"/>
            <a:endCxn id="16" idx="0"/>
          </p:cNvCxnSpPr>
          <p:nvPr/>
        </p:nvCxnSpPr>
        <p:spPr>
          <a:xfrm rot="5400000">
            <a:off x="5271328" y="2180863"/>
            <a:ext cx="565505" cy="1257300"/>
          </a:xfrm>
          <a:prstGeom prst="curvedConnector3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6" name="Curved Connector 55"/>
          <p:cNvCxnSpPr>
            <a:stCxn id="45" idx="4"/>
            <a:endCxn id="16" idx="0"/>
          </p:cNvCxnSpPr>
          <p:nvPr/>
        </p:nvCxnSpPr>
        <p:spPr>
          <a:xfrm rot="5400000">
            <a:off x="6110653" y="1367459"/>
            <a:ext cx="539584" cy="2910030"/>
          </a:xfrm>
          <a:prstGeom prst="curvedConnector3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8" name="Curved Connector 57"/>
          <p:cNvCxnSpPr>
            <a:stCxn id="39" idx="0"/>
            <a:endCxn id="16" idx="4"/>
          </p:cNvCxnSpPr>
          <p:nvPr/>
        </p:nvCxnSpPr>
        <p:spPr>
          <a:xfrm rot="5400000" flipH="1" flipV="1">
            <a:off x="4399925" y="4122342"/>
            <a:ext cx="655581" cy="395430"/>
          </a:xfrm>
          <a:prstGeom prst="curvedConnector3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0" name="Curved Connector 59"/>
          <p:cNvCxnSpPr>
            <a:stCxn id="39" idx="0"/>
            <a:endCxn id="17" idx="4"/>
          </p:cNvCxnSpPr>
          <p:nvPr/>
        </p:nvCxnSpPr>
        <p:spPr>
          <a:xfrm rot="5400000" flipH="1" flipV="1">
            <a:off x="5656511" y="2864328"/>
            <a:ext cx="657009" cy="2910030"/>
          </a:xfrm>
          <a:prstGeom prst="curvedConnector3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2" name="Curved Connector 61"/>
          <p:cNvCxnSpPr>
            <a:stCxn id="15" idx="0"/>
            <a:endCxn id="16" idx="4"/>
          </p:cNvCxnSpPr>
          <p:nvPr/>
        </p:nvCxnSpPr>
        <p:spPr>
          <a:xfrm rot="16200000" flipV="1">
            <a:off x="5253395" y="3664302"/>
            <a:ext cx="701241" cy="1357170"/>
          </a:xfrm>
          <a:prstGeom prst="curvedConnector3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4" name="Curved Connector 63"/>
          <p:cNvCxnSpPr>
            <a:stCxn id="15" idx="0"/>
            <a:endCxn id="17" idx="4"/>
          </p:cNvCxnSpPr>
          <p:nvPr/>
        </p:nvCxnSpPr>
        <p:spPr>
          <a:xfrm rot="5400000" flipH="1" flipV="1">
            <a:off x="6509981" y="3763458"/>
            <a:ext cx="702669" cy="1157430"/>
          </a:xfrm>
          <a:prstGeom prst="curvedConnector3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3010210" y="3690636"/>
            <a:ext cx="554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.22</a:t>
            </a:r>
            <a:endParaRPr lang="sr-Latn-RS" dirty="0"/>
          </a:p>
        </p:txBody>
      </p:sp>
      <p:sp>
        <p:nvSpPr>
          <p:cNvPr id="69" name="TextBox 68"/>
          <p:cNvSpPr txBox="1"/>
          <p:nvPr/>
        </p:nvSpPr>
        <p:spPr>
          <a:xfrm>
            <a:off x="4560502" y="2498648"/>
            <a:ext cx="554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.15</a:t>
            </a:r>
            <a:endParaRPr lang="sr-Latn-RS" dirty="0"/>
          </a:p>
        </p:txBody>
      </p:sp>
      <p:sp>
        <p:nvSpPr>
          <p:cNvPr id="70" name="TextBox 69"/>
          <p:cNvSpPr txBox="1"/>
          <p:nvPr/>
        </p:nvSpPr>
        <p:spPr>
          <a:xfrm>
            <a:off x="5351105" y="2491503"/>
            <a:ext cx="554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.10</a:t>
            </a:r>
            <a:endParaRPr lang="sr-Latn-RS" dirty="0"/>
          </a:p>
        </p:txBody>
      </p:sp>
      <p:sp>
        <p:nvSpPr>
          <p:cNvPr id="73" name="TextBox 72"/>
          <p:cNvSpPr txBox="1"/>
          <p:nvPr/>
        </p:nvSpPr>
        <p:spPr>
          <a:xfrm>
            <a:off x="6584106" y="2478193"/>
            <a:ext cx="554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.40</a:t>
            </a:r>
            <a:endParaRPr lang="sr-Latn-RS" dirty="0"/>
          </a:p>
        </p:txBody>
      </p:sp>
      <p:sp>
        <p:nvSpPr>
          <p:cNvPr id="74" name="TextBox 73"/>
          <p:cNvSpPr txBox="1"/>
          <p:nvPr/>
        </p:nvSpPr>
        <p:spPr>
          <a:xfrm>
            <a:off x="5826027" y="4012141"/>
            <a:ext cx="554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.10</a:t>
            </a:r>
            <a:endParaRPr lang="sr-Latn-RS" dirty="0"/>
          </a:p>
        </p:txBody>
      </p:sp>
      <p:sp>
        <p:nvSpPr>
          <p:cNvPr id="75" name="TextBox 74"/>
          <p:cNvSpPr txBox="1"/>
          <p:nvPr/>
        </p:nvSpPr>
        <p:spPr>
          <a:xfrm>
            <a:off x="5895436" y="3212554"/>
            <a:ext cx="554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.94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14891917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 И ЗАКЉУЧАК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Content Placeholder 4"/>
          <p:cNvSpPr txBox="1">
            <a:spLocks/>
          </p:cNvSpPr>
          <p:nvPr/>
        </p:nvSpPr>
        <p:spPr>
          <a:xfrm>
            <a:off x="228600" y="1828799"/>
            <a:ext cx="8915400" cy="45243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sz="2800" dirty="0" smtClean="0">
                <a:solidFill>
                  <a:schemeClr val="tx1"/>
                </a:solidFill>
              </a:rPr>
              <a:t>ФОРМИРАН ВАЛИДАН И ПОУЗДАН УПИТНИК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sz="2800" dirty="0" smtClean="0">
                <a:solidFill>
                  <a:schemeClr val="tx1"/>
                </a:solidFill>
              </a:rPr>
              <a:t>ПОДРШКА КОНЦЕПТУ ПРОШИРЕНЕ ТПБ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sz="2800" dirty="0" smtClean="0">
                <a:solidFill>
                  <a:schemeClr val="tx1"/>
                </a:solidFill>
              </a:rPr>
              <a:t>ЗНАЧАЈ АФЕКТИВНИХ И ДРУШТВЕНИХ УТИЦАЈА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sz="2800" dirty="0" smtClean="0">
                <a:solidFill>
                  <a:schemeClr val="tx1"/>
                </a:solidFill>
              </a:rPr>
              <a:t>КАМПАЊЕ ЗАСНОВАНЕ НА АФЕКТИВНИМ РЕАКЦИЈАМА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sz="2800" dirty="0" smtClean="0">
                <a:solidFill>
                  <a:schemeClr val="tx1"/>
                </a:solidFill>
              </a:rPr>
              <a:t>ПРОМ</a:t>
            </a:r>
            <a:r>
              <a:rPr lang="sr-Latn-RS" altLang="sr-Latn-RS" sz="2800" dirty="0">
                <a:solidFill>
                  <a:schemeClr val="tx1"/>
                </a:solidFill>
              </a:rPr>
              <a:t>J</a:t>
            </a:r>
            <a:r>
              <a:rPr lang="sr-Cyrl-RS" altLang="sr-Latn-RS" sz="2800" dirty="0" smtClean="0">
                <a:solidFill>
                  <a:schemeClr val="tx1"/>
                </a:solidFill>
              </a:rPr>
              <a:t>ЕНА </a:t>
            </a:r>
            <a:r>
              <a:rPr lang="sr-Cyrl-RS" altLang="sr-Latn-RS" sz="2800" dirty="0" smtClean="0">
                <a:solidFill>
                  <a:schemeClr val="tx1"/>
                </a:solidFill>
              </a:rPr>
              <a:t>ДУБОКО УКОРИЈЕЊЕНИХ ЛОШИХ НАВИКА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sz="2800" dirty="0" smtClean="0">
                <a:solidFill>
                  <a:schemeClr val="tx1"/>
                </a:solidFill>
              </a:rPr>
              <a:t>ПРОМЈЕНА ПЕРЦЕПЦИЈЕ У ПОГЛЕДУ ПОВЕЋАЊА ДРУШТВЕНОГ ПРИТИСКА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sr-Cyrl-RS" altLang="sr-Latn-RS" sz="2800" dirty="0" smtClean="0">
                <a:solidFill>
                  <a:schemeClr val="tx1"/>
                </a:solidFill>
              </a:rPr>
              <a:t>ЗНАЧАЈ ПРАКТИЧНЕ </a:t>
            </a:r>
            <a:r>
              <a:rPr lang="sr-Cyrl-RS" altLang="sr-Latn-RS" sz="2800" dirty="0" smtClean="0">
                <a:solidFill>
                  <a:schemeClr val="tx1"/>
                </a:solidFill>
              </a:rPr>
              <a:t>ПРИМ</a:t>
            </a:r>
            <a:r>
              <a:rPr lang="sr-Latn-RS" altLang="sr-Latn-RS" sz="2800" dirty="0" smtClean="0">
                <a:solidFill>
                  <a:schemeClr val="tx1"/>
                </a:solidFill>
              </a:rPr>
              <a:t>J</a:t>
            </a:r>
            <a:r>
              <a:rPr lang="sr-Cyrl-RS" altLang="sr-Latn-RS" sz="2800" dirty="0" smtClean="0">
                <a:solidFill>
                  <a:schemeClr val="tx1"/>
                </a:solidFill>
              </a:rPr>
              <a:t>ЕНЕ </a:t>
            </a:r>
            <a:r>
              <a:rPr lang="sr-Cyrl-RS" altLang="sr-Latn-RS" sz="2800" dirty="0" smtClean="0">
                <a:solidFill>
                  <a:schemeClr val="tx1"/>
                </a:solidFill>
              </a:rPr>
              <a:t>НА ЛОКАЛНОМ НИВОУ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endParaRPr lang="sr-Cyrl-RS" altLang="sr-Latn-RS" sz="2800" dirty="0" smtClean="0">
              <a:solidFill>
                <a:schemeClr val="tx1"/>
              </a:solidFill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endParaRPr lang="sr-Cyrl-RS" altLang="sr-Latn-RS" sz="2800" dirty="0" smtClean="0">
              <a:solidFill>
                <a:schemeClr val="tx1"/>
              </a:solidFill>
            </a:endParaRPr>
          </a:p>
          <a:p>
            <a:pPr algn="l"/>
            <a:endParaRPr lang="sr-Cyrl-RS" altLang="sr-Latn-RS" sz="2800" dirty="0">
              <a:solidFill>
                <a:schemeClr val="tx1"/>
              </a:solidFill>
            </a:endParaRPr>
          </a:p>
          <a:p>
            <a:pPr algn="l"/>
            <a:endParaRPr lang="sr-Cyrl-RS" altLang="sr-Latn-RS" sz="2800" dirty="0" smtClean="0">
              <a:solidFill>
                <a:schemeClr val="tx1"/>
              </a:solidFill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endParaRPr lang="en-US" altLang="sr-Latn-RS" sz="2800" dirty="0">
              <a:solidFill>
                <a:schemeClr val="tx1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2733" y="86891"/>
            <a:ext cx="1905000" cy="1762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2459" y="1992696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59" y="3200400"/>
            <a:ext cx="5943600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402</Words>
  <Application>Microsoft Office PowerPoint</Application>
  <PresentationFormat>On-screen Show (4:3)</PresentationFormat>
  <Paragraphs>89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Cambria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Bosko</cp:lastModifiedBy>
  <cp:revision>32</cp:revision>
  <dcterms:created xsi:type="dcterms:W3CDTF">2014-10-16T19:11:55Z</dcterms:created>
  <dcterms:modified xsi:type="dcterms:W3CDTF">2015-10-25T19:45:53Z</dcterms:modified>
</cp:coreProperties>
</file>