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1" r:id="rId3"/>
    <p:sldId id="263" r:id="rId4"/>
    <p:sldId id="262" r:id="rId5"/>
    <p:sldId id="267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3" name="Čuvar mesta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C7E5F8-EA66-4B49-B5CA-4253131E93F3}" type="datetimeFigureOut">
              <a:rPr lang="bs-Latn-BA" smtClean="0"/>
              <a:t>25.10.2015</a:t>
            </a:fld>
            <a:endParaRPr lang="bs-Latn-BA"/>
          </a:p>
        </p:txBody>
      </p:sp>
      <p:sp>
        <p:nvSpPr>
          <p:cNvPr id="4" name="Čuvar mesta za sliku na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s-Latn-BA"/>
          </a:p>
        </p:txBody>
      </p:sp>
      <p:sp>
        <p:nvSpPr>
          <p:cNvPr id="5" name="Čuvar mesta za napomen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bs-Latn-BA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F0CE03-4E82-459A-8BF1-5BFE13A3077C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2646254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sliku na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Čuvar mesta za napomen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F0CE03-4E82-459A-8BF1-5BFE13A3077C}" type="slidenum">
              <a:rPr lang="bs-Latn-BA" smtClean="0"/>
              <a:t>2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736294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PONAŠANJE VOZAČA PREMA RANJIVIM UČESNICIMA U SAOBRAĆAJU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DRIVERS BEHAVIOUR TOWARDS VULNERABLE TRAFFIC PARTICIPANTS 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dirty="0"/>
              <a:t>Radović Dunja, Saobraćajni fakultet </a:t>
            </a:r>
            <a:r>
              <a:rPr lang="sr-Latn-RS" sz="2000" dirty="0" err="1"/>
              <a:t>Doboj</a:t>
            </a:r>
            <a:r>
              <a:rPr lang="sr-Latn-RS" sz="2000" dirty="0"/>
              <a:t>, </a:t>
            </a:r>
            <a:r>
              <a:rPr lang="sr-Latn-RS" sz="2000" dirty="0" smtClean="0"/>
              <a:t>student</a:t>
            </a:r>
          </a:p>
          <a:p>
            <a:r>
              <a:rPr lang="sr-Latn-RS" sz="2000" dirty="0"/>
              <a:t>Milinković Milan, Saobraćajni fakultet </a:t>
            </a:r>
            <a:r>
              <a:rPr lang="sr-Latn-RS" sz="2000" dirty="0" err="1"/>
              <a:t>Doboj</a:t>
            </a:r>
            <a:r>
              <a:rPr lang="sr-Latn-RS" sz="2000" dirty="0"/>
              <a:t>, </a:t>
            </a:r>
            <a:r>
              <a:rPr lang="sr-Latn-RS" sz="2000" dirty="0" smtClean="0"/>
              <a:t>student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85344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err="1" smtClean="0"/>
              <a:t>Pješaci</a:t>
            </a:r>
            <a:r>
              <a:rPr lang="sr-Latn-BA" sz="2800" dirty="0" smtClean="0"/>
              <a:t> među </a:t>
            </a:r>
            <a:r>
              <a:rPr lang="sr-Latn-BA" sz="2800" dirty="0" err="1" smtClean="0"/>
              <a:t>najugroženijim</a:t>
            </a:r>
            <a:r>
              <a:rPr lang="sr-Latn-BA" sz="2800" dirty="0" smtClean="0"/>
              <a:t> učesnicima u saobraćaju </a:t>
            </a: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Većina vozača se ne pridržava saobraćajnih propisa u blizini pješačkih prelaza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/>
              <a:t> </a:t>
            </a:r>
            <a:r>
              <a:rPr lang="sr-Latn-BA" sz="2800" dirty="0" smtClean="0"/>
              <a:t>Najčešće posljedice su povrede pješaka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/>
              <a:t> </a:t>
            </a:r>
            <a:r>
              <a:rPr lang="sr-Latn-BA" sz="2800" dirty="0" smtClean="0"/>
              <a:t>U radu je analizirano ponašanje vozača prema ranjivim učesnicima i poštovanje </a:t>
            </a:r>
            <a:r>
              <a:rPr lang="sr-Latn-BA" sz="2800" dirty="0" err="1" smtClean="0"/>
              <a:t>zaustavne</a:t>
            </a:r>
            <a:r>
              <a:rPr lang="sr-Latn-BA" sz="2800" dirty="0" smtClean="0"/>
              <a:t> linije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1371600"/>
            <a:ext cx="86868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400" dirty="0"/>
              <a:t> </a:t>
            </a:r>
            <a:r>
              <a:rPr lang="sr-Latn-BA" sz="2400" dirty="0" smtClean="0"/>
              <a:t>Istraživanje sprovedeno u julu 2015. godine na području grada </a:t>
            </a:r>
            <a:r>
              <a:rPr lang="sr-Latn-BA" sz="2400" dirty="0" err="1" smtClean="0"/>
              <a:t>Doboja</a:t>
            </a:r>
            <a:endParaRPr lang="sr-Latn-BA" sz="24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400" dirty="0"/>
              <a:t> </a:t>
            </a:r>
            <a:r>
              <a:rPr lang="sr-Latn-BA" sz="2400" dirty="0" smtClean="0"/>
              <a:t>Posmatrano osam </a:t>
            </a:r>
            <a:r>
              <a:rPr lang="sr-Latn-BA" sz="2400" dirty="0" err="1" smtClean="0"/>
              <a:t>obilježenih</a:t>
            </a:r>
            <a:r>
              <a:rPr lang="sr-Latn-BA" sz="2400" dirty="0" smtClean="0"/>
              <a:t> pješačkih prelaza na </a:t>
            </a:r>
            <a:r>
              <a:rPr lang="sr-Latn-BA" sz="2400" dirty="0" err="1" smtClean="0"/>
              <a:t>nesemaforizovanim</a:t>
            </a:r>
            <a:r>
              <a:rPr lang="sr-Latn-BA" sz="2400" dirty="0" smtClean="0"/>
              <a:t> raskrsnicama, odnosno četiri OPP na sporednim putevima </a:t>
            </a:r>
            <a:r>
              <a:rPr lang="sr-Latn-BA" sz="2400" dirty="0" err="1" smtClean="0"/>
              <a:t>obilježenim</a:t>
            </a:r>
            <a:r>
              <a:rPr lang="sr-Latn-BA" sz="2400" dirty="0" smtClean="0"/>
              <a:t> saobraćajnim znakom „obavezno zaustavljanje“, tri OPP na glavnim putevima </a:t>
            </a:r>
            <a:r>
              <a:rPr lang="sr-Latn-BA" sz="2400" dirty="0" err="1" smtClean="0"/>
              <a:t>obilježenim</a:t>
            </a:r>
            <a:r>
              <a:rPr lang="sr-Latn-BA" sz="2400" dirty="0" smtClean="0"/>
              <a:t> saobraćajnim znakom „put sa prvenstvom prolaza“ i jedan OPP na sporednom putu </a:t>
            </a:r>
            <a:r>
              <a:rPr lang="sr-Latn-BA" sz="2400" dirty="0" err="1" smtClean="0"/>
              <a:t>obilježenom</a:t>
            </a:r>
            <a:r>
              <a:rPr lang="sr-Latn-BA" sz="2400" dirty="0" smtClean="0"/>
              <a:t> saobraćajnim znakom „nailazak na put sa prvenstvom prolaza“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400" dirty="0"/>
              <a:t> </a:t>
            </a:r>
            <a:r>
              <a:rPr lang="sr-Latn-BA" sz="2400" dirty="0" smtClean="0"/>
              <a:t>Video snimanje vršeno u dva termina (08-10 h i 19-21 h)</a:t>
            </a:r>
            <a:endParaRPr lang="en-US" sz="24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44494"/>
            <a:ext cx="5761037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370" y="2057400"/>
            <a:ext cx="5761037" cy="304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743200"/>
            <a:ext cx="5761037" cy="296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>
              <a:solidFill>
                <a:prstClr val="black"/>
              </a:solidFill>
            </a:endParaRPr>
          </a:p>
          <a:p>
            <a:endParaRPr lang="sr-Latn-BA" b="1" dirty="0">
              <a:solidFill>
                <a:prstClr val="black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49713"/>
            <a:ext cx="5761037" cy="304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063663"/>
            <a:ext cx="5761037" cy="315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2514600"/>
            <a:ext cx="5761037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105" y="3065319"/>
            <a:ext cx="5761037" cy="297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6228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1371600"/>
            <a:ext cx="8686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/>
              <a:t> </a:t>
            </a:r>
            <a:r>
              <a:rPr lang="sr-Latn-BA" sz="2400" dirty="0" smtClean="0"/>
              <a:t>Kada se pješak nalazio na samom OPP čak 51,3 % od ukupnog broja vozila na putevima sa prvenstvom prolaza se nije zaustavilo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400" dirty="0"/>
              <a:t> </a:t>
            </a:r>
            <a:r>
              <a:rPr lang="sr-Latn-BA" sz="2400" dirty="0" smtClean="0"/>
              <a:t>U slučaju kada su </a:t>
            </a:r>
            <a:r>
              <a:rPr lang="sr-Latn-BA" sz="2400" dirty="0" err="1" smtClean="0"/>
              <a:t>pješaci</a:t>
            </a:r>
            <a:r>
              <a:rPr lang="sr-Latn-BA" sz="2400" dirty="0" smtClean="0"/>
              <a:t> imali </a:t>
            </a:r>
            <a:r>
              <a:rPr lang="sr-Latn-BA" sz="2400" dirty="0" err="1" smtClean="0"/>
              <a:t>namjeru</a:t>
            </a:r>
            <a:r>
              <a:rPr lang="sr-Latn-BA" sz="2400" dirty="0" smtClean="0"/>
              <a:t> da stupe na OPP </a:t>
            </a:r>
            <a:r>
              <a:rPr lang="sr-Latn-BA" sz="2400" dirty="0" err="1" smtClean="0"/>
              <a:t>ubjedljivo</a:t>
            </a:r>
            <a:r>
              <a:rPr lang="sr-Latn-BA" sz="2400" dirty="0" smtClean="0"/>
              <a:t> najveći broj vozila se nije zaustavio bilo na OPP na putevima sa prvenstvom prolaza (86,1 %), bilo na OPP na putu </a:t>
            </a:r>
            <a:r>
              <a:rPr lang="sr-Latn-BA" sz="2400" dirty="0" err="1" smtClean="0"/>
              <a:t>obilježenom</a:t>
            </a:r>
            <a:r>
              <a:rPr lang="sr-Latn-BA" sz="2400" dirty="0" smtClean="0"/>
              <a:t> saobraćajnim znakom „nailazak na put sa prvenstvom prolaza“ (78,5 %), bilo na OPP na putevima </a:t>
            </a:r>
            <a:r>
              <a:rPr lang="sr-Latn-BA" sz="2400" dirty="0" err="1" smtClean="0"/>
              <a:t>obilježenim</a:t>
            </a:r>
            <a:r>
              <a:rPr lang="sr-Latn-BA" sz="2400" dirty="0" smtClean="0"/>
              <a:t> saobraćajnim znakom „obavezno zaustavljanje“ (77,1 %)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400" dirty="0"/>
              <a:t> </a:t>
            </a:r>
            <a:r>
              <a:rPr lang="sr-Latn-BA" sz="2400" dirty="0" smtClean="0"/>
              <a:t>Rezultati su pokazali da čak 88,2 % vozača ne poštuje saobraćajni znak „obavezno zaustavljanje“ u blizini četiri posmatrana pješačka prelaza</a:t>
            </a:r>
            <a:endParaRPr lang="en-US" sz="24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33192" y="152400"/>
            <a:ext cx="8686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 SA PRIJEDLOGOM MJERA 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1371599"/>
            <a:ext cx="8815192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/>
              <a:t> </a:t>
            </a:r>
            <a:r>
              <a:rPr lang="sr-Latn-BA" sz="2800" dirty="0" smtClean="0"/>
              <a:t>Većina vozača motornih vozila vozi nepažljivo i neprilagođenom brzinom u blizini pješačkih prelaza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/>
              <a:t> </a:t>
            </a:r>
            <a:r>
              <a:rPr lang="sr-Latn-BA" sz="2800" dirty="0" smtClean="0"/>
              <a:t>Potrebno uvesti svjetlosnu signalizaciju na </a:t>
            </a:r>
            <a:r>
              <a:rPr lang="sr-Latn-BA" sz="2800" dirty="0" err="1" smtClean="0"/>
              <a:t>četverokrakoj</a:t>
            </a:r>
            <a:r>
              <a:rPr lang="sr-Latn-BA" sz="2800" dirty="0" smtClean="0"/>
              <a:t> raskrsnici na mjestu ukrštanja ulica Cara Dušana i Jug Bogdana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/>
              <a:t> </a:t>
            </a:r>
            <a:r>
              <a:rPr lang="sr-Latn-BA" sz="2800" dirty="0" smtClean="0"/>
              <a:t>Potrebno razmotriti postavljanje pješačkog semafora pored </a:t>
            </a:r>
            <a:r>
              <a:rPr lang="sr-Latn-BA" sz="2800" dirty="0" err="1" smtClean="0"/>
              <a:t>obilježenog</a:t>
            </a:r>
            <a:r>
              <a:rPr lang="sr-Latn-BA" sz="2800" dirty="0" smtClean="0"/>
              <a:t> pješačkog prelaza u Ulici Svetog Save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 smtClean="0"/>
              <a:t> </a:t>
            </a:r>
            <a:r>
              <a:rPr lang="en-US" sz="2800" dirty="0" err="1" smtClean="0"/>
              <a:t>Neophodno</a:t>
            </a:r>
            <a:r>
              <a:rPr lang="en-US" sz="2800" dirty="0" smtClean="0"/>
              <a:t> </a:t>
            </a:r>
            <a:r>
              <a:rPr lang="en-US" sz="2800" dirty="0" err="1" smtClean="0"/>
              <a:t>postavljanje</a:t>
            </a:r>
            <a:r>
              <a:rPr lang="en-US" sz="2800" dirty="0" smtClean="0"/>
              <a:t> </a:t>
            </a:r>
            <a:r>
              <a:rPr lang="en-US" sz="2800" dirty="0" err="1"/>
              <a:t>službenih</a:t>
            </a:r>
            <a:r>
              <a:rPr lang="en-US" sz="2800" dirty="0"/>
              <a:t> </a:t>
            </a:r>
            <a:r>
              <a:rPr lang="en-US" sz="2800" dirty="0" err="1"/>
              <a:t>lica</a:t>
            </a:r>
            <a:r>
              <a:rPr lang="en-US" sz="2800" dirty="0"/>
              <a:t> </a:t>
            </a:r>
            <a:r>
              <a:rPr lang="en-US" sz="2800" dirty="0" err="1"/>
              <a:t>na</a:t>
            </a:r>
            <a:r>
              <a:rPr lang="en-US" sz="2800" dirty="0"/>
              <a:t> </a:t>
            </a:r>
            <a:r>
              <a:rPr lang="en-US" sz="2800" dirty="0" err="1"/>
              <a:t>posmatranim</a:t>
            </a:r>
            <a:r>
              <a:rPr lang="en-US" sz="2800" dirty="0"/>
              <a:t> </a:t>
            </a:r>
            <a:r>
              <a:rPr lang="en-US" sz="2800" dirty="0" err="1"/>
              <a:t>pješačkim</a:t>
            </a:r>
            <a:r>
              <a:rPr lang="en-US" sz="2800" dirty="0"/>
              <a:t> </a:t>
            </a:r>
            <a:r>
              <a:rPr lang="en-US" sz="2800" dirty="0" err="1" smtClean="0"/>
              <a:t>prelazima</a:t>
            </a:r>
            <a:r>
              <a:rPr lang="sr-Latn-RS" sz="2800" dirty="0" smtClean="0"/>
              <a:t>, kao i provođenje medijskih kampanja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Kancelarij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arij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arij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404</Words>
  <Application>Microsoft Office PowerPoint</Application>
  <PresentationFormat>Projekcija na ekranu (4:3)</PresentationFormat>
  <Paragraphs>36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8</vt:i4>
      </vt:variant>
    </vt:vector>
  </HeadingPairs>
  <TitlesOfParts>
    <vt:vector size="9" baseType="lpstr">
      <vt:lpstr>Office Theme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Office</cp:lastModifiedBy>
  <cp:revision>34</cp:revision>
  <dcterms:created xsi:type="dcterms:W3CDTF">2014-10-16T19:11:55Z</dcterms:created>
  <dcterms:modified xsi:type="dcterms:W3CDTF">2015-10-25T20:59:20Z</dcterms:modified>
</cp:coreProperties>
</file>