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72" r:id="rId4"/>
    <p:sldId id="263" r:id="rId5"/>
    <p:sldId id="262" r:id="rId6"/>
    <p:sldId id="274" r:id="rId7"/>
    <p:sldId id="273" r:id="rId8"/>
    <p:sldId id="276" r:id="rId9"/>
    <p:sldId id="277" r:id="rId10"/>
    <p:sldId id="275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6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30-Oct-15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30-Oct-15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30-Oct-15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30-Oct-15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30-Oct-15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30-Oct-15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30-Oct-15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30-Oct-15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30-Oct-15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30-Oct-15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30-Oct-15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1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30-Oct-15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70046" y="1939491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SIGURNOSNI POJAS I POVREĐIVANJE PUTNIKA U MOTORNOM VOZILU 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3657600"/>
            <a:ext cx="8991600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SEATBELT USE AND 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VEHI</a:t>
            </a:r>
            <a:r>
              <a:rPr lang="sr-Latn-R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</a:t>
            </a:r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OCCUPANTS INJURIES</a:t>
            </a:r>
            <a:endParaRPr lang="en-US" sz="2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2000" smtClean="0"/>
              <a:t>Dalibor Nedić</a:t>
            </a:r>
            <a:r>
              <a:rPr lang="sr-Cyrl-BA" sz="2000" smtClean="0"/>
              <a:t>, </a:t>
            </a:r>
            <a:r>
              <a:rPr lang="sr-Latn-BA" sz="2000" smtClean="0"/>
              <a:t>Zavod za Sudsku medicinu RS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8114" y="351474"/>
            <a:ext cx="396240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r-Latn-BA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28600" y="1342723"/>
            <a:ext cx="8686800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/>
              <a:t> </a:t>
            </a:r>
            <a:r>
              <a:rPr lang="sr-Latn-BA" sz="2000" smtClean="0"/>
              <a:t>Savremeni automobili posjeduju široku paletu sistema zaštite svih učesnika u saobraćaju,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0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 smtClean="0"/>
              <a:t> </a:t>
            </a:r>
            <a:r>
              <a:rPr lang="sr-Latn-BA" sz="2000" b="1"/>
              <a:t>p</a:t>
            </a:r>
            <a:r>
              <a:rPr lang="sr-Latn-BA" sz="2000" b="1" smtClean="0"/>
              <a:t>ravilna upotreba sigurnosnog pojasa </a:t>
            </a:r>
            <a:r>
              <a:rPr lang="sr-Latn-BA" sz="2000" smtClean="0"/>
              <a:t>jedna od najefikasnijih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sr-Latn-BA" sz="2000" smtClean="0"/>
              <a:t>      mjera pasivne zaštite putnika u vozilu,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0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 smtClean="0"/>
              <a:t> u početku ovaj sistem zaštite nije pokazivao pretjeranu efikasnost, 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00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 smtClean="0"/>
              <a:t>savremeno riješenje sa postepenim zatezanjem i fiksiranjem u tri tačke sprečava sudaranje tijela putnika sa preprekama u kabini vozila, a u slučaju prevrtanja vozila sprečava izbacivanje putnika iz vozila.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sr-Latn-BA" sz="2000" smtClean="0"/>
              <a:t>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00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00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000" dirty="0" smtClean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1752600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1342723"/>
            <a:ext cx="87630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 dirty="0" smtClean="0">
                <a:cs typeface="Arial" pitchFamily="34" charset="0"/>
              </a:rPr>
              <a:t>Upotreba sigurnosnog pojasa </a:t>
            </a:r>
            <a:r>
              <a:rPr lang="sr-Latn-BA" sz="2000" dirty="0" smtClean="0">
                <a:cs typeface="Arial" pitchFamily="34" charset="0"/>
              </a:rPr>
              <a:t>u slučaju nezgode smanjuje </a:t>
            </a:r>
            <a:r>
              <a:rPr lang="sr-Latn-BA" sz="2000" dirty="0" smtClean="0">
                <a:cs typeface="Arial" pitchFamily="34" charset="0"/>
              </a:rPr>
              <a:t>rizik </a:t>
            </a:r>
            <a:r>
              <a:rPr lang="sr-Latn-BA" sz="2000" dirty="0" smtClean="0">
                <a:cs typeface="Arial" pitchFamily="34" charset="0"/>
              </a:rPr>
              <a:t>putnika od smrti </a:t>
            </a:r>
            <a:r>
              <a:rPr lang="sr-Latn-BA" sz="2000" dirty="0" smtClean="0">
                <a:cs typeface="Arial" pitchFamily="34" charset="0"/>
              </a:rPr>
              <a:t>za 45%, a rizik od teškog povređivanja za 50%.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000" dirty="0">
              <a:cs typeface="Arial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vi-VN" sz="2000" dirty="0" smtClean="0">
                <a:latin typeface="Calibri" pitchFamily="34" charset="0"/>
                <a:cs typeface="Arial" pitchFamily="34" charset="0"/>
              </a:rPr>
              <a:t>P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rocjene su da bi</a:t>
            </a:r>
            <a:r>
              <a:rPr lang="vi-VN" sz="2000" dirty="0" smtClean="0">
                <a:latin typeface="Calibri" pitchFamily="34" charset="0"/>
                <a:cs typeface="Arial" pitchFamily="34" charset="0"/>
              </a:rPr>
              <a:t> </a:t>
            </a:r>
            <a:r>
              <a:rPr lang="vi-VN" sz="2000" dirty="0">
                <a:latin typeface="Calibri" pitchFamily="34" charset="0"/>
                <a:cs typeface="Arial" pitchFamily="34" charset="0"/>
              </a:rPr>
              <a:t>50 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-</a:t>
            </a:r>
            <a:r>
              <a:rPr lang="vi-VN" sz="2000" dirty="0" smtClean="0">
                <a:latin typeface="Calibri" pitchFamily="34" charset="0"/>
                <a:cs typeface="Arial" pitchFamily="34" charset="0"/>
              </a:rPr>
              <a:t> </a:t>
            </a:r>
            <a:r>
              <a:rPr lang="vi-VN" sz="2000" dirty="0">
                <a:latin typeface="Calibri" pitchFamily="34" charset="0"/>
                <a:cs typeface="Arial" pitchFamily="34" charset="0"/>
              </a:rPr>
              <a:t>80% smrtnih povređivanja u </a:t>
            </a:r>
            <a:r>
              <a:rPr lang="vi-VN" sz="2000" dirty="0" smtClean="0">
                <a:latin typeface="Calibri" pitchFamily="34" charset="0"/>
                <a:cs typeface="Arial" pitchFamily="34" charset="0"/>
              </a:rPr>
              <a:t>saobr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. </a:t>
            </a:r>
            <a:r>
              <a:rPr lang="vi-VN" sz="2000" dirty="0" smtClean="0">
                <a:latin typeface="Calibri" pitchFamily="34" charset="0"/>
                <a:cs typeface="Arial" pitchFamily="34" charset="0"/>
              </a:rPr>
              <a:t>nezgodama </a:t>
            </a:r>
            <a:r>
              <a:rPr lang="sr-Latn-RS" sz="2000" dirty="0" smtClean="0">
                <a:latin typeface="Calibri" pitchFamily="34" charset="0"/>
                <a:cs typeface="Arial" pitchFamily="34" charset="0"/>
              </a:rPr>
              <a:t>moglo </a:t>
            </a:r>
            <a:r>
              <a:rPr lang="vi-VN" sz="2000" dirty="0" smtClean="0">
                <a:latin typeface="Calibri" pitchFamily="34" charset="0"/>
                <a:cs typeface="Arial" pitchFamily="34" charset="0"/>
              </a:rPr>
              <a:t>bi</a:t>
            </a:r>
            <a:r>
              <a:rPr lang="sr-Latn-RS" sz="2000" dirty="0" smtClean="0">
                <a:latin typeface="Calibri" pitchFamily="34" charset="0"/>
                <a:cs typeface="Arial" pitchFamily="34" charset="0"/>
              </a:rPr>
              <a:t>ti</a:t>
            </a:r>
            <a:r>
              <a:rPr lang="vi-VN" sz="2000" dirty="0" smtClean="0">
                <a:latin typeface="Calibri" pitchFamily="34" charset="0"/>
                <a:cs typeface="Arial" pitchFamily="34" charset="0"/>
              </a:rPr>
              <a:t> </a:t>
            </a:r>
            <a:r>
              <a:rPr lang="vi-VN" sz="2000" dirty="0">
                <a:latin typeface="Calibri" pitchFamily="34" charset="0"/>
                <a:cs typeface="Arial" pitchFamily="34" charset="0"/>
              </a:rPr>
              <a:t>izbjegnuto pravilnom upotrebom sigurnosog </a:t>
            </a:r>
            <a:r>
              <a:rPr lang="vi-VN" sz="2000" dirty="0" smtClean="0">
                <a:latin typeface="Calibri" pitchFamily="34" charset="0"/>
                <a:cs typeface="Arial" pitchFamily="34" charset="0"/>
              </a:rPr>
              <a:t>pojasa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000" dirty="0">
              <a:cs typeface="Arial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 dirty="0" smtClean="0">
                <a:cs typeface="Arial" pitchFamily="34" charset="0"/>
              </a:rPr>
              <a:t> Rizik od ispadanja iz vozila 30 puta je veći kod nevezanih putnika, a od četiri putnika koji ispadnu iz vozila troje pogine.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0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0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000" dirty="0" smtClean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7566" y="4474987"/>
            <a:ext cx="1752600" cy="177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2541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38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BA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Mehanizam djelovanja sigurnosnog pojasa:</a:t>
            </a:r>
            <a:endParaRPr lang="sr-Latn-BA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3058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00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>
                <a:latin typeface="Calibri" pitchFamily="34" charset="0"/>
              </a:rPr>
              <a:t>A</a:t>
            </a:r>
            <a:r>
              <a:rPr lang="vi-VN" sz="2000" smtClean="0">
                <a:latin typeface="Calibri" pitchFamily="34" charset="0"/>
              </a:rPr>
              <a:t>dekvatna </a:t>
            </a:r>
            <a:r>
              <a:rPr lang="vi-VN" sz="2000">
                <a:latin typeface="Calibri" pitchFamily="34" charset="0"/>
              </a:rPr>
              <a:t>upotreba sigurnosnog pojasa </a:t>
            </a:r>
            <a:r>
              <a:rPr lang="sr-Latn-BA" sz="2000" smtClean="0">
                <a:latin typeface="Calibri" pitchFamily="34" charset="0"/>
              </a:rPr>
              <a:t>nesporno </a:t>
            </a:r>
            <a:r>
              <a:rPr lang="vi-VN" sz="2000" smtClean="0">
                <a:latin typeface="Calibri" pitchFamily="34" charset="0"/>
              </a:rPr>
              <a:t>smanjuje </a:t>
            </a:r>
            <a:r>
              <a:rPr lang="vi-VN" sz="2000">
                <a:latin typeface="Calibri" pitchFamily="34" charset="0"/>
              </a:rPr>
              <a:t>težinu povređivanja i stopu smrtnosti u </a:t>
            </a:r>
            <a:r>
              <a:rPr lang="vi-VN" sz="2000" smtClean="0">
                <a:latin typeface="Calibri" pitchFamily="34" charset="0"/>
              </a:rPr>
              <a:t>saobr</a:t>
            </a:r>
            <a:r>
              <a:rPr lang="sr-Latn-BA" sz="2000" smtClean="0">
                <a:latin typeface="Calibri" pitchFamily="34" charset="0"/>
              </a:rPr>
              <a:t>. </a:t>
            </a:r>
            <a:r>
              <a:rPr lang="vi-VN" sz="2000" smtClean="0">
                <a:latin typeface="Calibri" pitchFamily="34" charset="0"/>
              </a:rPr>
              <a:t>nezgodama </a:t>
            </a:r>
            <a:r>
              <a:rPr lang="vi-VN" sz="2000">
                <a:latin typeface="Calibri" pitchFamily="34" charset="0"/>
              </a:rPr>
              <a:t>tako </a:t>
            </a:r>
            <a:r>
              <a:rPr lang="vi-VN" sz="2000" smtClean="0">
                <a:latin typeface="Calibri" pitchFamily="34" charset="0"/>
              </a:rPr>
              <a:t>što</a:t>
            </a:r>
            <a:r>
              <a:rPr lang="sr-Latn-BA" sz="2000" smtClean="0">
                <a:latin typeface="Calibri" pitchFamily="34" charset="0"/>
              </a:rPr>
              <a:t>: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000">
              <a:latin typeface="Calibri" pitchFamily="34" charset="0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+mj-lt"/>
              <a:buAutoNum type="arabicParenR"/>
            </a:pPr>
            <a:r>
              <a:rPr lang="sr-Latn-BA" sz="2000">
                <a:latin typeface="Calibri" pitchFamily="34" charset="0"/>
                <a:cs typeface="Arial" pitchFamily="34" charset="0"/>
              </a:rPr>
              <a:t>Z</a:t>
            </a:r>
            <a:r>
              <a:rPr lang="sr-Latn-BA" sz="2000" smtClean="0">
                <a:latin typeface="Calibri" pitchFamily="34" charset="0"/>
                <a:cs typeface="Arial" pitchFamily="34" charset="0"/>
              </a:rPr>
              <a:t>adržava </a:t>
            </a:r>
            <a:r>
              <a:rPr lang="sr-Latn-BA" sz="2000">
                <a:latin typeface="Calibri" pitchFamily="34" charset="0"/>
                <a:cs typeface="Arial" pitchFamily="34" charset="0"/>
              </a:rPr>
              <a:t>tijelo putnika u sjedištu i sprečava ili ublažava kontakt (sudar) tijela sa tupotvrdim strukturama u kabini </a:t>
            </a:r>
            <a:r>
              <a:rPr lang="sr-Latn-BA" sz="2000" smtClean="0">
                <a:latin typeface="Calibri" pitchFamily="34" charset="0"/>
                <a:cs typeface="Arial" pitchFamily="34" charset="0"/>
              </a:rPr>
              <a:t>vozila (upravljačem</a:t>
            </a:r>
            <a:r>
              <a:rPr lang="sr-Latn-BA" sz="2000">
                <a:latin typeface="Calibri" pitchFamily="34" charset="0"/>
                <a:cs typeface="Arial" pitchFamily="34" charset="0"/>
              </a:rPr>
              <a:t>, komandnom tablom, vjetrobranskim </a:t>
            </a:r>
            <a:r>
              <a:rPr lang="sr-Latn-BA" sz="2000" smtClean="0">
                <a:latin typeface="Calibri" pitchFamily="34" charset="0"/>
                <a:cs typeface="Arial" pitchFamily="34" charset="0"/>
              </a:rPr>
              <a:t>staklom ...),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+mj-lt"/>
              <a:buAutoNum type="arabicParenR"/>
            </a:pPr>
            <a:endParaRPr lang="sr-Latn-BA" sz="2000">
              <a:latin typeface="Calibri" pitchFamily="34" charset="0"/>
              <a:cs typeface="Arial" pitchFamily="34" charset="0"/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+mj-lt"/>
              <a:buAutoNum type="arabicParenR"/>
            </a:pPr>
            <a:r>
              <a:rPr lang="sr-Latn-BA" sz="2000" smtClean="0">
                <a:latin typeface="Calibri" pitchFamily="34" charset="0"/>
                <a:cs typeface="Arial" pitchFamily="34" charset="0"/>
              </a:rPr>
              <a:t>U slučaju prevrtanja onemogućava </a:t>
            </a:r>
            <a:r>
              <a:rPr lang="sr-Latn-BA" sz="2000">
                <a:latin typeface="Calibri" pitchFamily="34" charset="0"/>
                <a:cs typeface="Arial" pitchFamily="34" charset="0"/>
              </a:rPr>
              <a:t>izbacivanje tijela putnika </a:t>
            </a:r>
            <a:r>
              <a:rPr lang="sr-Latn-BA" sz="2000" smtClean="0">
                <a:latin typeface="Calibri" pitchFamily="34" charset="0"/>
                <a:cs typeface="Arial" pitchFamily="34" charset="0"/>
              </a:rPr>
              <a:t>izvan </a:t>
            </a:r>
            <a:r>
              <a:rPr lang="sr-Latn-BA" sz="2000">
                <a:latin typeface="Calibri" pitchFamily="34" charset="0"/>
                <a:cs typeface="Arial" pitchFamily="34" charset="0"/>
              </a:rPr>
              <a:t>vozila</a:t>
            </a:r>
            <a:r>
              <a:rPr lang="sr-Latn-BA" sz="2000" smtClean="0">
                <a:latin typeface="Calibri" pitchFamily="34" charset="0"/>
                <a:cs typeface="Arial" pitchFamily="34" charset="0"/>
              </a:rPr>
              <a:t>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000" dirty="0" smtClean="0">
              <a:latin typeface="Calibri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0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en-US" sz="20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1371599"/>
            <a:ext cx="8763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 dirty="0"/>
              <a:t>Ispravna upotreba sigurnosnog pojasa obezbjeđuje efikasno rasipanje kinetičke energije koju tijelo prima tokom </a:t>
            </a:r>
            <a:r>
              <a:rPr lang="sr-Latn-BA" sz="2000" dirty="0" smtClean="0"/>
              <a:t>nagle deceleracije na </a:t>
            </a:r>
            <a:r>
              <a:rPr lang="sr-Latn-BA" sz="2000" dirty="0"/>
              <a:t>veliku površinu muskuloskeletnog sistema </a:t>
            </a:r>
            <a:r>
              <a:rPr lang="sr-Latn-BA" sz="2000" dirty="0" smtClean="0"/>
              <a:t>putnika.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 dirty="0"/>
              <a:t>D</a:t>
            </a:r>
            <a:r>
              <a:rPr lang="sr-Latn-BA" sz="2000" dirty="0" smtClean="0"/>
              <a:t>ijagonalni </a:t>
            </a:r>
            <a:r>
              <a:rPr lang="sr-Latn-BA" sz="2000" dirty="0"/>
              <a:t>krak pojasa ograničava kretanje tijela naprijed i rasipa </a:t>
            </a:r>
            <a:r>
              <a:rPr lang="sr-Latn-BA" sz="2000" dirty="0" smtClean="0"/>
              <a:t>povrednu silu </a:t>
            </a:r>
            <a:r>
              <a:rPr lang="sr-Latn-BA" sz="2000" dirty="0"/>
              <a:t>na </a:t>
            </a:r>
            <a:r>
              <a:rPr lang="sr-Latn-BA" sz="2000" dirty="0" smtClean="0"/>
              <a:t>kosti grudnog koša.</a:t>
            </a:r>
            <a:endParaRPr lang="sr-Latn-BA" sz="20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 dirty="0"/>
              <a:t>Vodoravni krak koji se zateže preko gornjeg dijela karlice tik iznad butnih kostiju, prenosi pritisak na karlične kosti umjesto na vulnerabilne trbušne organe i ograničava kretanje donjeg dijela trupa ka naprijed.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000" dirty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000" dirty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0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0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000" dirty="0" smtClean="0"/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0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4244848"/>
            <a:ext cx="3276600" cy="253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304800" y="1523999"/>
            <a:ext cx="8534400" cy="4829115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Wingdings" pitchFamily="2" charset="2"/>
              <a:buChar char="q"/>
            </a:pPr>
            <a:r>
              <a:rPr lang="sr-Latn-BA" sz="2000" dirty="0" smtClean="0">
                <a:solidFill>
                  <a:schemeClr val="tx1"/>
                </a:solidFill>
              </a:rPr>
              <a:t>Protektivna efikasnost pojasa zavisi od:</a:t>
            </a:r>
          </a:p>
          <a:p>
            <a:pPr marL="342900" indent="-342900" algn="l">
              <a:buFontTx/>
              <a:buChar char="-"/>
            </a:pPr>
            <a:r>
              <a:rPr lang="sr-Latn-BA" sz="2000" dirty="0" smtClean="0">
                <a:solidFill>
                  <a:schemeClr val="tx1"/>
                </a:solidFill>
              </a:rPr>
              <a:t>Brzine kretanja vozila,</a:t>
            </a:r>
          </a:p>
          <a:p>
            <a:pPr marL="342900" indent="-342900" algn="l">
              <a:buFontTx/>
              <a:buChar char="-"/>
            </a:pPr>
            <a:r>
              <a:rPr lang="sr-Latn-BA" sz="2000" dirty="0" smtClean="0">
                <a:solidFill>
                  <a:schemeClr val="tx1"/>
                </a:solidFill>
              </a:rPr>
              <a:t>Smjera udara,</a:t>
            </a:r>
          </a:p>
          <a:p>
            <a:pPr marL="342900" indent="-342900" algn="l">
              <a:buFontTx/>
              <a:buChar char="-"/>
            </a:pPr>
            <a:r>
              <a:rPr lang="sr-Latn-BA" sz="2000" dirty="0" smtClean="0">
                <a:solidFill>
                  <a:schemeClr val="tx1"/>
                </a:solidFill>
              </a:rPr>
              <a:t>Veličine preklapanja kod čeonog sudara,</a:t>
            </a:r>
          </a:p>
          <a:p>
            <a:pPr marL="342900" indent="-342900" algn="l">
              <a:buFontTx/>
              <a:buChar char="-"/>
            </a:pPr>
            <a:r>
              <a:rPr lang="sr-Latn-BA" sz="2000" dirty="0" smtClean="0">
                <a:solidFill>
                  <a:schemeClr val="tx1"/>
                </a:solidFill>
              </a:rPr>
              <a:t>Pravilne upotrebe.</a:t>
            </a:r>
          </a:p>
          <a:p>
            <a:pPr algn="l"/>
            <a:endParaRPr lang="sr-Latn-BA" sz="2000" dirty="0">
              <a:solidFill>
                <a:schemeClr val="tx1"/>
              </a:solidFill>
            </a:endParaRPr>
          </a:p>
          <a:p>
            <a:pPr marL="342900" indent="-342900" algn="l">
              <a:buFont typeface="Wingdings" pitchFamily="2" charset="2"/>
              <a:buChar char="q"/>
            </a:pPr>
            <a:r>
              <a:rPr lang="sr-Latn-BA" sz="2000" dirty="0" smtClean="0">
                <a:solidFill>
                  <a:schemeClr val="tx1"/>
                </a:solidFill>
              </a:rPr>
              <a:t>Izostanak protektivne uloge pojasa kod udara u zadnju i bočnu stranu vozila</a:t>
            </a:r>
            <a:r>
              <a:rPr lang="sr-Latn-BA" sz="2000" dirty="0" smtClean="0">
                <a:solidFill>
                  <a:schemeClr val="tx1"/>
                </a:solidFill>
              </a:rPr>
              <a:t>.</a:t>
            </a:r>
          </a:p>
          <a:p>
            <a:pPr algn="l"/>
            <a:endParaRPr lang="sr-Latn-BA" sz="2000" dirty="0" smtClean="0">
              <a:solidFill>
                <a:schemeClr val="tx1"/>
              </a:solidFill>
            </a:endParaRPr>
          </a:p>
          <a:p>
            <a:pPr marL="342900" indent="-342900" algn="l">
              <a:buFont typeface="Wingdings" pitchFamily="2" charset="2"/>
              <a:buChar char="q"/>
            </a:pPr>
            <a:endParaRPr lang="sr-Latn-BA" sz="2000" dirty="0">
              <a:solidFill>
                <a:schemeClr val="tx1"/>
              </a:solidFill>
            </a:endParaRPr>
          </a:p>
          <a:p>
            <a:pPr marL="342900" indent="-342900" algn="l">
              <a:buFont typeface="Wingdings" pitchFamily="2" charset="2"/>
              <a:buChar char="q"/>
            </a:pPr>
            <a:r>
              <a:rPr lang="sr-Latn-BA" sz="2000" dirty="0" smtClean="0">
                <a:solidFill>
                  <a:schemeClr val="tx1"/>
                </a:solidFill>
              </a:rPr>
              <a:t>Zaštita </a:t>
            </a:r>
            <a:r>
              <a:rPr lang="sr-Latn-BA" sz="2000" dirty="0">
                <a:solidFill>
                  <a:schemeClr val="tx1"/>
                </a:solidFill>
              </a:rPr>
              <a:t>djece moguća je samo pravilnom upotrebom odgovarajuće sjedalice</a:t>
            </a:r>
            <a:r>
              <a:rPr lang="sr-Latn-BA" sz="2000" dirty="0" smtClean="0">
                <a:solidFill>
                  <a:schemeClr val="tx1"/>
                </a:solidFill>
              </a:rPr>
              <a:t>.</a:t>
            </a:r>
          </a:p>
          <a:p>
            <a:pPr algn="l"/>
            <a:endParaRPr lang="sr-Latn-BA" sz="2000" dirty="0">
              <a:solidFill>
                <a:schemeClr val="tx1"/>
              </a:solidFill>
            </a:endParaRPr>
          </a:p>
          <a:p>
            <a:pPr algn="l"/>
            <a:endParaRPr lang="sr-Latn-BA" sz="2000" dirty="0">
              <a:solidFill>
                <a:schemeClr val="tx1"/>
              </a:solidFill>
            </a:endParaRPr>
          </a:p>
          <a:p>
            <a:pPr marL="342900" indent="-342900" algn="l">
              <a:buFont typeface="Wingdings" pitchFamily="2" charset="2"/>
              <a:buChar char="q"/>
            </a:pPr>
            <a:r>
              <a:rPr lang="sr-Latn-BA" sz="2000" dirty="0">
                <a:solidFill>
                  <a:schemeClr val="tx1"/>
                </a:solidFill>
              </a:rPr>
              <a:t>Zaštitno dejstvo pojasa dodatno se pojačava u kombinaciji sa vazdušnim jastucima.</a:t>
            </a:r>
          </a:p>
          <a:p>
            <a:pPr marL="342900" indent="-342900" algn="l">
              <a:buFont typeface="Wingdings" pitchFamily="2" charset="2"/>
              <a:buChar char="q"/>
            </a:pPr>
            <a:endParaRPr lang="sr-Latn-BA" sz="2000" dirty="0" smtClean="0">
              <a:solidFill>
                <a:schemeClr val="tx1"/>
              </a:solidFill>
            </a:endParaRPr>
          </a:p>
          <a:p>
            <a:pPr marL="342900" indent="-342900" algn="l">
              <a:buFont typeface="Wingdings" pitchFamily="2" charset="2"/>
              <a:buChar char="q"/>
            </a:pPr>
            <a:endParaRPr lang="sr-Latn-BA" sz="2000" dirty="0"/>
          </a:p>
          <a:p>
            <a:pPr marL="342900" indent="-342900" algn="l">
              <a:buFont typeface="Wingdings" pitchFamily="2" charset="2"/>
              <a:buChar char="q"/>
            </a:pPr>
            <a:endParaRPr lang="sr-Latn-BA" sz="2000" dirty="0" smtClean="0"/>
          </a:p>
          <a:p>
            <a:pPr marL="342900" indent="-342900" algn="l">
              <a:buFont typeface="Wingdings" pitchFamily="2" charset="2"/>
              <a:buChar char="q"/>
            </a:pPr>
            <a:endParaRPr lang="sr-Latn-BA" sz="2000" dirty="0" smtClean="0"/>
          </a:p>
          <a:p>
            <a:pPr marL="342900" indent="-342900" algn="l">
              <a:buFontTx/>
              <a:buChar char="-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723729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304800" y="1720840"/>
            <a:ext cx="8534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sr-Latn-BA" smtClean="0"/>
              <a:t> </a:t>
            </a:r>
            <a:r>
              <a:rPr lang="sr-Latn-BA" sz="2000" smtClean="0"/>
              <a:t>Povređivanje putnika tijelima nevezanih putnika, što ukazuje na važnost vezivanja svih putnika u vozilu !!!</a:t>
            </a:r>
          </a:p>
          <a:p>
            <a:pPr>
              <a:buFont typeface="Wingdings" pitchFamily="2" charset="2"/>
              <a:buChar char="q"/>
            </a:pPr>
            <a:endParaRPr lang="sr-Latn-BA" sz="2000" smtClean="0"/>
          </a:p>
          <a:p>
            <a:endParaRPr lang="sr-Latn-BA" sz="2000" smtClean="0"/>
          </a:p>
          <a:p>
            <a:pPr>
              <a:buFont typeface="Wingdings" pitchFamily="2" charset="2"/>
              <a:buChar char="q"/>
            </a:pPr>
            <a:r>
              <a:rPr lang="sr-Latn-BA" sz="2000" smtClean="0"/>
              <a:t> Posebna važnost pravilne upotrebe pojasa kod trudnica!</a:t>
            </a:r>
            <a:endParaRPr lang="sr-Latn-BA" sz="20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025" y="3777495"/>
            <a:ext cx="3945175" cy="2353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4458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6457" y="304801"/>
            <a:ext cx="7772400" cy="990600"/>
          </a:xfrm>
        </p:spPr>
        <p:txBody>
          <a:bodyPr>
            <a:noAutofit/>
          </a:bodyPr>
          <a:lstStyle/>
          <a:p>
            <a:pPr algn="l"/>
            <a:r>
              <a:rPr lang="sr-Latn-BA" sz="2800" b="1" smtClean="0"/>
              <a:t>Povrede uzrokovane sigurnosnim pojasom</a:t>
            </a:r>
            <a:endParaRPr lang="en-US" sz="2800" b="1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228600" y="1524000"/>
            <a:ext cx="8686800" cy="4419600"/>
          </a:xfrm>
        </p:spPr>
        <p:txBody>
          <a:bodyPr>
            <a:normAutofit/>
          </a:bodyPr>
          <a:lstStyle/>
          <a:p>
            <a:pPr marL="342900" indent="-342900" algn="l">
              <a:buFont typeface="Wingdings" pitchFamily="2" charset="2"/>
              <a:buChar char="q"/>
            </a:pPr>
            <a:r>
              <a:rPr lang="en-US" sz="2000" dirty="0">
                <a:solidFill>
                  <a:schemeClr val="tx1"/>
                </a:solidFill>
              </a:rPr>
              <a:t>Velike brzine kojim se kreću savremeni automobili u slučaju sudara </a:t>
            </a:r>
            <a:r>
              <a:rPr lang="sr-Latn-BA" sz="2000" dirty="0" smtClean="0">
                <a:solidFill>
                  <a:schemeClr val="tx1"/>
                </a:solidFill>
              </a:rPr>
              <a:t>uzrokuju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>
                <a:solidFill>
                  <a:schemeClr val="tx1"/>
                </a:solidFill>
              </a:rPr>
              <a:t>naglu promjenu količine </a:t>
            </a:r>
            <a:r>
              <a:rPr lang="en-US" sz="2000" dirty="0" smtClean="0">
                <a:solidFill>
                  <a:schemeClr val="tx1"/>
                </a:solidFill>
              </a:rPr>
              <a:t>kretanja</a:t>
            </a:r>
            <a:r>
              <a:rPr lang="sr-Latn-BA" sz="2000" dirty="0" smtClean="0">
                <a:solidFill>
                  <a:schemeClr val="tx1"/>
                </a:solidFill>
              </a:rPr>
              <a:t>,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sr-Latn-BA" sz="2000" dirty="0" smtClean="0">
                <a:solidFill>
                  <a:schemeClr val="tx1"/>
                </a:solidFill>
              </a:rPr>
              <a:t>k</a:t>
            </a:r>
            <a:r>
              <a:rPr lang="en-US" sz="2000" dirty="0" smtClean="0">
                <a:solidFill>
                  <a:schemeClr val="tx1"/>
                </a:solidFill>
              </a:rPr>
              <a:t>oju </a:t>
            </a:r>
            <a:r>
              <a:rPr lang="en-US" sz="2000" dirty="0">
                <a:solidFill>
                  <a:schemeClr val="tx1"/>
                </a:solidFill>
              </a:rPr>
              <a:t>ljudsko tijelo ne može izdržati bez oštećenja tkiva. </a:t>
            </a:r>
            <a:endParaRPr lang="sr-Latn-BA" sz="2000" dirty="0" smtClean="0">
              <a:solidFill>
                <a:schemeClr val="tx1"/>
              </a:solidFill>
            </a:endParaRPr>
          </a:p>
          <a:p>
            <a:pPr algn="l"/>
            <a:endParaRPr lang="sr-Latn-BA" sz="2000" dirty="0" smtClean="0">
              <a:solidFill>
                <a:schemeClr val="tx1"/>
              </a:solidFill>
            </a:endParaRPr>
          </a:p>
          <a:p>
            <a:pPr marL="342900" indent="-342900" algn="l">
              <a:buFont typeface="Wingdings" pitchFamily="2" charset="2"/>
              <a:buChar char="q"/>
            </a:pPr>
            <a:r>
              <a:rPr lang="sr-Latn-BA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Sigurnosni pojas </a:t>
            </a:r>
            <a:r>
              <a:rPr lang="sr-Latn-BA" sz="2000" dirty="0" smtClean="0">
                <a:solidFill>
                  <a:schemeClr val="tx1"/>
                </a:solidFill>
              </a:rPr>
              <a:t>štiti putnika od teških i smrtonosnih povreda ali svojim djelovanjem i sam </a:t>
            </a:r>
            <a:r>
              <a:rPr lang="sr-Latn-BA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može uzrokovati različite povrede</a:t>
            </a:r>
            <a:r>
              <a:rPr lang="sr-Latn-BA" sz="2000" dirty="0" smtClean="0">
                <a:solidFill>
                  <a:schemeClr val="tx1"/>
                </a:solidFill>
              </a:rPr>
              <a:t>.</a:t>
            </a:r>
          </a:p>
          <a:p>
            <a:pPr algn="l"/>
            <a:endParaRPr lang="sr-Latn-BA" sz="2000" dirty="0" smtClean="0">
              <a:solidFill>
                <a:schemeClr val="tx1"/>
              </a:solidFill>
            </a:endParaRPr>
          </a:p>
          <a:p>
            <a:pPr algn="l"/>
            <a:r>
              <a:rPr lang="sr-Latn-BA" sz="2000" dirty="0">
                <a:solidFill>
                  <a:schemeClr val="tx1"/>
                </a:solidFill>
              </a:rPr>
              <a:t> </a:t>
            </a:r>
            <a:r>
              <a:rPr lang="sr-Latn-BA" sz="2000" dirty="0" smtClean="0">
                <a:solidFill>
                  <a:schemeClr val="tx1"/>
                </a:solidFill>
              </a:rPr>
              <a:t>                                                     </a:t>
            </a:r>
            <a:r>
              <a:rPr lang="sr-Latn-BA" sz="2000" b="1" dirty="0" smtClean="0">
                <a:solidFill>
                  <a:srgbClr val="FF0000"/>
                </a:solidFill>
              </a:rPr>
              <a:t>Znaci sigurnosnog pojasa</a:t>
            </a:r>
            <a:endParaRPr lang="sr-Latn-BA" sz="2000" b="1" dirty="0" smtClean="0">
              <a:solidFill>
                <a:srgbClr val="FF0000"/>
              </a:solidFill>
            </a:endParaRPr>
          </a:p>
          <a:p>
            <a:pPr marL="342900" indent="-342900" algn="l">
              <a:buFont typeface="Wingdings" pitchFamily="2" charset="2"/>
              <a:buChar char="q"/>
            </a:pPr>
            <a:endParaRPr lang="sr-Latn-BA" sz="2000" dirty="0">
              <a:solidFill>
                <a:schemeClr val="tx1"/>
              </a:solidFill>
            </a:endParaRPr>
          </a:p>
          <a:p>
            <a:pPr algn="l"/>
            <a:endParaRPr lang="sr-Latn-BA" sz="20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00" y="4660295"/>
            <a:ext cx="2768600" cy="195186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660296"/>
            <a:ext cx="3070108" cy="2001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6607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304800" y="1720840"/>
            <a:ext cx="85344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sr-Latn-BA" dirty="0" smtClean="0"/>
              <a:t> </a:t>
            </a:r>
            <a:r>
              <a:rPr lang="sr-Latn-BA" sz="2000" dirty="0"/>
              <a:t>Krvni podlivi, oguljotine, nagnječine kože trakastog izgleda u predjelu prednje strane grudnog koša, prednjeg ramena ili trbuha (</a:t>
            </a:r>
            <a:r>
              <a:rPr lang="sr-Latn-BA" sz="2000" dirty="0">
                <a:solidFill>
                  <a:srgbClr val="FF0000"/>
                </a:solidFill>
              </a:rPr>
              <a:t>znaci sigurnosnog pojasa</a:t>
            </a:r>
            <a:r>
              <a:rPr lang="sr-Latn-BA" sz="2000" dirty="0" smtClean="0"/>
              <a:t>).</a:t>
            </a:r>
          </a:p>
          <a:p>
            <a:endParaRPr lang="sr-Latn-BA" sz="2000" dirty="0" smtClean="0"/>
          </a:p>
          <a:p>
            <a:endParaRPr lang="sr-Latn-BA" sz="2000" dirty="0" smtClean="0"/>
          </a:p>
          <a:p>
            <a:pPr>
              <a:buFont typeface="Wingdings" pitchFamily="2" charset="2"/>
              <a:buChar char="q"/>
            </a:pPr>
            <a:r>
              <a:rPr lang="sr-Latn-BA" sz="2000" dirty="0" smtClean="0"/>
              <a:t> Prelomi </a:t>
            </a:r>
            <a:r>
              <a:rPr lang="sr-Latn-BA" sz="2000" dirty="0" smtClean="0"/>
              <a:t>grudne kosti, ključne kosti, iščašenje ramena, prelomi slabinske kičme,</a:t>
            </a:r>
          </a:p>
          <a:p>
            <a:endParaRPr lang="sr-Latn-BA" sz="2000" dirty="0" smtClean="0"/>
          </a:p>
          <a:p>
            <a:endParaRPr lang="sr-Latn-BA" sz="2000" dirty="0"/>
          </a:p>
          <a:p>
            <a:pPr>
              <a:buFont typeface="Wingdings" pitchFamily="2" charset="2"/>
              <a:buChar char="q"/>
            </a:pPr>
            <a:r>
              <a:rPr lang="sr-Latn-BA" sz="2000" dirty="0" smtClean="0"/>
              <a:t> Ozljede </a:t>
            </a:r>
            <a:r>
              <a:rPr lang="sr-Latn-BA" sz="2000" dirty="0"/>
              <a:t>korijenova spinalnih nerava, pluća, srca, većih krvnih sudova, </a:t>
            </a:r>
            <a:r>
              <a:rPr lang="sr-Latn-BA" sz="2000" dirty="0" smtClean="0"/>
              <a:t>rupture trbušnih </a:t>
            </a:r>
            <a:r>
              <a:rPr lang="sr-Latn-BA" sz="2000" dirty="0"/>
              <a:t>organa</a:t>
            </a:r>
            <a:r>
              <a:rPr lang="sr-Latn-BA" sz="2000" dirty="0" smtClean="0"/>
              <a:t>...</a:t>
            </a:r>
          </a:p>
          <a:p>
            <a:endParaRPr lang="sr-Latn-BA" sz="2000" dirty="0"/>
          </a:p>
          <a:p>
            <a:endParaRPr lang="sr-Latn-BA" sz="2000" dirty="0"/>
          </a:p>
          <a:p>
            <a:pPr>
              <a:buFont typeface="Wingdings" pitchFamily="2" charset="2"/>
              <a:buChar char="q"/>
            </a:pPr>
            <a:r>
              <a:rPr lang="sr-Latn-BA" sz="2000" dirty="0" smtClean="0">
                <a:solidFill>
                  <a:srgbClr val="FF0000"/>
                </a:solidFill>
              </a:rPr>
              <a:t> Sindrom </a:t>
            </a:r>
            <a:r>
              <a:rPr lang="sr-Latn-BA" sz="2000" dirty="0">
                <a:solidFill>
                  <a:srgbClr val="FF0000"/>
                </a:solidFill>
              </a:rPr>
              <a:t>sigurnosnog pojasa </a:t>
            </a:r>
            <a:r>
              <a:rPr lang="sr-Latn-BA" sz="2000" dirty="0"/>
              <a:t>– udruženost spoljašnjih ozljeda sa prelomom slabinske kičme i povredama trbušnih organa.</a:t>
            </a:r>
          </a:p>
          <a:p>
            <a:pPr>
              <a:buFont typeface="Wingdings" pitchFamily="2" charset="2"/>
              <a:buChar char="q"/>
            </a:pPr>
            <a:endParaRPr lang="sr-Latn-BA" sz="2000" dirty="0" smtClean="0"/>
          </a:p>
          <a:p>
            <a:pPr>
              <a:buFont typeface="Wingdings" pitchFamily="2" charset="2"/>
              <a:buChar char="q"/>
            </a:pPr>
            <a:endParaRPr lang="sr-Latn-BA" sz="2000" dirty="0"/>
          </a:p>
          <a:p>
            <a:pPr>
              <a:buFont typeface="Wingdings" pitchFamily="2" charset="2"/>
              <a:buChar char="q"/>
            </a:pPr>
            <a:endParaRPr lang="sr-Latn-BA" sz="2000" dirty="0"/>
          </a:p>
        </p:txBody>
      </p:sp>
    </p:spTree>
    <p:extLst>
      <p:ext uri="{BB962C8B-B14F-4D97-AF65-F5344CB8AC3E}">
        <p14:creationId xmlns:p14="http://schemas.microsoft.com/office/powerpoint/2010/main" val="23597531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304800" y="304801"/>
            <a:ext cx="7924800" cy="990600"/>
          </a:xfrm>
        </p:spPr>
        <p:txBody>
          <a:bodyPr>
            <a:normAutofit/>
          </a:bodyPr>
          <a:lstStyle/>
          <a:p>
            <a:pPr algn="l"/>
            <a:r>
              <a:rPr lang="sr-Latn-BA" sz="2800" b="1" smtClean="0"/>
              <a:t>Bez sigurnosnog pojasa...</a:t>
            </a:r>
            <a:endParaRPr lang="en-US" sz="2800" b="1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342900" indent="-342900" algn="l">
              <a:buFont typeface="Wingdings" pitchFamily="2" charset="2"/>
              <a:buChar char="q"/>
            </a:pPr>
            <a:endParaRPr lang="sr-Latn-BA" sz="2000" smtClean="0"/>
          </a:p>
          <a:p>
            <a:pPr marL="342900" indent="-342900" algn="l">
              <a:buFont typeface="Wingdings" pitchFamily="2" charset="2"/>
              <a:buChar char="q"/>
            </a:pPr>
            <a:endParaRPr lang="sr-Latn-BA" sz="2000" smtClean="0"/>
          </a:p>
          <a:p>
            <a:pPr marL="342900" indent="-342900" algn="l">
              <a:buFontTx/>
              <a:buChar char="-"/>
            </a:pP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228600" y="1524000"/>
            <a:ext cx="8382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sz="2000" dirty="0"/>
              <a:t>Tijelo putnika </a:t>
            </a:r>
            <a:r>
              <a:rPr lang="en-GB" sz="2000" dirty="0" smtClean="0"/>
              <a:t>took</a:t>
            </a:r>
            <a:r>
              <a:rPr lang="en-US" sz="2000" dirty="0" smtClean="0"/>
              <a:t> </a:t>
            </a:r>
            <a:r>
              <a:rPr lang="en-US" sz="2000" dirty="0"/>
              <a:t>nagle deceleracije zadržava raniju brzinu kretanja, nastavlja nesmetano da se kreće ka naprijed i sudara sa </a:t>
            </a:r>
            <a:r>
              <a:rPr lang="en-US" sz="2000" dirty="0" smtClean="0"/>
              <a:t>preprekama</a:t>
            </a:r>
            <a:r>
              <a:rPr lang="sr-Latn-BA" sz="2000" dirty="0"/>
              <a:t>:</a:t>
            </a:r>
            <a:endParaRPr lang="sr-Latn-BA" sz="2000" dirty="0" smtClean="0"/>
          </a:p>
          <a:p>
            <a:pPr marL="285750" indent="-285750">
              <a:buFont typeface="Wingdings" pitchFamily="2" charset="2"/>
              <a:buChar char="q"/>
            </a:pPr>
            <a:endParaRPr lang="sr-Latn-BA" sz="2000" dirty="0"/>
          </a:p>
          <a:p>
            <a:pPr algn="ctr">
              <a:lnSpc>
                <a:spcPct val="150000"/>
              </a:lnSpc>
            </a:pPr>
            <a:r>
              <a:rPr lang="sr-Latn-BA" sz="2000" dirty="0" smtClean="0"/>
              <a:t>- </a:t>
            </a:r>
            <a:r>
              <a:rPr lang="en-US" sz="2000" dirty="0" smtClean="0"/>
              <a:t>grudni </a:t>
            </a:r>
            <a:r>
              <a:rPr lang="en-US" sz="2000" dirty="0"/>
              <a:t>koš vozača sa </a:t>
            </a:r>
            <a:r>
              <a:rPr lang="en-US" sz="2000" dirty="0" smtClean="0"/>
              <a:t>upravljačem,</a:t>
            </a:r>
            <a:endParaRPr lang="en-US" sz="2000" dirty="0"/>
          </a:p>
          <a:p>
            <a:pPr algn="ctr">
              <a:lnSpc>
                <a:spcPct val="150000"/>
              </a:lnSpc>
            </a:pPr>
            <a:r>
              <a:rPr lang="sr-Latn-BA" sz="2000" dirty="0" smtClean="0"/>
              <a:t>- </a:t>
            </a:r>
            <a:r>
              <a:rPr lang="en-US" sz="2000" dirty="0" smtClean="0"/>
              <a:t>glava </a:t>
            </a:r>
            <a:r>
              <a:rPr lang="en-US" sz="2000" dirty="0"/>
              <a:t>sa vjetrobranskim staklom ili krovom,</a:t>
            </a:r>
          </a:p>
          <a:p>
            <a:pPr marL="285750" indent="-285750" algn="ctr">
              <a:lnSpc>
                <a:spcPct val="150000"/>
              </a:lnSpc>
              <a:buFontTx/>
              <a:buChar char="-"/>
            </a:pPr>
            <a:r>
              <a:rPr lang="en-US" sz="2000" dirty="0" smtClean="0"/>
              <a:t>koljena </a:t>
            </a:r>
            <a:r>
              <a:rPr lang="en-US" sz="2000" dirty="0"/>
              <a:t>sa tvrdim strukturama komandne table</a:t>
            </a:r>
            <a:r>
              <a:rPr lang="en-US" sz="2000" dirty="0" smtClean="0"/>
              <a:t>.</a:t>
            </a:r>
            <a:r>
              <a:rPr lang="sr-Latn-RS" sz="2000" dirty="0" smtClean="0"/>
              <a:t>..</a:t>
            </a:r>
            <a:endParaRPr lang="sr-Latn-BA" sz="2000" dirty="0" smtClean="0"/>
          </a:p>
          <a:p>
            <a:pPr algn="ctr">
              <a:lnSpc>
                <a:spcPct val="150000"/>
              </a:lnSpc>
            </a:pPr>
            <a:endParaRPr lang="sr-Latn-BA" sz="2000" dirty="0" smtClean="0"/>
          </a:p>
          <a:p>
            <a:pPr marL="285750" indent="-285750" algn="ctr">
              <a:buFontTx/>
              <a:buChar char="-"/>
            </a:pPr>
            <a:endParaRPr lang="sr-Latn-BA" sz="2000" dirty="0"/>
          </a:p>
          <a:p>
            <a:pPr marL="285750" indent="-285750">
              <a:buFont typeface="Wingdings" pitchFamily="2" charset="2"/>
              <a:buChar char="q"/>
            </a:pPr>
            <a:r>
              <a:rPr lang="en-US" sz="2000" dirty="0"/>
              <a:t>Nakon što se tijelo sudari sa preprekom i </a:t>
            </a:r>
            <a:r>
              <a:rPr lang="sr-Latn-BA" sz="2000" dirty="0" smtClean="0"/>
              <a:t>trenutno </a:t>
            </a:r>
            <a:r>
              <a:rPr lang="en-US" sz="2000" dirty="0" smtClean="0"/>
              <a:t>zaustavi</a:t>
            </a:r>
            <a:r>
              <a:rPr lang="en-US" sz="2000" dirty="0"/>
              <a:t>, unutrašnji organi u tjelesnim dupljama nastavljaju da se kreću ka naprijed</a:t>
            </a:r>
            <a:r>
              <a:rPr lang="en-US" sz="2000" dirty="0" smtClean="0"/>
              <a:t>...</a:t>
            </a:r>
            <a:endParaRPr lang="sr-Latn-BA" sz="2000" dirty="0" smtClean="0"/>
          </a:p>
          <a:p>
            <a:endParaRPr lang="en-US" sz="2000" dirty="0"/>
          </a:p>
          <a:p>
            <a:pPr marL="285750" indent="-285750">
              <a:buFont typeface="Wingdings" pitchFamily="2" charset="2"/>
              <a:buChar char="q"/>
            </a:pPr>
            <a:endParaRPr lang="en-US" sz="2000" dirty="0"/>
          </a:p>
          <a:p>
            <a:pPr marL="285750" indent="-285750">
              <a:buFont typeface="Wingdings" pitchFamily="2" charset="2"/>
              <a:buChar char="q"/>
            </a:pPr>
            <a:r>
              <a:rPr lang="en-US" sz="2000" b="1" dirty="0"/>
              <a:t>Rezultat: teške ili smrtonosne povrede mozga, srca, aorte, pluća...</a:t>
            </a:r>
          </a:p>
          <a:p>
            <a:pPr marL="285750" indent="-285750">
              <a:buFont typeface="Wingdings" pitchFamily="2" charset="2"/>
              <a:buChar char="q"/>
            </a:pPr>
            <a:endParaRPr lang="en-US" dirty="0"/>
          </a:p>
          <a:p>
            <a:pPr marL="285750" indent="-285750">
              <a:buFont typeface="Wingdings" pitchFamily="2" charset="2"/>
              <a:buChar char="q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972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" y="1371600"/>
            <a:ext cx="8915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vi-VN" sz="2000" dirty="0">
                <a:latin typeface="Calibri" pitchFamily="34" charset="0"/>
              </a:rPr>
              <a:t>Uprkos 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konstantnim usavršavanjima 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protektivnih sistema u 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vozilima, i dalje je nemoguće eliminisati povređivanje putnika u vozilima</a:t>
            </a:r>
            <a:r>
              <a:rPr lang="vi-VN" sz="2000" dirty="0" smtClean="0">
                <a:latin typeface="Calibri" pitchFamily="34" charset="0"/>
              </a:rPr>
              <a:t>.</a:t>
            </a:r>
            <a:endParaRPr lang="sr-Latn-BA" sz="2000" dirty="0" smtClean="0">
              <a:latin typeface="Calibri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000" dirty="0" smtClean="0">
              <a:latin typeface="Calibri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Ljudsko </a:t>
            </a:r>
            <a:r>
              <a:rPr lang="sr-Latn-BA" sz="2000" dirty="0">
                <a:latin typeface="Calibri" pitchFamily="34" charset="0"/>
                <a:cs typeface="Arial" pitchFamily="34" charset="0"/>
              </a:rPr>
              <a:t>tijelo nije zamišljeno da izdrži 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tako </a:t>
            </a:r>
            <a:r>
              <a:rPr lang="sr-Latn-BA" sz="2000" dirty="0">
                <a:latin typeface="Calibri" pitchFamily="34" charset="0"/>
                <a:cs typeface="Arial" pitchFamily="34" charset="0"/>
              </a:rPr>
              <a:t>velike i nagle promjene brzine 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kretanja </a:t>
            </a:r>
            <a:r>
              <a:rPr lang="sr-Latn-BA" sz="2000" dirty="0">
                <a:latin typeface="Calibri" pitchFamily="34" charset="0"/>
                <a:cs typeface="Arial" pitchFamily="34" charset="0"/>
              </a:rPr>
              <a:t>koje se razvijaju tokom saobraćajnih 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nezgoda.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000" dirty="0" smtClean="0">
              <a:latin typeface="Calibri" pitchFamily="34" charset="0"/>
              <a:cs typeface="Arial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en-US" sz="2000" dirty="0">
                <a:latin typeface="Calibri" pitchFamily="34" charset="0"/>
                <a:cs typeface="Arial" pitchFamily="34" charset="0"/>
              </a:rPr>
              <a:t>Nerealno je očekivati 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od </a:t>
            </a:r>
            <a:r>
              <a:rPr lang="en-US" sz="2000" dirty="0" smtClean="0">
                <a:latin typeface="Calibri" pitchFamily="34" charset="0"/>
                <a:cs typeface="Arial" pitchFamily="34" charset="0"/>
              </a:rPr>
              <a:t>bilo koj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eg</a:t>
            </a:r>
            <a:r>
              <a:rPr lang="en-US" sz="2000" dirty="0" smtClean="0">
                <a:latin typeface="Calibri" pitchFamily="34" charset="0"/>
                <a:cs typeface="Arial" pitchFamily="34" charset="0"/>
              </a:rPr>
              <a:t> sistem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a</a:t>
            </a:r>
            <a:r>
              <a:rPr lang="en-US" sz="2000" dirty="0" smtClean="0">
                <a:latin typeface="Calibri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Calibri" pitchFamily="34" charset="0"/>
                <a:cs typeface="Arial" pitchFamily="34" charset="0"/>
              </a:rPr>
              <a:t>zaštite 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apsolutnu efikasnost</a:t>
            </a:r>
            <a:r>
              <a:rPr lang="en-US" sz="2000" dirty="0" smtClean="0">
                <a:latin typeface="Calibri" pitchFamily="34" charset="0"/>
                <a:cs typeface="Arial" pitchFamily="34" charset="0"/>
              </a:rPr>
              <a:t>. </a:t>
            </a:r>
            <a:r>
              <a:rPr lang="en-US" sz="2000" dirty="0">
                <a:latin typeface="Calibri" pitchFamily="34" charset="0"/>
                <a:cs typeface="Arial" pitchFamily="34" charset="0"/>
              </a:rPr>
              <a:t>Ipak, nesumnjiva je 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e</a:t>
            </a:r>
            <a:r>
              <a:rPr lang="en-US" sz="2000" dirty="0" smtClean="0">
                <a:latin typeface="Calibri" pitchFamily="34" charset="0"/>
                <a:cs typeface="Arial" pitchFamily="34" charset="0"/>
              </a:rPr>
              <a:t>fikasnost </a:t>
            </a: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pojasa </a:t>
            </a:r>
            <a:r>
              <a:rPr lang="en-US" sz="2000" dirty="0" smtClean="0">
                <a:latin typeface="Calibri" pitchFamily="34" charset="0"/>
                <a:cs typeface="Arial" pitchFamily="34" charset="0"/>
              </a:rPr>
              <a:t>u </a:t>
            </a:r>
            <a:r>
              <a:rPr lang="en-US" sz="2000" dirty="0">
                <a:latin typeface="Calibri" pitchFamily="34" charset="0"/>
                <a:cs typeface="Arial" pitchFamily="34" charset="0"/>
              </a:rPr>
              <a:t>smislu smanjivanja broja teških i najtežih povreda</a:t>
            </a:r>
            <a:r>
              <a:rPr lang="en-US" sz="2000" dirty="0" smtClean="0">
                <a:latin typeface="Calibri" pitchFamily="34" charset="0"/>
                <a:cs typeface="Arial" pitchFamily="34" charset="0"/>
              </a:rPr>
              <a:t>.</a:t>
            </a:r>
            <a:endParaRPr lang="sr-Latn-BA" sz="2000" dirty="0" smtClean="0">
              <a:latin typeface="Calibri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000" dirty="0" smtClean="0">
              <a:latin typeface="Calibri" pitchFamily="34" charset="0"/>
              <a:cs typeface="Arial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 dirty="0" smtClean="0">
                <a:latin typeface="Calibri" pitchFamily="34" charset="0"/>
                <a:cs typeface="Arial" pitchFamily="34" charset="0"/>
              </a:rPr>
              <a:t>Sigurnosni pojas, posebno neadekvatno namješten, može uzrokovati povređivanje putnika, što je ipak „manje zlo od dva zla“.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0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1371600"/>
            <a:ext cx="87630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 smtClean="0"/>
              <a:t>Upotreba sigurnosnog pojasa na domaćim putevima i dalje problematična i diskutabilna.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0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 smtClean="0"/>
              <a:t>Nepostojanje pouzdanih podataka o razmjerama ne/upotrebe ove sigurnosne mjere, uz ostale boljke domaćih okolnosti otežava efikasniju borbu za njegovu masovniju upotrebu.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0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 smtClean="0"/>
              <a:t>Ne postoje ni podaci o ne/upotrebi sigurnosnog pojasa nastradalih u saobr. nezgodama !!!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00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000" smtClean="0"/>
              <a:t>Obdukcija tijela smrtno stradalog često ne može sa sigurnošću odgovoriti na pitanje da li je koristio sigurnosni pojasm.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en-US" sz="20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Oval 2"/>
          <p:cNvSpPr/>
          <p:nvPr/>
        </p:nvSpPr>
        <p:spPr>
          <a:xfrm>
            <a:off x="304800" y="3810000"/>
            <a:ext cx="8610600" cy="1295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5105400"/>
            <a:ext cx="7505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541" y="1810352"/>
            <a:ext cx="3258059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</TotalTime>
  <Words>829</Words>
  <Application>Microsoft Office PowerPoint</Application>
  <PresentationFormat>On-screen Show (4:3)</PresentationFormat>
  <Paragraphs>110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Povrede uzrokovane sigurnosnim pojasom</vt:lpstr>
      <vt:lpstr>PowerPoint Presentation</vt:lpstr>
      <vt:lpstr>Bez sigurnosnog pojasa...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Dalibor Nedić</cp:lastModifiedBy>
  <cp:revision>49</cp:revision>
  <dcterms:created xsi:type="dcterms:W3CDTF">2014-10-16T19:11:55Z</dcterms:created>
  <dcterms:modified xsi:type="dcterms:W3CDTF">2015-10-30T07:35:28Z</dcterms:modified>
</cp:coreProperties>
</file>