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3" r:id="rId4"/>
    <p:sldId id="262" r:id="rId5"/>
    <p:sldId id="267" r:id="rId6"/>
    <p:sldId id="264" r:id="rId7"/>
    <p:sldId id="268" r:id="rId8"/>
    <p:sldId id="269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87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7000"/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PowerPoint_Slide1.sld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7060" y="1365725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ЗНАЧАЈ УСПОСТАВЉАЊА СИСТЕМА ХИТНИХ ПОЗИВА 112 С ЦИЉЕМ ПРАВОВРЕМЕНОГ ОДЗИВА ХИТНИХ СЛУЖБИ У СЛУЧАЈУ НАСТАНКА САОБРАЋАЈНЕ НЕЗГОДЕ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9848" y="3442478"/>
            <a:ext cx="8991600" cy="206210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IMPORTANCE OF 112 EMERGENCY NUMBER ESTABLISHMENT AIMED TO ON-TIME RESPONSE OF EMERGENCY SERVICES IN CASE OF TRAFFIC ACCIDENT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90600" y="5574905"/>
            <a:ext cx="7620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000" dirty="0"/>
              <a:t>Валентина</a:t>
            </a:r>
            <a:r>
              <a:rPr lang="sr-Cyrl-BA" sz="2000" dirty="0"/>
              <a:t> Мандић</a:t>
            </a:r>
            <a:r>
              <a:rPr lang="sr-Cyrl-BA" sz="2000" dirty="0" smtClean="0"/>
              <a:t>, </a:t>
            </a:r>
            <a:r>
              <a:rPr lang="sr-Latn-BA" sz="2000" i="1" dirty="0"/>
              <a:t>Републичка управа за инспекцијске </a:t>
            </a:r>
            <a:r>
              <a:rPr lang="sr-Latn-BA" sz="2000" i="1" dirty="0" smtClean="0"/>
              <a:t>послове</a:t>
            </a:r>
          </a:p>
          <a:p>
            <a:r>
              <a:rPr lang="sr-Latn-BA" sz="2000" dirty="0" smtClean="0"/>
              <a:t>Александар</a:t>
            </a:r>
            <a:r>
              <a:rPr lang="sr-Cyrl-BA" sz="2000" dirty="0" smtClean="0"/>
              <a:t> </a:t>
            </a:r>
            <a:r>
              <a:rPr lang="sr-Cyrl-BA" sz="2000" dirty="0"/>
              <a:t>Мандић</a:t>
            </a:r>
            <a:r>
              <a:rPr lang="sr-Cyrl-BA" sz="2000" dirty="0" smtClean="0"/>
              <a:t>, </a:t>
            </a:r>
            <a:r>
              <a:rPr lang="sr-Latn-BA" sz="2000" i="1" dirty="0"/>
              <a:t>Министарство безбједности БиХ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67" y="158443"/>
            <a:ext cx="2220163" cy="974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САДРЖАЈ РАДА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371599"/>
            <a:ext cx="8839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/>
              <a:t>УВОД</a:t>
            </a:r>
            <a:endParaRPr lang="sr-Latn-BA" sz="2800" dirty="0"/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Latn-BA" sz="2800" b="1" dirty="0"/>
              <a:t>ЗНАЧАЈ ПРАВОВРЕМЕНОГ ОДЗИВА ХИТНИХ СЛУЖБИ ПРИЛИКОМ НАСТАНКА САОБРАЋАЈНЕ </a:t>
            </a:r>
            <a:r>
              <a:rPr lang="sr-Latn-BA" sz="2800" b="1" dirty="0" smtClean="0"/>
              <a:t>НЕЗГОДE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b="1" dirty="0"/>
              <a:t>УСПОСТАВЉАЊЕ СИСТЕМА ХИТНИХ ПОЗИВА </a:t>
            </a:r>
            <a:r>
              <a:rPr lang="ru-RU" sz="2800" b="1" dirty="0" smtClean="0"/>
              <a:t>112</a:t>
            </a:r>
            <a:r>
              <a:rPr lang="sr-Latn-BA" sz="2800" b="1" dirty="0" smtClean="0"/>
              <a:t> </a:t>
            </a:r>
            <a:r>
              <a:rPr lang="sr-Cyrl-BA" sz="2800" b="1" dirty="0" smtClean="0"/>
              <a:t>У БИХ</a:t>
            </a: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b="1" dirty="0"/>
              <a:t>УСПОСТАВЉАЊЕ СИСТЕМА ХИТНИХ ПОЗИВА 112 КАО ПРЕДУСЛОВА ЗА УВОЂЕЊЕ еCall СИСТЕМА</a:t>
            </a:r>
            <a:endParaRPr lang="sr-Latn-BA" sz="2800" b="1" dirty="0" smtClean="0"/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endParaRPr lang="sr-Latn-BA" sz="2800" b="1" dirty="0" smtClean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УВОД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447800"/>
            <a:ext cx="883920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ru-RU" sz="2800" dirty="0"/>
              <a:t>Саобраћајне незгоде </a:t>
            </a:r>
            <a:r>
              <a:rPr lang="ru-RU" sz="2800" dirty="0" smtClean="0"/>
              <a:t>као </a:t>
            </a:r>
            <a:r>
              <a:rPr lang="ru-RU" sz="2800" dirty="0"/>
              <a:t>глобални, здравствени, друштвени и економски </a:t>
            </a:r>
            <a:r>
              <a:rPr lang="ru-RU" sz="2800" dirty="0" smtClean="0"/>
              <a:t>проблем</a:t>
            </a:r>
            <a:r>
              <a:rPr lang="sr-Latn-BA" sz="2800" dirty="0"/>
              <a:t>;</a:t>
            </a:r>
            <a:endParaRPr lang="ru-RU" sz="28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ru-RU" sz="2800" dirty="0" smtClean="0"/>
              <a:t>Недостатак </a:t>
            </a:r>
            <a:r>
              <a:rPr lang="ru-RU" sz="2800" dirty="0"/>
              <a:t>система хитних позива у БиХ </a:t>
            </a:r>
            <a:r>
              <a:rPr lang="sr-Latn-BA" sz="2800" dirty="0" smtClean="0"/>
              <a:t>- </a:t>
            </a:r>
            <a:r>
              <a:rPr lang="ru-RU" sz="2800" dirty="0" smtClean="0"/>
              <a:t>непостојање </a:t>
            </a:r>
            <a:r>
              <a:rPr lang="ru-RU" sz="2800" dirty="0"/>
              <a:t>обједињене службе за пријаву инцидентних ситуација на вишем </a:t>
            </a:r>
            <a:r>
              <a:rPr lang="ru-RU" sz="2800" dirty="0" smtClean="0"/>
              <a:t>нивоу</a:t>
            </a:r>
            <a:r>
              <a:rPr lang="sr-Latn-BA" sz="2800" dirty="0"/>
              <a:t>;</a:t>
            </a:r>
            <a:endParaRPr lang="sr-Cyrl-BA" sz="2800" dirty="0"/>
          </a:p>
          <a:p>
            <a:pPr marL="457200" indent="-4572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ru-RU" sz="2800" dirty="0" smtClean="0"/>
              <a:t>Легислативно </a:t>
            </a:r>
            <a:r>
              <a:rPr lang="ru-RU" sz="2800" dirty="0"/>
              <a:t>и </a:t>
            </a:r>
            <a:r>
              <a:rPr lang="ru-RU" sz="2800" dirty="0" smtClean="0"/>
              <a:t>функционално унапређење система хитних позива - 112, с циљем смањења </a:t>
            </a:r>
            <a:r>
              <a:rPr lang="ru-RU" sz="2800" dirty="0"/>
              <a:t>смртних исхода и </a:t>
            </a:r>
            <a:r>
              <a:rPr lang="ru-RU" sz="2800" dirty="0" smtClean="0"/>
              <a:t>тежине </a:t>
            </a:r>
            <a:r>
              <a:rPr lang="ru-RU" sz="2800" dirty="0"/>
              <a:t>повреда у саобраћајним </a:t>
            </a:r>
            <a:r>
              <a:rPr lang="ru-RU" sz="2800" dirty="0" smtClean="0"/>
              <a:t>незгодама</a:t>
            </a:r>
            <a:r>
              <a:rPr lang="sr-Latn-BA" sz="2800" dirty="0" smtClean="0"/>
              <a:t>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28600" y="1295400"/>
            <a:ext cx="8763000" cy="50860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00"/>
              </a:spcAft>
              <a:buClr>
                <a:srgbClr val="FFC000"/>
              </a:buClr>
            </a:pPr>
            <a:r>
              <a:rPr lang="ru-RU" sz="2400" dirty="0"/>
              <a:t>Збрињавање након саобраћајне незгоде, као пети стуб Глобалног плана, подразумијева низ активности хитних служби и њихову међусобну </a:t>
            </a:r>
            <a:r>
              <a:rPr lang="ru-RU" sz="2400" dirty="0" smtClean="0"/>
              <a:t>координацију, </a:t>
            </a:r>
            <a:r>
              <a:rPr lang="ru-RU" sz="2400" dirty="0"/>
              <a:t>при чему је приоритетно: </a:t>
            </a:r>
          </a:p>
          <a:p>
            <a:pPr marL="342900" indent="-342900" algn="just">
              <a:spcAft>
                <a:spcPts val="300"/>
              </a:spcAft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Унаприједити </a:t>
            </a:r>
            <a:r>
              <a:rPr lang="ru-RU" sz="2400" dirty="0"/>
              <a:t>системе хитних служби;</a:t>
            </a:r>
          </a:p>
          <a:p>
            <a:pPr marL="342900" indent="-342900" algn="just">
              <a:spcAft>
                <a:spcPts val="300"/>
              </a:spcAft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Успоставити </a:t>
            </a:r>
            <a:r>
              <a:rPr lang="ru-RU" sz="2400" dirty="0"/>
              <a:t>систем и увести јединствен број за хитне позиве - 112;</a:t>
            </a:r>
          </a:p>
          <a:p>
            <a:pPr marL="342900" indent="-342900" algn="just">
              <a:spcAft>
                <a:spcPts val="300"/>
              </a:spcAft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Повећати </a:t>
            </a:r>
            <a:r>
              <a:rPr lang="ru-RU" sz="2400" dirty="0"/>
              <a:t>сарадњу/заједничке обуке особља служби хитне медицинске помоћи и спасилачких служби/ватрогасаца и саобраћајне полиције;</a:t>
            </a:r>
          </a:p>
          <a:p>
            <a:pPr marL="342900" indent="-342900" algn="just">
              <a:spcAft>
                <a:spcPts val="300"/>
              </a:spcAft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Обезбиједити </a:t>
            </a:r>
            <a:r>
              <a:rPr lang="ru-RU" sz="2400" dirty="0"/>
              <a:t>да здравствени сектор буде проактиван у безбједности саобраћаја на путевима;</a:t>
            </a:r>
          </a:p>
          <a:p>
            <a:pPr marL="342900" indent="-342900" algn="just">
              <a:spcAft>
                <a:spcPts val="300"/>
              </a:spcAft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400" dirty="0" smtClean="0"/>
              <a:t>Прикупљати </a:t>
            </a:r>
            <a:r>
              <a:rPr lang="ru-RU" sz="2400" dirty="0"/>
              <a:t>податке и статистику хитних служби те пратити све активности с циљем сталног унапређења рада.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КЉУЧНИ РЕЗУЛТАТИ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28600" y="1371600"/>
            <a:ext cx="8763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Clr>
                <a:srgbClr val="FFC000"/>
              </a:buClr>
            </a:pPr>
            <a:r>
              <a:rPr lang="ru-RU" sz="2400" dirty="0"/>
              <a:t>Један од предуслова за успјешну координацију спасилачких служби је успостављање и функционисање </a:t>
            </a:r>
            <a:r>
              <a:rPr lang="ru-RU" sz="2400" dirty="0" smtClean="0"/>
              <a:t>јединственог </a:t>
            </a:r>
            <a:r>
              <a:rPr lang="ru-RU" sz="2400" dirty="0"/>
              <a:t>европског броја за хитне случајеве 112.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516" y="2910320"/>
            <a:ext cx="6371168" cy="303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659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228600" y="1514270"/>
            <a:ext cx="8610600" cy="39241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sr-Cyrl-BA" sz="2800" b="1" dirty="0"/>
              <a:t>Легислативни </a:t>
            </a:r>
            <a:r>
              <a:rPr lang="sr-Cyrl-BA" sz="2800" b="1" dirty="0" smtClean="0"/>
              <a:t>оквир</a:t>
            </a:r>
            <a:endParaRPr lang="sr-Latn-BA" sz="2800" b="1" dirty="0" smtClean="0"/>
          </a:p>
          <a:p>
            <a:pPr marL="285750" indent="-285750" algn="just"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Директива </a:t>
            </a:r>
            <a:r>
              <a:rPr lang="ru-RU" sz="2800" dirty="0"/>
              <a:t>91/396/ЕЕC  од 29. јуна 1991. </a:t>
            </a:r>
            <a:r>
              <a:rPr lang="ru-RU" sz="2800" dirty="0" smtClean="0"/>
              <a:t>године</a:t>
            </a:r>
            <a:r>
              <a:rPr lang="sr-Latn-BA" sz="2800" dirty="0" smtClean="0"/>
              <a:t>;</a:t>
            </a:r>
            <a:endParaRPr lang="ru-RU" sz="2800" dirty="0" smtClean="0"/>
          </a:p>
          <a:p>
            <a:pPr marL="285750" indent="-285750" algn="just"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Директиве </a:t>
            </a:r>
            <a:r>
              <a:rPr lang="sr-Cyrl-BA" sz="2800" dirty="0"/>
              <a:t>98/10/</a:t>
            </a:r>
            <a:r>
              <a:rPr lang="en-US" sz="2800" dirty="0"/>
              <a:t>EEC </a:t>
            </a:r>
            <a:r>
              <a:rPr lang="sr-Cyrl-BA" sz="2800" dirty="0"/>
              <a:t>и 2002/22/</a:t>
            </a:r>
            <a:r>
              <a:rPr lang="en-US" sz="2800" dirty="0" smtClean="0"/>
              <a:t>EC</a:t>
            </a:r>
            <a:r>
              <a:rPr lang="sr-Latn-BA" sz="2800" dirty="0" smtClean="0"/>
              <a:t>;</a:t>
            </a:r>
            <a:endParaRPr lang="sr-Cyrl-BA" sz="2800" dirty="0" smtClean="0"/>
          </a:p>
          <a:p>
            <a:pPr marL="285750" indent="-285750" algn="just"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/>
              <a:t>Оквирни закон о заштити и спашавању људи и материјалних добара од природних или других несрећа у Босни и </a:t>
            </a:r>
            <a:r>
              <a:rPr lang="ru-RU" sz="2800" dirty="0" smtClean="0"/>
              <a:t>Херцеговини</a:t>
            </a:r>
            <a:r>
              <a:rPr lang="sr-Latn-BA" sz="2800" dirty="0" smtClean="0"/>
              <a:t>;</a:t>
            </a:r>
            <a:endParaRPr lang="ru-RU" sz="2800" dirty="0" smtClean="0"/>
          </a:p>
          <a:p>
            <a:pPr marL="285750" indent="-285750" algn="just"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 smtClean="0"/>
              <a:t>Закон </a:t>
            </a:r>
            <a:r>
              <a:rPr lang="sr-Cyrl-BA" sz="2800" dirty="0"/>
              <a:t>о електронским </a:t>
            </a:r>
            <a:r>
              <a:rPr lang="sr-Cyrl-BA" sz="2800" dirty="0" smtClean="0"/>
              <a:t>комуникацијама</a:t>
            </a:r>
            <a:r>
              <a:rPr lang="sr-Latn-BA" sz="2800" dirty="0" smtClean="0"/>
              <a:t>;</a:t>
            </a:r>
            <a:endParaRPr lang="sr-Cyrl-BA" sz="2800" dirty="0" smtClean="0"/>
          </a:p>
          <a:p>
            <a:pPr marL="285750" indent="-285750" algn="just">
              <a:spcAft>
                <a:spcPts val="6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sr-Cyrl-BA" sz="2800" dirty="0"/>
              <a:t>Правило </a:t>
            </a:r>
            <a:r>
              <a:rPr lang="sr-Cyrl-BA" sz="2800" dirty="0" smtClean="0"/>
              <a:t>38/2008</a:t>
            </a:r>
            <a:r>
              <a:rPr lang="sr-Latn-BA" sz="2800" dirty="0" smtClean="0"/>
              <a:t>;</a:t>
            </a:r>
            <a:r>
              <a:rPr lang="sr-Cyrl-BA" sz="2800" dirty="0" smtClean="0"/>
              <a:t> </a:t>
            </a:r>
            <a:endParaRPr lang="en-US" sz="2800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304800" y="4968120"/>
            <a:ext cx="87197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</a:pPr>
            <a:r>
              <a:rPr lang="ru-RU" sz="2400" dirty="0" smtClean="0"/>
              <a:t>Шематски </a:t>
            </a:r>
            <a:r>
              <a:rPr lang="ru-RU" sz="2400" dirty="0"/>
              <a:t>приказ система заштите и спашавања у БиХ у односу на који ће се направити и функционални модел система 112</a:t>
            </a:r>
            <a:endParaRPr lang="sr-Latn-BA" sz="24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9839885"/>
              </p:ext>
            </p:extLst>
          </p:nvPr>
        </p:nvGraphicFramePr>
        <p:xfrm>
          <a:off x="1943100" y="1481900"/>
          <a:ext cx="5410200" cy="32997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Slide" r:id="rId3" imgW="268133" imgH="201200" progId="PowerPoint.Slide.12">
                  <p:embed/>
                </p:oleObj>
              </mc:Choice>
              <mc:Fallback>
                <p:oleObj name="Slide" r:id="rId3" imgW="268133" imgH="201200" progId="PowerPoint.Slide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t="11626" b="7329"/>
                      <a:stretch>
                        <a:fillRect/>
                      </a:stretch>
                    </p:blipFill>
                    <p:spPr bwMode="auto">
                      <a:xfrm>
                        <a:off x="1943100" y="1481900"/>
                        <a:ext cx="5410200" cy="32997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942768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ДИСКУСИЈА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52400" y="1417816"/>
            <a:ext cx="871978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sr-Cyrl-BA" sz="2400" dirty="0" smtClean="0"/>
              <a:t>Стварање предуслова за увођење </a:t>
            </a:r>
            <a:r>
              <a:rPr lang="sr-Latn-BA" sz="2400" dirty="0" smtClean="0"/>
              <a:t>eCall </a:t>
            </a:r>
            <a:r>
              <a:rPr lang="sr-Cyrl-BA" sz="2400" dirty="0"/>
              <a:t>с</a:t>
            </a:r>
            <a:r>
              <a:rPr lang="sr-Cyrl-BA" sz="2400" dirty="0" smtClean="0"/>
              <a:t>истема, тј. </a:t>
            </a:r>
            <a:r>
              <a:rPr lang="sr-Latn-BA" sz="2400" dirty="0" smtClean="0"/>
              <a:t>„Паневропск</a:t>
            </a:r>
            <a:r>
              <a:rPr lang="sr-Cyrl-BA" sz="2400" dirty="0" smtClean="0"/>
              <a:t>ог</a:t>
            </a:r>
            <a:r>
              <a:rPr lang="sr-Latn-BA" sz="2400" dirty="0" smtClean="0"/>
              <a:t> аутоматск</a:t>
            </a:r>
            <a:r>
              <a:rPr lang="sr-Cyrl-BA" sz="2400" dirty="0" smtClean="0"/>
              <a:t>ог</a:t>
            </a:r>
            <a:r>
              <a:rPr lang="sr-Latn-BA" sz="2400" dirty="0" smtClean="0"/>
              <a:t> хитн</a:t>
            </a:r>
            <a:r>
              <a:rPr lang="sr-Cyrl-BA" sz="2400" dirty="0" smtClean="0"/>
              <a:t>ог</a:t>
            </a:r>
            <a:r>
              <a:rPr lang="sr-Latn-BA" sz="2400" dirty="0" smtClean="0"/>
              <a:t> позивн</a:t>
            </a:r>
            <a:r>
              <a:rPr lang="sr-Cyrl-BA" sz="2400" dirty="0" smtClean="0"/>
              <a:t>ог</a:t>
            </a:r>
            <a:r>
              <a:rPr lang="sr-Latn-BA" sz="2400" dirty="0" smtClean="0"/>
              <a:t> систем</a:t>
            </a:r>
            <a:r>
              <a:rPr lang="sr-Cyrl-BA" sz="2400" dirty="0" smtClean="0"/>
              <a:t>а</a:t>
            </a:r>
            <a:r>
              <a:rPr lang="sr-Latn-BA" sz="2400" dirty="0" smtClean="0"/>
              <a:t> </a:t>
            </a:r>
            <a:r>
              <a:rPr lang="sr-Latn-BA" sz="2400" dirty="0"/>
              <a:t>у возилима</a:t>
            </a:r>
            <a:r>
              <a:rPr lang="sr-Latn-BA" sz="2400" dirty="0" smtClean="0"/>
              <a:t>“</a:t>
            </a:r>
            <a:r>
              <a:rPr lang="sr-Latn-BA" sz="2400" dirty="0"/>
              <a:t>;</a:t>
            </a:r>
            <a:endParaRPr lang="sr-Cyrl-BA" sz="2400" dirty="0" smtClean="0"/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ru-RU" sz="2400" dirty="0" smtClean="0"/>
              <a:t>Уградња </a:t>
            </a:r>
            <a:r>
              <a:rPr lang="ru-RU" sz="2400" dirty="0"/>
              <a:t>уређаја у возило који комбинује GSM и GPS функцију те у случају незгоде, на основу сигнала сензора судара и активације зрачних јастука, аутоматски шаље хитни позив на број </a:t>
            </a:r>
            <a:r>
              <a:rPr lang="ru-RU" sz="2400" dirty="0" smtClean="0"/>
              <a:t>112</a:t>
            </a:r>
            <a:r>
              <a:rPr lang="sr-Latn-BA" sz="2400" dirty="0" smtClean="0"/>
              <a:t>;</a:t>
            </a:r>
            <a:endParaRPr lang="ru-RU" sz="2400" dirty="0" smtClean="0"/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Clr>
                <a:srgbClr val="FFC000"/>
              </a:buClr>
              <a:buFont typeface="Wingdings" panose="05000000000000000000" pitchFamily="2" charset="2"/>
              <a:buChar char="q"/>
            </a:pPr>
            <a:r>
              <a:rPr lang="ru-RU" sz="2400" dirty="0"/>
              <a:t>Према неким процјенама, употреба eCall система би скратила вријеме одзива хитних служби за више од 40 % у урбаним, а за 50 % у руралним подручијма, чиме би на годишњем нивоу у ЕУ било могуће спасити животе 2.500 људи и уштедјети 26 милијарди </a:t>
            </a:r>
            <a:r>
              <a:rPr lang="ru-RU" sz="2400" dirty="0" smtClean="0"/>
              <a:t>€</a:t>
            </a:r>
            <a:r>
              <a:rPr lang="sr-Latn-BA" sz="2400" dirty="0" smtClean="0"/>
              <a:t>;</a:t>
            </a:r>
            <a:r>
              <a:rPr lang="ru-RU" sz="2400" dirty="0" smtClean="0"/>
              <a:t> </a:t>
            </a:r>
            <a:endParaRPr lang="sr-Latn-BA" sz="2400" dirty="0" smtClean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12201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Cyrl-BA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ЗАКЉУЧНА РАЗМАТРАЊА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29654" y="1295400"/>
            <a:ext cx="8839200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Дефинисање легислативног </a:t>
            </a:r>
            <a:r>
              <a:rPr lang="ru-RU" sz="2800" dirty="0" smtClean="0"/>
              <a:t>оквира</a:t>
            </a:r>
            <a:r>
              <a:rPr lang="sr-Latn-BA" sz="2800" dirty="0" smtClean="0"/>
              <a:t>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Проналажење </a:t>
            </a:r>
            <a:r>
              <a:rPr lang="ru-RU" sz="2800" dirty="0"/>
              <a:t>финансијских средства за реализацију пројекта;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Израда </a:t>
            </a:r>
            <a:r>
              <a:rPr lang="ru-RU" sz="2800" dirty="0"/>
              <a:t>студије изводљивости;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Потписивање </a:t>
            </a:r>
            <a:r>
              <a:rPr lang="ru-RU" sz="2800" dirty="0"/>
              <a:t>споразума са телеком оператерима;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Потписивање </a:t>
            </a:r>
            <a:r>
              <a:rPr lang="ru-RU" sz="2800" dirty="0"/>
              <a:t>споразума/уговора за међусобно повезивање 112 центара;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Расписивање </a:t>
            </a:r>
            <a:r>
              <a:rPr lang="ru-RU" sz="2800" dirty="0"/>
              <a:t>тендера за извођење радова и избор имплементатора;</a:t>
            </a:r>
          </a:p>
          <a:p>
            <a:pPr marL="285750" indent="-285750" algn="just">
              <a:spcAft>
                <a:spcPts val="300"/>
              </a:spcAft>
              <a:buClr>
                <a:srgbClr val="FFC000"/>
              </a:buClr>
              <a:buFont typeface="Wingdings" pitchFamily="2" charset="2"/>
              <a:buChar char="q"/>
            </a:pPr>
            <a:r>
              <a:rPr lang="ru-RU" sz="2800" dirty="0" smtClean="0"/>
              <a:t>Израда </a:t>
            </a:r>
            <a:r>
              <a:rPr lang="ru-RU" sz="2800" dirty="0"/>
              <a:t>анализа материјално-техничких средстава и обезбјеђење људских ресурса.</a:t>
            </a: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19150" y="32004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ХВАЛА НА ПАЖЊИ!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81677"/>
            <a:ext cx="815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IV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Међународна конференција 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БЕЗБЈЕДНОСТ </a:t>
            </a:r>
            <a:r>
              <a:rPr lang="sr-Cyrl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САОБРАЋАЈА У ЛОКАЛНОЈ 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ЗАЈЕДНИЦИ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29.- 30. </a:t>
            </a:r>
            <a:r>
              <a:rPr lang="sr-Cyrl-BA" b="1" dirty="0"/>
              <a:t>октобар </a:t>
            </a:r>
            <a:r>
              <a:rPr lang="sr-Cyrl-BA" b="1" dirty="0" smtClean="0"/>
              <a:t>201</a:t>
            </a:r>
            <a:r>
              <a:rPr lang="sr-Latn-BA" b="1" dirty="0" smtClean="0"/>
              <a:t>5</a:t>
            </a:r>
            <a:r>
              <a:rPr lang="sr-Cyrl-BA" b="1" dirty="0" smtClean="0"/>
              <a:t>. године,</a:t>
            </a:r>
            <a:r>
              <a:rPr lang="sr-Latn-BA" b="1" dirty="0" smtClean="0"/>
              <a:t> </a:t>
            </a:r>
            <a:r>
              <a:rPr lang="sr-Cyrl-BA" b="1" dirty="0" smtClean="0"/>
              <a:t>Бања Лука</a:t>
            </a:r>
            <a:endParaRPr lang="sr-Latn-BA" b="1" dirty="0"/>
          </a:p>
        </p:txBody>
      </p: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99" y="267618"/>
            <a:ext cx="1568513" cy="6886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087" y="269923"/>
            <a:ext cx="1568513" cy="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249</TotalTime>
  <Words>537</Words>
  <Application>Microsoft Office PowerPoint</Application>
  <PresentationFormat>On-screen Show (4:3)</PresentationFormat>
  <Paragraphs>54</Paragraphs>
  <Slides>10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Wingdings</vt:lpstr>
      <vt:lpstr>Office Theme</vt:lpstr>
      <vt:lpstr>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Valentina Mandic</cp:lastModifiedBy>
  <cp:revision>36</cp:revision>
  <dcterms:created xsi:type="dcterms:W3CDTF">2014-10-16T19:11:55Z</dcterms:created>
  <dcterms:modified xsi:type="dcterms:W3CDTF">2015-10-24T20:39:18Z</dcterms:modified>
</cp:coreProperties>
</file>