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sldIdLst>
    <p:sldId id="256" r:id="rId3"/>
    <p:sldId id="263" r:id="rId4"/>
    <p:sldId id="279" r:id="rId5"/>
    <p:sldId id="267" r:id="rId6"/>
    <p:sldId id="273" r:id="rId7"/>
    <p:sldId id="262" r:id="rId8"/>
    <p:sldId id="264" r:id="rId9"/>
    <p:sldId id="270" r:id="rId10"/>
    <p:sldId id="271" r:id="rId11"/>
    <p:sldId id="265" r:id="rId12"/>
    <p:sldId id="274" r:id="rId13"/>
    <p:sldId id="275" r:id="rId14"/>
    <p:sldId id="276" r:id="rId15"/>
    <p:sldId id="277" r:id="rId16"/>
    <p:sldId id="278" r:id="rId17"/>
    <p:sldId id="266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739" autoAdjust="0"/>
  </p:normalViewPr>
  <p:slideViewPr>
    <p:cSldViewPr>
      <p:cViewPr varScale="1">
        <p:scale>
          <a:sx n="108" d="100"/>
          <a:sy n="108" d="100"/>
        </p:scale>
        <p:origin x="-166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pPr/>
              <a:t>10/24/2016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50981100"/>
      </p:ext>
    </p:extLst>
  </p:cSld>
  <p:clrMapOvr>
    <a:masterClrMapping/>
  </p:clrMapOvr>
  <p:transition spd="slow"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73026201"/>
      </p:ext>
    </p:extLst>
  </p:cSld>
  <p:clrMapOvr>
    <a:masterClrMapping/>
  </p:clrMapOvr>
  <p:transition spd="slow">
    <p:push dir="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37576158"/>
      </p:ext>
    </p:extLst>
  </p:cSld>
  <p:clrMapOvr>
    <a:masterClrMapping/>
  </p:clrMapOvr>
  <p:transition spd="slow">
    <p:push dir="u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84671797"/>
      </p:ext>
    </p:extLst>
  </p:cSld>
  <p:clrMapOvr>
    <a:masterClrMapping/>
  </p:clrMapOvr>
  <p:transition spd="slow">
    <p:push dir="u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1817634"/>
      </p:ext>
    </p:extLst>
  </p:cSld>
  <p:clrMapOvr>
    <a:masterClrMapping/>
  </p:clrMapOvr>
  <p:transition spd="slow">
    <p:push dir="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4061438"/>
      </p:ext>
    </p:extLst>
  </p:cSld>
  <p:clrMapOvr>
    <a:masterClrMapping/>
  </p:clrMapOvr>
  <p:transition spd="slow">
    <p:push dir="u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45898332"/>
      </p:ext>
    </p:extLst>
  </p:cSld>
  <p:clrMapOvr>
    <a:masterClrMapping/>
  </p:clrMapOvr>
  <p:transition spd="slow">
    <p:push dir="u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2202678"/>
      </p:ext>
    </p:extLst>
  </p:cSld>
  <p:clrMapOvr>
    <a:masterClrMapping/>
  </p:clrMapOvr>
  <p:transition spd="slow">
    <p:push dir="u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428373"/>
      </p:ext>
    </p:extLst>
  </p:cSld>
  <p:clrMapOvr>
    <a:masterClrMapping/>
  </p:clrMapOvr>
  <p:transition spd="slow">
    <p:push dir="u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3485417"/>
      </p:ext>
    </p:extLst>
  </p:cSld>
  <p:clrMapOvr>
    <a:masterClrMapping/>
  </p:clrMapOvr>
  <p:transition spd="slow">
    <p:push dir="u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40627565"/>
      </p:ext>
    </p:extLst>
  </p:cSld>
  <p:clrMapOvr>
    <a:masterClrMapping/>
  </p:clrMapOvr>
  <p:transition spd="slow">
    <p:push dir="u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37000"/>
            <a:lum/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pPr/>
              <a:t>10/24/2016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37000"/>
            <a:lum/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x-non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Međunarodna konferencija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x-non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BEZBJEDNOST SAOBRAĆAJA U LOKALNOJ ZAJEDNICI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27 - 28. </a:t>
            </a:r>
            <a:r>
              <a:rPr lang="x-none" b="1" dirty="0" smtClean="0"/>
              <a:t>oktobar</a:t>
            </a:r>
            <a:r>
              <a:rPr lang="sr-Cyrl-BA" b="1" dirty="0" smtClean="0"/>
              <a:t> 201</a:t>
            </a:r>
            <a:r>
              <a:rPr lang="sr-Latn-BA" b="1" dirty="0"/>
              <a:t>6</a:t>
            </a:r>
            <a:r>
              <a:rPr lang="sr-Cyrl-BA" b="1" dirty="0" smtClean="0"/>
              <a:t>. </a:t>
            </a:r>
            <a:r>
              <a:rPr lang="x-none" b="1" dirty="0" smtClean="0"/>
              <a:t>godine</a:t>
            </a:r>
            <a:r>
              <a:rPr lang="sr-Cyrl-BA" b="1" dirty="0" smtClean="0"/>
              <a:t>,</a:t>
            </a:r>
            <a:r>
              <a:rPr lang="sr-Latn-BA" b="1" dirty="0" smtClean="0"/>
              <a:t> </a:t>
            </a:r>
            <a:r>
              <a:rPr lang="x-none" b="1" dirty="0" smtClean="0"/>
              <a:t>Banja Luka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CS" sz="3200" b="1" dirty="0" smtClean="0"/>
              <a:t>KONTROLA PRISTUPA – POLITIKA UPRAVLJANJA PRISTUPIMA</a:t>
            </a:r>
            <a:endParaRPr lang="en-US" sz="32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76200" y="2995689"/>
            <a:ext cx="8991600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CS" sz="3200" b="1" i="1" dirty="0" smtClean="0">
                <a:solidFill>
                  <a:srgbClr val="002060"/>
                </a:solidFill>
              </a:rPr>
              <a:t>ACCESS CONTROL – ACCESS POLICY </a:t>
            </a:r>
            <a:endParaRPr lang="en-US" sz="3200" b="1" i="1" dirty="0">
              <a:solidFill>
                <a:srgbClr val="00206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4800" y="4565349"/>
            <a:ext cx="85344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>
                <a:solidFill>
                  <a:srgbClr val="002060"/>
                </a:solidFill>
              </a:rPr>
              <a:t>Prof.dr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x-none" sz="2000" b="1" smtClean="0">
                <a:solidFill>
                  <a:srgbClr val="002060"/>
                </a:solidFill>
              </a:rPr>
              <a:t>Vladan </a:t>
            </a:r>
            <a:r>
              <a:rPr lang="x-none" sz="2000" b="1" dirty="0" smtClean="0">
                <a:solidFill>
                  <a:srgbClr val="002060"/>
                </a:solidFill>
              </a:rPr>
              <a:t>Tubić</a:t>
            </a:r>
            <a:r>
              <a:rPr lang="x-none" sz="2000" smtClean="0">
                <a:solidFill>
                  <a:srgbClr val="002060"/>
                </a:solidFill>
              </a:rPr>
              <a:t>,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</a:rPr>
              <a:t>dis</a:t>
            </a:r>
            <a:endParaRPr lang="sr-Latn-BA" sz="2000" i="1" dirty="0">
              <a:solidFill>
                <a:srgbClr val="002060"/>
              </a:solidFill>
            </a:endParaRPr>
          </a:p>
          <a:p>
            <a:r>
              <a:rPr lang="en-US" sz="2000" dirty="0" smtClean="0"/>
              <a:t>Ass. </a:t>
            </a:r>
            <a:r>
              <a:rPr lang="x-none" sz="2000" smtClean="0"/>
              <a:t>Marijo </a:t>
            </a:r>
            <a:r>
              <a:rPr lang="x-none" sz="2000" b="1" smtClean="0"/>
              <a:t>Vidas</a:t>
            </a:r>
            <a:r>
              <a:rPr lang="x-none" sz="2000" smtClean="0"/>
              <a:t>,</a:t>
            </a:r>
            <a:r>
              <a:rPr lang="en-US" sz="2000" dirty="0" smtClean="0"/>
              <a:t> </a:t>
            </a:r>
            <a:r>
              <a:rPr lang="en-US" sz="2000" dirty="0" err="1" smtClean="0"/>
              <a:t>dis</a:t>
            </a:r>
            <a:endParaRPr lang="en-US" sz="2000" dirty="0" smtClean="0"/>
          </a:p>
          <a:p>
            <a:r>
              <a:rPr lang="en-US" sz="2000" dirty="0" err="1" smtClean="0"/>
              <a:t>Prof.dr</a:t>
            </a:r>
            <a:r>
              <a:rPr lang="en-US" sz="2000" dirty="0" smtClean="0"/>
              <a:t> </a:t>
            </a:r>
            <a:r>
              <a:rPr lang="x-none" sz="2000" smtClean="0"/>
              <a:t>Draženko </a:t>
            </a:r>
            <a:r>
              <a:rPr lang="x-none" sz="2000" b="1" smtClean="0"/>
              <a:t>Glavić</a:t>
            </a:r>
            <a:r>
              <a:rPr lang="x-none" sz="2000" smtClean="0"/>
              <a:t>, </a:t>
            </a:r>
            <a:r>
              <a:rPr lang="en-US" sz="2000" dirty="0" err="1" smtClean="0"/>
              <a:t>dis</a:t>
            </a:r>
            <a:endParaRPr lang="sr-Latn-BA" sz="2000" i="1" dirty="0"/>
          </a:p>
          <a:p>
            <a:r>
              <a:rPr lang="en-US" sz="2000" dirty="0" smtClean="0"/>
              <a:t>Ass. </a:t>
            </a:r>
            <a:r>
              <a:rPr lang="x-none" sz="2000" smtClean="0"/>
              <a:t>Marina </a:t>
            </a:r>
            <a:r>
              <a:rPr lang="x-none" sz="2000" dirty="0" smtClean="0"/>
              <a:t>Milenković</a:t>
            </a:r>
            <a:r>
              <a:rPr lang="x-none" sz="2000" smtClean="0"/>
              <a:t>, </a:t>
            </a:r>
            <a:r>
              <a:rPr lang="en-US" sz="2000" dirty="0" err="1" smtClean="0"/>
              <a:t>dis</a:t>
            </a:r>
            <a:r>
              <a:rPr lang="en-US" sz="2000" dirty="0" smtClean="0"/>
              <a:t> </a:t>
            </a:r>
          </a:p>
          <a:p>
            <a:r>
              <a:rPr lang="en-US" sz="2000" b="1" dirty="0" err="1" smtClean="0">
                <a:solidFill>
                  <a:srgbClr val="002060"/>
                </a:solidFill>
              </a:rPr>
              <a:t>Univerzitet</a:t>
            </a:r>
            <a:r>
              <a:rPr lang="en-US" sz="2000" b="1" dirty="0" smtClean="0">
                <a:solidFill>
                  <a:srgbClr val="002060"/>
                </a:solidFill>
              </a:rPr>
              <a:t> u </a:t>
            </a:r>
            <a:r>
              <a:rPr lang="en-US" sz="2000" b="1" dirty="0" err="1" smtClean="0">
                <a:solidFill>
                  <a:srgbClr val="002060"/>
                </a:solidFill>
              </a:rPr>
              <a:t>Beogradu</a:t>
            </a:r>
            <a:r>
              <a:rPr lang="x-none" sz="2000" b="1" dirty="0" smtClean="0">
                <a:solidFill>
                  <a:srgbClr val="002060"/>
                </a:solidFill>
              </a:rPr>
              <a:t>, </a:t>
            </a:r>
            <a:r>
              <a:rPr lang="en-US" sz="2000" b="1" dirty="0" err="1" smtClean="0">
                <a:solidFill>
                  <a:srgbClr val="002060"/>
                </a:solidFill>
              </a:rPr>
              <a:t>Saobraćajni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 smtClean="0">
                <a:solidFill>
                  <a:srgbClr val="002060"/>
                </a:solidFill>
              </a:rPr>
              <a:t>fakultet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endParaRPr lang="sr-Latn-BA" sz="2000" b="1" i="1" dirty="0">
              <a:solidFill>
                <a:srgbClr val="002060"/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4800" y="81677"/>
            <a:ext cx="1991751" cy="1101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x-none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UVOD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447800"/>
            <a:ext cx="81534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r>
              <a:rPr lang="x-none" sz="2800" dirty="0" smtClean="0"/>
              <a:t>	</a:t>
            </a:r>
            <a:r>
              <a:rPr lang="en-US" sz="2400" b="1" dirty="0" err="1" smtClean="0"/>
              <a:t>Upravljanje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pristupima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predstavlja</a:t>
            </a:r>
            <a:r>
              <a:rPr lang="en-US" sz="2400" b="1" dirty="0" smtClean="0"/>
              <a:t> </a:t>
            </a:r>
            <a:r>
              <a:rPr lang="en-US" sz="2400" b="1" dirty="0" err="1" smtClean="0">
                <a:solidFill>
                  <a:srgbClr val="00B0F0"/>
                </a:solidFill>
              </a:rPr>
              <a:t>sveobuhvatan</a:t>
            </a:r>
            <a:r>
              <a:rPr lang="en-US" sz="2400" b="1" dirty="0" smtClean="0">
                <a:solidFill>
                  <a:srgbClr val="00B0F0"/>
                </a:solidFill>
              </a:rPr>
              <a:t> </a:t>
            </a:r>
            <a:r>
              <a:rPr lang="en-US" sz="2400" b="1" dirty="0" err="1" smtClean="0">
                <a:solidFill>
                  <a:srgbClr val="00B0F0"/>
                </a:solidFill>
              </a:rPr>
              <a:t>postupak</a:t>
            </a:r>
            <a:r>
              <a:rPr lang="en-US" sz="2400" b="1" dirty="0" smtClean="0">
                <a:solidFill>
                  <a:srgbClr val="00B0F0"/>
                </a:solidFill>
              </a:rPr>
              <a:t>, </a:t>
            </a:r>
            <a:r>
              <a:rPr lang="en-US" sz="2400" b="1" dirty="0" err="1" smtClean="0">
                <a:solidFill>
                  <a:srgbClr val="00B0F0"/>
                </a:solidFill>
              </a:rPr>
              <a:t>odnosno</a:t>
            </a:r>
            <a:r>
              <a:rPr lang="en-US" sz="2400" b="1" dirty="0" smtClean="0">
                <a:solidFill>
                  <a:srgbClr val="00B0F0"/>
                </a:solidFill>
              </a:rPr>
              <a:t> </a:t>
            </a:r>
            <a:r>
              <a:rPr lang="en-US" sz="2400" b="1" dirty="0" err="1" smtClean="0">
                <a:solidFill>
                  <a:srgbClr val="00B0F0"/>
                </a:solidFill>
              </a:rPr>
              <a:t>proces</a:t>
            </a:r>
            <a:r>
              <a:rPr lang="en-US" sz="2400" b="1" dirty="0" smtClean="0">
                <a:solidFill>
                  <a:srgbClr val="00B0F0"/>
                </a:solidFill>
              </a:rPr>
              <a:t> </a:t>
            </a:r>
            <a:r>
              <a:rPr lang="en-US" sz="2400" b="1" dirty="0" smtClean="0"/>
              <a:t>za </a:t>
            </a:r>
            <a:r>
              <a:rPr lang="en-US" sz="2400" b="1" dirty="0" err="1" smtClean="0"/>
              <a:t>regulisanje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prava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pristupa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na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državne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puteve</a:t>
            </a:r>
            <a:r>
              <a:rPr lang="en-US" sz="2400" b="1" dirty="0" smtClean="0"/>
              <a:t>, u</a:t>
            </a:r>
            <a:r>
              <a:rPr lang="sr-Latn-RS" sz="2400" b="1" dirty="0" smtClean="0"/>
              <a:t>z uslov </a:t>
            </a:r>
            <a:r>
              <a:rPr lang="en-US" sz="2400" b="1" dirty="0" err="1" smtClean="0"/>
              <a:t>održa</a:t>
            </a:r>
            <a:r>
              <a:rPr lang="sr-Latn-RS" sz="2400" b="1" dirty="0" smtClean="0"/>
              <a:t>nja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bezbednost</a:t>
            </a:r>
            <a:r>
              <a:rPr lang="sr-Latn-RS" sz="2400" b="1" dirty="0" smtClean="0"/>
              <a:t>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efikasnost</a:t>
            </a:r>
            <a:r>
              <a:rPr lang="sr-Latn-RS" sz="2400" b="1" dirty="0" smtClean="0"/>
              <a:t>i saobraćaja</a:t>
            </a:r>
            <a:r>
              <a:rPr lang="en-US" sz="2400" dirty="0" smtClean="0"/>
              <a:t>.</a:t>
            </a:r>
            <a:endParaRPr lang="en-US" sz="24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Up Arrow 7"/>
          <p:cNvSpPr/>
          <p:nvPr/>
        </p:nvSpPr>
        <p:spPr>
          <a:xfrm rot="10800000">
            <a:off x="4343400" y="3200400"/>
            <a:ext cx="609600" cy="1066800"/>
          </a:xfrm>
          <a:prstGeom prst="up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609600" y="4419600"/>
            <a:ext cx="8077200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r>
              <a:rPr lang="x-none" sz="2800" dirty="0" smtClean="0"/>
              <a:t>	</a:t>
            </a:r>
            <a:r>
              <a:rPr lang="x-none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sr-Cyrl-CS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istemsk</a:t>
            </a:r>
            <a:r>
              <a:rPr lang="x-none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sr-Cyrl-CS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primen</a:t>
            </a:r>
            <a:r>
              <a:rPr lang="x-none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sr-Cyrl-CS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odgovarajućih </a:t>
            </a:r>
            <a:r>
              <a:rPr lang="sr-Cyrl-CS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politika</a:t>
            </a:r>
            <a:r>
              <a:rPr lang="sr-Cyrl-CS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planiranj</a:t>
            </a:r>
            <a:r>
              <a:rPr lang="x-none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sr-Cyrl-CS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regulativn</a:t>
            </a:r>
            <a:r>
              <a:rPr lang="x-none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ih</a:t>
            </a:r>
            <a:r>
              <a:rPr lang="sr-Cyrl-CS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 projektn</a:t>
            </a:r>
            <a:r>
              <a:rPr lang="x-none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ih</a:t>
            </a:r>
            <a:r>
              <a:rPr lang="sr-Cyrl-CS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strategij</a:t>
            </a:r>
            <a:r>
              <a:rPr lang="x-none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sr-Cyrl-CS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 cilju upravljanja lokacijom, dizajnom i korišćenjem pristupa na </a:t>
            </a:r>
            <a:r>
              <a:rPr lang="sr-Latn-RS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mrežu</a:t>
            </a:r>
            <a:r>
              <a:rPr lang="sr-Cyrl-CS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RS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državnih </a:t>
            </a:r>
            <a:r>
              <a:rPr lang="sr-Cyrl-CS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puteva.</a:t>
            </a:r>
            <a:endParaRPr lang="en-US" sz="24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8305800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x-none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UVOD </a:t>
            </a:r>
            <a:r>
              <a:rPr lang="x-none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sr-Latn-RS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Proces nastanka problema</a:t>
            </a:r>
            <a:endParaRPr lang="sr-Latn-BA" sz="32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19" name="Group 18"/>
          <p:cNvGrpSpPr/>
          <p:nvPr/>
        </p:nvGrpSpPr>
        <p:grpSpPr>
          <a:xfrm>
            <a:off x="2286000" y="1524000"/>
            <a:ext cx="4495800" cy="4513918"/>
            <a:chOff x="2339442" y="1447799"/>
            <a:chExt cx="4772558" cy="4769918"/>
          </a:xfrm>
          <a:effectLst>
            <a:outerShdw blurRad="190500" sx="102000" sy="102000" algn="ctr" rotWithShape="0">
              <a:prstClr val="black">
                <a:alpha val="30000"/>
              </a:prstClr>
            </a:outerShdw>
          </a:effectLst>
        </p:grpSpPr>
        <p:sp>
          <p:nvSpPr>
            <p:cNvPr id="20" name="Heptagon 1"/>
            <p:cNvSpPr/>
            <p:nvPr/>
          </p:nvSpPr>
          <p:spPr>
            <a:xfrm>
              <a:off x="4724400" y="1447801"/>
              <a:ext cx="1911588" cy="1958009"/>
            </a:xfrm>
            <a:custGeom>
              <a:avLst/>
              <a:gdLst/>
              <a:ahLst/>
              <a:cxnLst/>
              <a:rect l="l" t="t" r="r" b="b"/>
              <a:pathLst>
                <a:path w="1911588" h="1958009">
                  <a:moveTo>
                    <a:pt x="0" y="0"/>
                  </a:moveTo>
                  <a:lnTo>
                    <a:pt x="54917" y="27125"/>
                  </a:lnTo>
                  <a:lnTo>
                    <a:pt x="1911588" y="944249"/>
                  </a:lnTo>
                  <a:lnTo>
                    <a:pt x="692426" y="1958009"/>
                  </a:lnTo>
                  <a:lnTo>
                    <a:pt x="688697" y="1956162"/>
                  </a:lnTo>
                  <a:lnTo>
                    <a:pt x="688423" y="1954934"/>
                  </a:lnTo>
                  <a:lnTo>
                    <a:pt x="3313" y="161651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>
                    <a:lumMod val="75000"/>
                  </a:schemeClr>
                </a:gs>
                <a:gs pos="100000">
                  <a:srgbClr val="00B0F0"/>
                </a:gs>
              </a:gsLst>
              <a:lin ang="10800000" scaled="1"/>
              <a:tileRect/>
            </a:gradFill>
            <a:ln w="1270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Heptagon 1"/>
            <p:cNvSpPr/>
            <p:nvPr/>
          </p:nvSpPr>
          <p:spPr>
            <a:xfrm>
              <a:off x="2339442" y="4170163"/>
              <a:ext cx="2001112" cy="2044723"/>
            </a:xfrm>
            <a:custGeom>
              <a:avLst/>
              <a:gdLst/>
              <a:ahLst/>
              <a:cxnLst/>
              <a:rect l="l" t="t" r="r" b="b"/>
              <a:pathLst>
                <a:path w="2001112" h="2044723">
                  <a:moveTo>
                    <a:pt x="1529100" y="0"/>
                  </a:moveTo>
                  <a:lnTo>
                    <a:pt x="1720804" y="246570"/>
                  </a:lnTo>
                  <a:lnTo>
                    <a:pt x="2001112" y="610518"/>
                  </a:lnTo>
                  <a:lnTo>
                    <a:pt x="1321952" y="2044723"/>
                  </a:lnTo>
                  <a:lnTo>
                    <a:pt x="1021851" y="1659493"/>
                  </a:lnTo>
                  <a:lnTo>
                    <a:pt x="0" y="345187"/>
                  </a:lnTo>
                  <a:lnTo>
                    <a:pt x="179" y="344385"/>
                  </a:lnTo>
                  <a:close/>
                </a:path>
              </a:pathLst>
            </a:custGeom>
            <a:gradFill flip="none" rotWithShape="1">
              <a:gsLst>
                <a:gs pos="29000">
                  <a:srgbClr val="D8D600"/>
                </a:gs>
                <a:gs pos="0">
                  <a:srgbClr val="A8A400"/>
                </a:gs>
                <a:gs pos="100000">
                  <a:srgbClr val="FFFF00"/>
                </a:gs>
              </a:gsLst>
              <a:lin ang="5400000" scaled="1"/>
              <a:tileRect/>
            </a:gradFill>
            <a:ln w="12700">
              <a:solidFill>
                <a:srgbClr val="767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Heptagon 1"/>
            <p:cNvSpPr/>
            <p:nvPr/>
          </p:nvSpPr>
          <p:spPr>
            <a:xfrm>
              <a:off x="3659651" y="4778766"/>
              <a:ext cx="2129499" cy="1438951"/>
            </a:xfrm>
            <a:custGeom>
              <a:avLst/>
              <a:gdLst/>
              <a:ahLst/>
              <a:cxnLst/>
              <a:rect l="l" t="t" r="r" b="b"/>
              <a:pathLst>
                <a:path w="2129499" h="1438951">
                  <a:moveTo>
                    <a:pt x="682070" y="0"/>
                  </a:moveTo>
                  <a:lnTo>
                    <a:pt x="682707" y="819"/>
                  </a:lnTo>
                  <a:lnTo>
                    <a:pt x="1446792" y="819"/>
                  </a:lnTo>
                  <a:lnTo>
                    <a:pt x="1447429" y="1"/>
                  </a:lnTo>
                  <a:lnTo>
                    <a:pt x="2129499" y="1434639"/>
                  </a:lnTo>
                  <a:lnTo>
                    <a:pt x="2126146" y="1438951"/>
                  </a:lnTo>
                  <a:lnTo>
                    <a:pt x="3353" y="1438951"/>
                  </a:lnTo>
                  <a:lnTo>
                    <a:pt x="0" y="1434638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C00000"/>
                </a:gs>
                <a:gs pos="100000">
                  <a:srgbClr val="ED5959"/>
                </a:gs>
              </a:gsLst>
              <a:lin ang="16200000" scaled="1"/>
              <a:tileRect/>
            </a:gradFill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Heptagon 1"/>
            <p:cNvSpPr/>
            <p:nvPr/>
          </p:nvSpPr>
          <p:spPr>
            <a:xfrm>
              <a:off x="2339442" y="2397104"/>
              <a:ext cx="1695147" cy="2121825"/>
            </a:xfrm>
            <a:custGeom>
              <a:avLst/>
              <a:gdLst/>
              <a:ahLst/>
              <a:cxnLst/>
              <a:rect l="l" t="t" r="r" b="b"/>
              <a:pathLst>
                <a:path w="1695147" h="2121825">
                  <a:moveTo>
                    <a:pt x="471363" y="0"/>
                  </a:moveTo>
                  <a:lnTo>
                    <a:pt x="1695147" y="1003823"/>
                  </a:lnTo>
                  <a:lnTo>
                    <a:pt x="1522695" y="1773844"/>
                  </a:lnTo>
                  <a:lnTo>
                    <a:pt x="2782" y="2121825"/>
                  </a:lnTo>
                  <a:lnTo>
                    <a:pt x="0" y="211824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lumMod val="50000"/>
                  </a:schemeClr>
                </a:gs>
                <a:gs pos="100000">
                  <a:schemeClr val="accent5"/>
                </a:gs>
              </a:gsLst>
              <a:lin ang="5400000" scaled="1"/>
              <a:tileRect/>
            </a:gradFill>
            <a:ln w="12700"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Freeform 23"/>
            <p:cNvSpPr/>
            <p:nvPr/>
          </p:nvSpPr>
          <p:spPr>
            <a:xfrm>
              <a:off x="2812774" y="1447799"/>
              <a:ext cx="1914939" cy="1954697"/>
            </a:xfrm>
            <a:custGeom>
              <a:avLst/>
              <a:gdLst/>
              <a:ahLst/>
              <a:cxnLst/>
              <a:rect l="l" t="t" r="r" b="b"/>
              <a:pathLst>
                <a:path w="1914939" h="1954697">
                  <a:moveTo>
                    <a:pt x="1911627" y="0"/>
                  </a:moveTo>
                  <a:lnTo>
                    <a:pt x="1911633" y="3"/>
                  </a:lnTo>
                  <a:cubicBezTo>
                    <a:pt x="1912735" y="537820"/>
                    <a:pt x="1913838" y="1075636"/>
                    <a:pt x="1914939" y="1613453"/>
                  </a:cubicBezTo>
                  <a:lnTo>
                    <a:pt x="1911834" y="1614983"/>
                  </a:lnTo>
                  <a:lnTo>
                    <a:pt x="1911627" y="1614881"/>
                  </a:lnTo>
                  <a:lnTo>
                    <a:pt x="1731965" y="1703627"/>
                  </a:lnTo>
                  <a:lnTo>
                    <a:pt x="1222513" y="1954697"/>
                  </a:lnTo>
                  <a:lnTo>
                    <a:pt x="0" y="947531"/>
                  </a:lnTo>
                  <a:lnTo>
                    <a:pt x="948509" y="475743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36A709"/>
                </a:gs>
                <a:gs pos="100000">
                  <a:srgbClr val="ACF40A"/>
                </a:gs>
              </a:gsLst>
              <a:lin ang="10800000" scaled="1"/>
              <a:tileRect/>
            </a:gradFill>
            <a:ln w="12700">
              <a:solidFill>
                <a:srgbClr val="31960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 24"/>
            <p:cNvSpPr/>
            <p:nvPr/>
          </p:nvSpPr>
          <p:spPr>
            <a:xfrm>
              <a:off x="5417457" y="2391229"/>
              <a:ext cx="1694543" cy="2122714"/>
            </a:xfrm>
            <a:custGeom>
              <a:avLst/>
              <a:gdLst>
                <a:gd name="connsiteX0" fmla="*/ 1219200 w 1694543"/>
                <a:gd name="connsiteY0" fmla="*/ 0 h 2122714"/>
                <a:gd name="connsiteX1" fmla="*/ 0 w 1694543"/>
                <a:gd name="connsiteY1" fmla="*/ 1016000 h 2122714"/>
                <a:gd name="connsiteX2" fmla="*/ 170543 w 1694543"/>
                <a:gd name="connsiteY2" fmla="*/ 1774371 h 2122714"/>
                <a:gd name="connsiteX3" fmla="*/ 1694543 w 1694543"/>
                <a:gd name="connsiteY3" fmla="*/ 2122714 h 2122714"/>
                <a:gd name="connsiteX4" fmla="*/ 1219200 w 1694543"/>
                <a:gd name="connsiteY4" fmla="*/ 0 h 2122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94543" h="2122714">
                  <a:moveTo>
                    <a:pt x="1219200" y="0"/>
                  </a:moveTo>
                  <a:lnTo>
                    <a:pt x="0" y="1016000"/>
                  </a:lnTo>
                  <a:lnTo>
                    <a:pt x="170543" y="1774371"/>
                  </a:lnTo>
                  <a:lnTo>
                    <a:pt x="1694543" y="2122714"/>
                  </a:lnTo>
                  <a:lnTo>
                    <a:pt x="121920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100000">
                  <a:srgbClr val="FFC000"/>
                </a:gs>
              </a:gsLst>
              <a:lin ang="5400000" scaled="1"/>
              <a:tileRect/>
            </a:gradFill>
            <a:ln w="12700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Freeform 25"/>
            <p:cNvSpPr/>
            <p:nvPr/>
          </p:nvSpPr>
          <p:spPr>
            <a:xfrm>
              <a:off x="5105400" y="4158343"/>
              <a:ext cx="2002971" cy="2053771"/>
            </a:xfrm>
            <a:custGeom>
              <a:avLst/>
              <a:gdLst>
                <a:gd name="connsiteX0" fmla="*/ 478971 w 2002971"/>
                <a:gd name="connsiteY0" fmla="*/ 0 h 2053771"/>
                <a:gd name="connsiteX1" fmla="*/ 2002971 w 2002971"/>
                <a:gd name="connsiteY1" fmla="*/ 351971 h 2053771"/>
                <a:gd name="connsiteX2" fmla="*/ 685800 w 2002971"/>
                <a:gd name="connsiteY2" fmla="*/ 2053771 h 2053771"/>
                <a:gd name="connsiteX3" fmla="*/ 0 w 2002971"/>
                <a:gd name="connsiteY3" fmla="*/ 620486 h 2053771"/>
                <a:gd name="connsiteX4" fmla="*/ 478971 w 2002971"/>
                <a:gd name="connsiteY4" fmla="*/ 0 h 2053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02971" h="2053771">
                  <a:moveTo>
                    <a:pt x="478971" y="0"/>
                  </a:moveTo>
                  <a:lnTo>
                    <a:pt x="2002971" y="351971"/>
                  </a:lnTo>
                  <a:lnTo>
                    <a:pt x="685800" y="2053771"/>
                  </a:lnTo>
                  <a:lnTo>
                    <a:pt x="0" y="620486"/>
                  </a:lnTo>
                  <a:lnTo>
                    <a:pt x="478971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6C139D"/>
                </a:gs>
                <a:gs pos="100000">
                  <a:srgbClr val="AC61FF"/>
                </a:gs>
              </a:gsLst>
              <a:lin ang="10800000" scaled="1"/>
              <a:tileRect/>
            </a:gradFill>
            <a:ln w="12700"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7" name="TextBox 26"/>
          <p:cNvSpPr txBox="1"/>
          <p:nvPr/>
        </p:nvSpPr>
        <p:spPr>
          <a:xfrm rot="20040000" flipH="1">
            <a:off x="3205401" y="2011828"/>
            <a:ext cx="119487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CS" sz="1400" dirty="0" smtClean="0"/>
              <a:t>Promene</a:t>
            </a:r>
            <a:r>
              <a:rPr lang="sr-Cyrl-CS" sz="1400" dirty="0" smtClean="0"/>
              <a:t> </a:t>
            </a:r>
            <a:r>
              <a:rPr lang="sr-Latn-CS" sz="1400" dirty="0" smtClean="0"/>
              <a:t>u</a:t>
            </a:r>
            <a:r>
              <a:rPr lang="sr-Cyrl-CS" sz="1400" dirty="0" smtClean="0"/>
              <a:t> </a:t>
            </a:r>
            <a:r>
              <a:rPr lang="sr-Latn-CS" sz="1400" dirty="0" smtClean="0"/>
              <a:t>nameni</a:t>
            </a:r>
            <a:r>
              <a:rPr lang="sr-Cyrl-CS" sz="1400" dirty="0" smtClean="0"/>
              <a:t> </a:t>
            </a:r>
            <a:r>
              <a:rPr lang="sr-Latn-CS" sz="1400" dirty="0" smtClean="0"/>
              <a:t>zemljišta</a:t>
            </a:r>
            <a:endParaRPr lang="en-US" sz="1400" dirty="0"/>
          </a:p>
        </p:txBody>
      </p:sp>
      <p:sp>
        <p:nvSpPr>
          <p:cNvPr id="28" name="TextBox 27"/>
          <p:cNvSpPr txBox="1"/>
          <p:nvPr/>
        </p:nvSpPr>
        <p:spPr>
          <a:xfrm rot="1592268" flipH="1">
            <a:off x="4699688" y="1947604"/>
            <a:ext cx="113521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CS" sz="1400" dirty="0" smtClean="0"/>
              <a:t>Povećanje</a:t>
            </a:r>
            <a:r>
              <a:rPr lang="sr-Cyrl-CS" sz="1400" dirty="0" smtClean="0"/>
              <a:t> </a:t>
            </a:r>
            <a:r>
              <a:rPr lang="sr-Latn-CS" sz="1400" dirty="0" smtClean="0"/>
              <a:t>saobraćajnih</a:t>
            </a:r>
            <a:r>
              <a:rPr lang="sr-Cyrl-CS" sz="1400" dirty="0" smtClean="0"/>
              <a:t> </a:t>
            </a:r>
            <a:r>
              <a:rPr lang="sr-Latn-CS" sz="1400" dirty="0" smtClean="0"/>
              <a:t>zahteva</a:t>
            </a:r>
            <a:endParaRPr lang="en-US" sz="1400" dirty="0"/>
          </a:p>
        </p:txBody>
      </p:sp>
      <p:sp>
        <p:nvSpPr>
          <p:cNvPr id="29" name="TextBox 28"/>
          <p:cNvSpPr txBox="1"/>
          <p:nvPr/>
        </p:nvSpPr>
        <p:spPr>
          <a:xfrm rot="4620000" flipH="1">
            <a:off x="5635501" y="3094772"/>
            <a:ext cx="10176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CS" sz="1400" dirty="0" smtClean="0"/>
              <a:t>Povećanje</a:t>
            </a:r>
            <a:r>
              <a:rPr lang="sr-Cyrl-CS" sz="1400" dirty="0" smtClean="0"/>
              <a:t> </a:t>
            </a:r>
            <a:r>
              <a:rPr lang="sr-Latn-CS" sz="1400" dirty="0" smtClean="0"/>
              <a:t>broja</a:t>
            </a:r>
            <a:r>
              <a:rPr lang="sr-Cyrl-CS" sz="1400" dirty="0" smtClean="0"/>
              <a:t> </a:t>
            </a:r>
            <a:r>
              <a:rPr lang="sr-Latn-CS" sz="1400" dirty="0" smtClean="0"/>
              <a:t>konflikata</a:t>
            </a:r>
            <a:endParaRPr lang="en-US" sz="1400" dirty="0"/>
          </a:p>
        </p:txBody>
      </p:sp>
      <p:sp>
        <p:nvSpPr>
          <p:cNvPr id="30" name="TextBox 29"/>
          <p:cNvSpPr txBox="1"/>
          <p:nvPr/>
        </p:nvSpPr>
        <p:spPr>
          <a:xfrm rot="16948018" flipH="1">
            <a:off x="2414565" y="3063341"/>
            <a:ext cx="10176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CS" sz="1400" dirty="0" smtClean="0"/>
              <a:t>Povećanje</a:t>
            </a:r>
            <a:r>
              <a:rPr lang="sr-Cyrl-CS" sz="1400" dirty="0" smtClean="0"/>
              <a:t> </a:t>
            </a:r>
            <a:r>
              <a:rPr lang="sr-Latn-CS" sz="1400" dirty="0" smtClean="0"/>
              <a:t>vrednosti</a:t>
            </a:r>
            <a:r>
              <a:rPr lang="sr-Cyrl-CS" sz="1400" dirty="0" smtClean="0"/>
              <a:t> </a:t>
            </a:r>
            <a:r>
              <a:rPr lang="sr-Latn-CS" sz="1400" dirty="0" smtClean="0"/>
              <a:t>zemljišt</a:t>
            </a:r>
            <a:r>
              <a:rPr lang="sr-Cyrl-CS" sz="1400" dirty="0" smtClean="0"/>
              <a:t>а</a:t>
            </a:r>
            <a:endParaRPr lang="en-US" sz="1400" dirty="0"/>
          </a:p>
        </p:txBody>
      </p:sp>
      <p:sp>
        <p:nvSpPr>
          <p:cNvPr id="31" name="TextBox 30"/>
          <p:cNvSpPr txBox="1"/>
          <p:nvPr/>
        </p:nvSpPr>
        <p:spPr>
          <a:xfrm rot="18453502" flipH="1">
            <a:off x="5274421" y="4365214"/>
            <a:ext cx="12117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CS" sz="1400" dirty="0" smtClean="0"/>
              <a:t>Pogoršanje</a:t>
            </a:r>
            <a:r>
              <a:rPr lang="sr-Cyrl-CS" sz="1400" dirty="0" smtClean="0"/>
              <a:t> </a:t>
            </a:r>
            <a:r>
              <a:rPr lang="sr-Latn-CS" sz="1400" dirty="0" smtClean="0"/>
              <a:t>uslova</a:t>
            </a:r>
            <a:r>
              <a:rPr lang="sr-Cyrl-CS" sz="1400" dirty="0" smtClean="0"/>
              <a:t> </a:t>
            </a:r>
            <a:r>
              <a:rPr lang="sr-Latn-CS" sz="1400" dirty="0" smtClean="0"/>
              <a:t>u</a:t>
            </a:r>
            <a:r>
              <a:rPr lang="sr-Cyrl-CS" sz="1400" dirty="0" smtClean="0"/>
              <a:t> </a:t>
            </a:r>
            <a:r>
              <a:rPr lang="sr-Latn-CS" sz="1400" dirty="0" smtClean="0"/>
              <a:t>saobraćajnom</a:t>
            </a:r>
            <a:r>
              <a:rPr lang="sr-Cyrl-CS" sz="1400" dirty="0" smtClean="0"/>
              <a:t> </a:t>
            </a:r>
            <a:r>
              <a:rPr lang="sr-Latn-CS" sz="1400" dirty="0" smtClean="0"/>
              <a:t>toku</a:t>
            </a:r>
            <a:endParaRPr lang="en-US" sz="1400" dirty="0"/>
          </a:p>
        </p:txBody>
      </p:sp>
      <p:sp>
        <p:nvSpPr>
          <p:cNvPr id="32" name="TextBox 31"/>
          <p:cNvSpPr txBox="1"/>
          <p:nvPr/>
        </p:nvSpPr>
        <p:spPr>
          <a:xfrm flipH="1">
            <a:off x="3886200" y="5334000"/>
            <a:ext cx="1299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CS" sz="1400" dirty="0" smtClean="0"/>
              <a:t>Rekonstrukcija</a:t>
            </a:r>
            <a:r>
              <a:rPr lang="sr-Cyrl-CS" sz="1400" dirty="0" smtClean="0"/>
              <a:t> </a:t>
            </a:r>
            <a:r>
              <a:rPr lang="sr-Latn-CS" sz="1400" dirty="0" smtClean="0"/>
              <a:t>puta</a:t>
            </a:r>
            <a:endParaRPr lang="en-US" sz="1400" dirty="0"/>
          </a:p>
        </p:txBody>
      </p:sp>
      <p:sp>
        <p:nvSpPr>
          <p:cNvPr id="33" name="TextBox 32"/>
          <p:cNvSpPr txBox="1"/>
          <p:nvPr/>
        </p:nvSpPr>
        <p:spPr>
          <a:xfrm rot="3144387" flipH="1">
            <a:off x="2677800" y="4701108"/>
            <a:ext cx="12579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CS" sz="1400" dirty="0" smtClean="0"/>
              <a:t>Povećanje</a:t>
            </a:r>
            <a:r>
              <a:rPr lang="sr-Cyrl-CS" sz="1400" dirty="0" smtClean="0"/>
              <a:t> </a:t>
            </a:r>
            <a:r>
              <a:rPr lang="sr-Latn-CS" sz="1400" dirty="0" smtClean="0"/>
              <a:t>pristupačnosti</a:t>
            </a:r>
            <a:endParaRPr lang="en-US" sz="1400" dirty="0"/>
          </a:p>
        </p:txBody>
      </p:sp>
      <p:sp>
        <p:nvSpPr>
          <p:cNvPr id="34" name="Right Arrow 33"/>
          <p:cNvSpPr/>
          <p:nvPr/>
        </p:nvSpPr>
        <p:spPr>
          <a:xfrm rot="20000318">
            <a:off x="3944532" y="2744908"/>
            <a:ext cx="433175" cy="362635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ight Arrow 34"/>
          <p:cNvSpPr/>
          <p:nvPr/>
        </p:nvSpPr>
        <p:spPr>
          <a:xfrm rot="1520904">
            <a:off x="4781174" y="2742267"/>
            <a:ext cx="433175" cy="362635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ight Arrow 35"/>
          <p:cNvSpPr/>
          <p:nvPr/>
        </p:nvSpPr>
        <p:spPr>
          <a:xfrm rot="4620883">
            <a:off x="5341184" y="3501083"/>
            <a:ext cx="435162" cy="360980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ight Arrow 36"/>
          <p:cNvSpPr/>
          <p:nvPr/>
        </p:nvSpPr>
        <p:spPr>
          <a:xfrm rot="7542071">
            <a:off x="5161361" y="4368727"/>
            <a:ext cx="435162" cy="360980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ight Arrow 37"/>
          <p:cNvSpPr/>
          <p:nvPr/>
        </p:nvSpPr>
        <p:spPr>
          <a:xfrm rot="10800000">
            <a:off x="4267200" y="4800600"/>
            <a:ext cx="433175" cy="362635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ight Arrow 38"/>
          <p:cNvSpPr/>
          <p:nvPr/>
        </p:nvSpPr>
        <p:spPr>
          <a:xfrm rot="14125184">
            <a:off x="3483513" y="4368290"/>
            <a:ext cx="435162" cy="360980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ight Arrow 39"/>
          <p:cNvSpPr/>
          <p:nvPr/>
        </p:nvSpPr>
        <p:spPr>
          <a:xfrm rot="17105018">
            <a:off x="3333076" y="3400478"/>
            <a:ext cx="435163" cy="360980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1" name="Picture 40" descr="bedzo"/>
          <p:cNvPicPr/>
          <p:nvPr/>
        </p:nvPicPr>
        <p:blipFill>
          <a:blip r:embed="rId2" cstate="print"/>
          <a:srcRect r="49249"/>
          <a:stretch>
            <a:fillRect/>
          </a:stretch>
        </p:blipFill>
        <p:spPr bwMode="auto">
          <a:xfrm>
            <a:off x="152400" y="1447800"/>
            <a:ext cx="20574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41" descr="bedzo"/>
          <p:cNvPicPr/>
          <p:nvPr/>
        </p:nvPicPr>
        <p:blipFill>
          <a:blip r:embed="rId2" cstate="print"/>
          <a:srcRect l="58431" r="1586"/>
          <a:stretch>
            <a:fillRect/>
          </a:stretch>
        </p:blipFill>
        <p:spPr bwMode="auto">
          <a:xfrm>
            <a:off x="6862763" y="2895600"/>
            <a:ext cx="2281237" cy="344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TextBox 42"/>
          <p:cNvSpPr txBox="1"/>
          <p:nvPr/>
        </p:nvSpPr>
        <p:spPr>
          <a:xfrm>
            <a:off x="0" y="2362200"/>
            <a:ext cx="533400" cy="369332"/>
          </a:xfrm>
          <a:prstGeom prst="rect">
            <a:avLst/>
          </a:prstGeom>
          <a:solidFill>
            <a:srgbClr val="FFC0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sr-Latn-RS" b="1" dirty="0" smtClean="0">
                <a:solidFill>
                  <a:srgbClr val="FF0000"/>
                </a:solidFill>
              </a:rPr>
              <a:t>NE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858000" y="4572000"/>
            <a:ext cx="609600" cy="400110"/>
          </a:xfrm>
          <a:prstGeom prst="rect">
            <a:avLst/>
          </a:prstGeom>
          <a:solidFill>
            <a:srgbClr val="FFC0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sr-Latn-RS" sz="2000" b="1" dirty="0" smtClean="0">
                <a:solidFill>
                  <a:srgbClr val="FF0000"/>
                </a:solidFill>
              </a:rPr>
              <a:t>DA</a:t>
            </a:r>
            <a:endParaRPr 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x-none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CILJEVI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57200" y="1371599"/>
            <a:ext cx="85344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Poboljšati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bezbednost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saobraćaja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x-none" sz="2800" dirty="0" smtClean="0"/>
              <a:t>– </a:t>
            </a:r>
            <a:r>
              <a:rPr lang="en-US" sz="2800" dirty="0" smtClean="0"/>
              <a:t>min</a:t>
            </a:r>
            <a:r>
              <a:rPr lang="x-none" sz="2800" dirty="0" smtClean="0"/>
              <a:t>. </a:t>
            </a:r>
            <a:r>
              <a:rPr lang="sr-Latn-CS" sz="2800" dirty="0" smtClean="0"/>
              <a:t>broj</a:t>
            </a:r>
            <a:r>
              <a:rPr lang="x-none" sz="2800" dirty="0" smtClean="0"/>
              <a:t> </a:t>
            </a:r>
            <a:r>
              <a:rPr lang="en-US" sz="2800" dirty="0" err="1" smtClean="0"/>
              <a:t>saobraćajnih</a:t>
            </a:r>
            <a:r>
              <a:rPr lang="en-US" sz="2800" dirty="0" smtClean="0"/>
              <a:t> </a:t>
            </a:r>
            <a:r>
              <a:rPr lang="en-US" sz="2800" dirty="0" err="1" smtClean="0"/>
              <a:t>nezgoda</a:t>
            </a:r>
            <a:r>
              <a:rPr lang="en-US" sz="2800" dirty="0" smtClean="0"/>
              <a:t> </a:t>
            </a:r>
            <a:r>
              <a:rPr lang="en-US" sz="2800" dirty="0" err="1" smtClean="0"/>
              <a:t>koje</a:t>
            </a:r>
            <a:r>
              <a:rPr lang="en-US" sz="2800" dirty="0" smtClean="0"/>
              <a:t> </a:t>
            </a:r>
            <a:r>
              <a:rPr lang="en-US" sz="2800" dirty="0" err="1" smtClean="0"/>
              <a:t>su</a:t>
            </a:r>
            <a:r>
              <a:rPr lang="en-US" sz="2800" dirty="0" smtClean="0"/>
              <a:t> </a:t>
            </a:r>
            <a:r>
              <a:rPr lang="en-US" sz="2800" dirty="0" err="1" smtClean="0"/>
              <a:t>direktna</a:t>
            </a:r>
            <a:r>
              <a:rPr lang="en-US" sz="2800" dirty="0" smtClean="0"/>
              <a:t> </a:t>
            </a:r>
            <a:r>
              <a:rPr lang="en-US" sz="2800" dirty="0" err="1" smtClean="0"/>
              <a:t>posledica</a:t>
            </a:r>
            <a:r>
              <a:rPr lang="en-US" sz="2800" dirty="0" smtClean="0"/>
              <a:t> </a:t>
            </a:r>
            <a:r>
              <a:rPr lang="sr-Latn-RS" sz="2800" dirty="0" smtClean="0"/>
              <a:t>kolizije u </a:t>
            </a:r>
            <a:r>
              <a:rPr lang="en-US" sz="2800" dirty="0" err="1" smtClean="0"/>
              <a:t>pristup</a:t>
            </a:r>
            <a:r>
              <a:rPr lang="sr-Latn-RS" sz="2800" dirty="0" smtClean="0"/>
              <a:t>im</a:t>
            </a:r>
            <a:r>
              <a:rPr lang="en-US" sz="2800" dirty="0" smtClean="0"/>
              <a:t>a</a:t>
            </a:r>
            <a:endParaRPr lang="sr-Latn-BA" sz="2800" dirty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BA" sz="2800" dirty="0" smtClean="0"/>
              <a:t> </a:t>
            </a:r>
            <a:r>
              <a:rPr lang="sr-Cyrl-C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Očuvati investicije u puteve </a:t>
            </a:r>
            <a:r>
              <a:rPr lang="x-none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x-none" sz="2800" dirty="0" smtClean="0"/>
              <a:t>-</a:t>
            </a:r>
            <a:r>
              <a:rPr lang="x-none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Cyrl-CS" sz="2800" dirty="0" smtClean="0"/>
              <a:t>funkcionaln</a:t>
            </a:r>
            <a:r>
              <a:rPr lang="x-none" sz="2800" dirty="0" smtClean="0"/>
              <a:t>i</a:t>
            </a:r>
            <a:r>
              <a:rPr lang="sr-Cyrl-CS" sz="2800" dirty="0" smtClean="0"/>
              <a:t> integrite</a:t>
            </a:r>
            <a:r>
              <a:rPr lang="x-none" sz="2800" smtClean="0"/>
              <a:t>t</a:t>
            </a:r>
            <a:r>
              <a:rPr lang="sr-Cyrl-CS" sz="2800" dirty="0" smtClean="0"/>
              <a:t> </a:t>
            </a:r>
            <a:r>
              <a:rPr lang="sr-Latn-RS" sz="2800" dirty="0" smtClean="0"/>
              <a:t>hijerahije </a:t>
            </a:r>
            <a:r>
              <a:rPr lang="x-none" sz="2800" smtClean="0"/>
              <a:t>putn</a:t>
            </a:r>
            <a:r>
              <a:rPr lang="sr-Latn-RS" sz="2800" dirty="0" smtClean="0"/>
              <a:t>eva – </a:t>
            </a:r>
            <a:r>
              <a:rPr lang="sr-Latn-RS" sz="2800" b="1" dirty="0" smtClean="0">
                <a:solidFill>
                  <a:srgbClr val="00B050"/>
                </a:solidFill>
              </a:rPr>
              <a:t>efikasnost saobraćaja</a:t>
            </a:r>
            <a:r>
              <a:rPr lang="sr-Cyrl-CS" sz="2800" dirty="0" smtClean="0"/>
              <a:t>,</a:t>
            </a:r>
            <a:endParaRPr lang="en-US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x-none" sz="2800" dirty="0" smtClean="0"/>
              <a:t> </a:t>
            </a:r>
            <a:r>
              <a:rPr lang="x-none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sr-Cyrl-CS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onzistentnost i predvidljivost pristup</a:t>
            </a:r>
            <a:r>
              <a:rPr lang="x-none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x-none" sz="2800" dirty="0" smtClean="0"/>
              <a:t>– na nivou kompletne mreže državnih puteva</a:t>
            </a:r>
            <a:endParaRPr lang="en-US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x-none" sz="2800" dirty="0" smtClean="0"/>
              <a:t> </a:t>
            </a:r>
            <a:r>
              <a:rPr lang="x-none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sr-Cyrl-C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oordinacij</a:t>
            </a:r>
            <a:r>
              <a:rPr lang="x-none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sr-Cyrl-C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između </a:t>
            </a:r>
            <a:r>
              <a:rPr lang="sr-Cyrl-CS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državnih</a:t>
            </a:r>
            <a:r>
              <a:rPr lang="sr-Cyrl-C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 </a:t>
            </a:r>
            <a:r>
              <a:rPr lang="sr-Cyrl-CS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lokalnih vlasti </a:t>
            </a:r>
            <a:r>
              <a:rPr lang="sr-Cyrl-C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vezano za </a:t>
            </a:r>
            <a:r>
              <a:rPr lang="sr-Latn-R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pravo na </a:t>
            </a:r>
            <a:r>
              <a:rPr lang="sr-Cyrl-C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pristup</a:t>
            </a:r>
            <a:endParaRPr lang="en-US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sr-Latn-BA" sz="2800" dirty="0" smtClean="0"/>
          </a:p>
        </p:txBody>
      </p:sp>
    </p:spTree>
    <p:extLst>
      <p:ext uri="{BB962C8B-B14F-4D97-AF65-F5344CB8AC3E}">
        <p14:creationId xmlns:p14="http://schemas.microsoft.com/office/powerpoint/2010/main" xmlns="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1371601"/>
            <a:ext cx="7620000" cy="38010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800" dirty="0" smtClean="0">
                <a:solidFill>
                  <a:prstClr val="black"/>
                </a:solidFill>
              </a:rPr>
              <a:t>Bazni k</a:t>
            </a:r>
            <a:r>
              <a:rPr lang="sr-Cyrl-CS" sz="2800" dirty="0" smtClean="0">
                <a:solidFill>
                  <a:prstClr val="black"/>
                </a:solidFill>
              </a:rPr>
              <a:t>riterijumi za upravljanje pristupima :</a:t>
            </a:r>
            <a:endParaRPr lang="sr-Latn-RS" sz="2800" dirty="0" smtClean="0">
              <a:solidFill>
                <a:prstClr val="black"/>
              </a:solidFill>
            </a:endParaRPr>
          </a:p>
          <a:p>
            <a:endParaRPr lang="en-US" sz="2800" dirty="0" smtClean="0">
              <a:solidFill>
                <a:prstClr val="black"/>
              </a:solidFill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4F81BD"/>
              </a:buClr>
              <a:buFont typeface="Wingdings" pitchFamily="2" charset="2"/>
              <a:buChar char="q"/>
            </a:pPr>
            <a:r>
              <a:rPr lang="sr-Latn-BA" sz="2800" dirty="0" smtClean="0">
                <a:solidFill>
                  <a:prstClr val="black"/>
                </a:solidFill>
              </a:rPr>
              <a:t> </a:t>
            </a:r>
            <a:r>
              <a:rPr lang="sr-Cyrl-C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Lokacij</a:t>
            </a:r>
            <a:r>
              <a:rPr lang="sr-Latn-R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sr-Cyrl-C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pristupne tačke</a:t>
            </a:r>
            <a:endParaRPr lang="x-none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4F81BD"/>
              </a:buClr>
              <a:buFont typeface="Wingdings" pitchFamily="2" charset="2"/>
              <a:buChar char="q"/>
            </a:pPr>
            <a:endParaRPr lang="x-none" sz="2800" dirty="0" smtClean="0">
              <a:solidFill>
                <a:prstClr val="black"/>
              </a:solidFill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4F81BD"/>
              </a:buClr>
              <a:buFont typeface="Wingdings" pitchFamily="2" charset="2"/>
              <a:buChar char="q"/>
            </a:pPr>
            <a:endParaRPr lang="sr-Latn-CS" sz="28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4F81BD"/>
              </a:buClr>
              <a:buFont typeface="Wingdings" pitchFamily="2" charset="2"/>
              <a:buChar char="q"/>
            </a:pPr>
            <a:r>
              <a:rPr lang="sr-Cyrl-C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Projektno rešenj</a:t>
            </a:r>
            <a:r>
              <a:rPr lang="sr-Latn-R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sr-Cyrl-C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pristupne tačke</a:t>
            </a:r>
            <a:endParaRPr lang="en-US" sz="2800" b="1" dirty="0" smtClean="0">
              <a:solidFill>
                <a:prstClr val="black"/>
              </a:solidFill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4F81BD"/>
              </a:buClr>
            </a:pPr>
            <a:endParaRPr lang="en-US" sz="2800" dirty="0">
              <a:solidFill>
                <a:prstClr val="black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x-none" sz="3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POLITIKE</a:t>
            </a:r>
            <a:endParaRPr lang="sr-Latn-BA" sz="36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>
              <a:solidFill>
                <a:prstClr val="black"/>
              </a:solidFill>
            </a:endParaRPr>
          </a:p>
          <a:p>
            <a:endParaRPr lang="sr-Latn-BA" b="1" dirty="0">
              <a:solidFill>
                <a:prstClr val="black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1905000"/>
            <a:ext cx="4151112" cy="21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 b="15333"/>
          <a:stretch>
            <a:fillRect/>
          </a:stretch>
        </p:blipFill>
        <p:spPr bwMode="auto">
          <a:xfrm>
            <a:off x="4648200" y="4495800"/>
            <a:ext cx="414657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8200" y="2395240"/>
            <a:ext cx="762000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r>
              <a:rPr lang="x-none" sz="2800" dirty="0" smtClean="0"/>
              <a:t>	</a:t>
            </a:r>
            <a:endParaRPr lang="sr-Latn-BA" sz="24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x-none" sz="2400" smtClean="0"/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Održavanje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sr-Latn-RS" sz="2400" b="1" dirty="0" smtClean="0">
                <a:solidFill>
                  <a:srgbClr val="FF0000"/>
                </a:solidFill>
              </a:rPr>
              <a:t>željene </a:t>
            </a:r>
            <a:r>
              <a:rPr lang="en-US" sz="2400" b="1" dirty="0" err="1" smtClean="0">
                <a:solidFill>
                  <a:srgbClr val="FF0000"/>
                </a:solidFill>
              </a:rPr>
              <a:t>brzine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duž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arterija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endParaRPr lang="sr-Latn-RS" sz="2400" b="1" dirty="0" smtClean="0">
              <a:solidFill>
                <a:srgbClr val="FF0000"/>
              </a:solidFill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en-US" sz="2400" dirty="0" err="1" smtClean="0"/>
              <a:t>Ogranič</a:t>
            </a:r>
            <a:r>
              <a:rPr lang="x-none" sz="2400" dirty="0" smtClean="0"/>
              <a:t>enje</a:t>
            </a:r>
            <a:r>
              <a:rPr lang="en-US" sz="2400" dirty="0" smtClean="0"/>
              <a:t> </a:t>
            </a:r>
            <a:r>
              <a:rPr lang="en-US" sz="2400" dirty="0" err="1" smtClean="0"/>
              <a:t>broj</a:t>
            </a:r>
            <a:r>
              <a:rPr lang="en-US" sz="2400" dirty="0" smtClean="0"/>
              <a:t> </a:t>
            </a:r>
            <a:r>
              <a:rPr lang="en-US" sz="2400" dirty="0" err="1" smtClean="0"/>
              <a:t>konflikata</a:t>
            </a:r>
            <a:r>
              <a:rPr lang="x-none" sz="2400" dirty="0" smtClean="0"/>
              <a:t>,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x-none" sz="2400" dirty="0" smtClean="0"/>
              <a:t> </a:t>
            </a:r>
            <a:r>
              <a:rPr lang="en-US" sz="2400" dirty="0" err="1" smtClean="0"/>
              <a:t>Razdvajanje</a:t>
            </a:r>
            <a:r>
              <a:rPr lang="en-US" sz="2400" dirty="0" smtClean="0"/>
              <a:t> </a:t>
            </a:r>
            <a:r>
              <a:rPr lang="en-US" sz="2400" dirty="0" err="1" smtClean="0"/>
              <a:t>osnovnih</a:t>
            </a:r>
            <a:r>
              <a:rPr lang="en-US" sz="2400" dirty="0" smtClean="0"/>
              <a:t> </a:t>
            </a:r>
            <a:r>
              <a:rPr lang="en-US" sz="2400" dirty="0" err="1" smtClean="0"/>
              <a:t>konfliktnih</a:t>
            </a:r>
            <a:r>
              <a:rPr lang="en-US" sz="2400" dirty="0" smtClean="0"/>
              <a:t> </a:t>
            </a:r>
            <a:r>
              <a:rPr lang="en-US" sz="2400" dirty="0" err="1" smtClean="0"/>
              <a:t>zona</a:t>
            </a:r>
            <a:r>
              <a:rPr lang="x-none" sz="2400" dirty="0" smtClean="0"/>
              <a:t>,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x-none" sz="2400" dirty="0" smtClean="0"/>
              <a:t> </a:t>
            </a:r>
            <a:r>
              <a:rPr lang="sr-Cyrl-CS" sz="2400" dirty="0" smtClean="0"/>
              <a:t>Smanjenje smetnji na glavnom pravcu zbog manevara ulivanja ili izlivanja,</a:t>
            </a:r>
            <a:endParaRPr lang="x-none" sz="2400" b="1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x-none" sz="2400" dirty="0" smtClean="0"/>
              <a:t> </a:t>
            </a:r>
            <a:r>
              <a:rPr lang="sr-Cyrl-CS" sz="2400" dirty="0" smtClean="0"/>
              <a:t>Obezbeđivanje adekvatnih </a:t>
            </a:r>
            <a:r>
              <a:rPr lang="sr-Latn-RS" sz="2400" dirty="0" smtClean="0"/>
              <a:t>prostornih</a:t>
            </a:r>
            <a:r>
              <a:rPr lang="sr-Cyrl-CS" sz="2400" dirty="0" smtClean="0"/>
              <a:t> zona za vozila koja čekaju u redu.</a:t>
            </a:r>
            <a:endParaRPr lang="en-US" sz="24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81000" y="1295400"/>
            <a:ext cx="85344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Clr>
                <a:srgbClr val="FF0000"/>
              </a:buClr>
              <a:buFont typeface="+mj-lt"/>
              <a:buAutoNum type="arabicPeriod"/>
            </a:pP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Zaštita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javnih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ulaganja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 </a:t>
            </a:r>
            <a:r>
              <a:rPr lang="sr-Latn-R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putnu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mrežu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kroz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očuvanje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njenog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funkcionalnog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integriteta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kroz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primenu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modernih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tehnika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upravljanja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pristupima</a:t>
            </a:r>
            <a:endParaRPr lang="en-US" sz="2800" dirty="0"/>
          </a:p>
        </p:txBody>
      </p:sp>
      <p:sp>
        <p:nvSpPr>
          <p:cNvPr id="10" name="Rectangle 9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x-none" sz="3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POLITIK</a:t>
            </a: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- CILJEVI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</p:spTree>
    <p:extLst>
      <p:ext uri="{BB962C8B-B14F-4D97-AF65-F5344CB8AC3E}">
        <p14:creationId xmlns:p14="http://schemas.microsoft.com/office/powerpoint/2010/main" xmlns="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x-none" sz="3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POLITIK</a:t>
            </a: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- CILJEVI</a:t>
            </a:r>
            <a:endParaRPr lang="sr-Latn-BA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6868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+mj-lt"/>
              <a:buAutoNum type="arabicPeriod" startAt="2"/>
            </a:pPr>
            <a:r>
              <a:rPr lang="en-US" sz="2800" b="1" dirty="0" smtClean="0"/>
              <a:t> </a:t>
            </a:r>
            <a:r>
              <a:rPr lang="en-US" sz="2800" b="1" dirty="0" err="1" smtClean="0"/>
              <a:t>Uspostavljanje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održavanje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sistema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klasifikacije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pristupa</a:t>
            </a:r>
            <a:r>
              <a:rPr lang="en-US" sz="2800" b="1" dirty="0" smtClean="0"/>
              <a:t> - </a:t>
            </a:r>
            <a:r>
              <a:rPr lang="en-US" sz="2800" b="1" dirty="0" err="1" smtClean="0"/>
              <a:t>definišanje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planiranih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nivoa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pristupa</a:t>
            </a:r>
            <a:r>
              <a:rPr lang="en-US" sz="2800" b="1" dirty="0" smtClean="0"/>
              <a:t> za </a:t>
            </a:r>
            <a:r>
              <a:rPr lang="en-US" sz="2800" b="1" dirty="0" err="1" smtClean="0"/>
              <a:t>različite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državne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puteve</a:t>
            </a:r>
            <a:endParaRPr lang="x-none" sz="2800" b="1" dirty="0" smtClean="0"/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+mj-lt"/>
              <a:buAutoNum type="arabicPeriod" startAt="2"/>
            </a:pPr>
            <a:r>
              <a:rPr lang="en-US" sz="2800" b="1" dirty="0" err="1" smtClean="0"/>
              <a:t>Korišćenje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organa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vlasti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promovisanja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modernizacije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zakona</a:t>
            </a:r>
            <a:r>
              <a:rPr lang="en-US" sz="2800" b="1" dirty="0" smtClean="0"/>
              <a:t> u </a:t>
            </a:r>
            <a:r>
              <a:rPr lang="en-US" sz="2800" b="1" dirty="0" err="1" smtClean="0"/>
              <a:t>cilju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osiguravanja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bezbednog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efikasnog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upravljanja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saobraájem</a:t>
            </a:r>
            <a:r>
              <a:rPr lang="en-US" sz="2800" b="1" dirty="0" smtClean="0"/>
              <a:t> u </a:t>
            </a:r>
            <a:r>
              <a:rPr lang="en-US" sz="2800" b="1" dirty="0" err="1" smtClean="0"/>
              <a:t>zoni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pristupa</a:t>
            </a:r>
            <a:endParaRPr lang="en-US" sz="2800" b="1" dirty="0" smtClean="0"/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+mj-lt"/>
              <a:buAutoNum type="arabicPeriod" startAt="2"/>
            </a:pPr>
            <a:r>
              <a:rPr lang="en-US" sz="2800" b="1" dirty="0" err="1" smtClean="0"/>
              <a:t>Održavanje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primena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kriterijuma</a:t>
            </a:r>
            <a:r>
              <a:rPr lang="en-US" sz="2800" b="1" dirty="0" smtClean="0"/>
              <a:t> za </a:t>
            </a:r>
            <a:r>
              <a:rPr lang="en-US" sz="2800" b="1" dirty="0" err="1" smtClean="0"/>
              <a:t>pristupe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zasnovanih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na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inženjerskim</a:t>
            </a:r>
            <a:r>
              <a:rPr lang="en-US" sz="2800" b="1" dirty="0" smtClean="0"/>
              <a:t> re</a:t>
            </a:r>
            <a:r>
              <a:rPr lang="sr-Latn-RS" sz="2800" b="1" dirty="0" smtClean="0"/>
              <a:t>š</a:t>
            </a:r>
            <a:r>
              <a:rPr lang="en-US" sz="2800" b="1" dirty="0" err="1" smtClean="0"/>
              <a:t>enjima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radi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odabira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lokacije</a:t>
            </a:r>
            <a:r>
              <a:rPr lang="en-US" sz="2800" b="1" dirty="0" smtClean="0"/>
              <a:t>, </a:t>
            </a:r>
            <a:r>
              <a:rPr lang="en-US" sz="2800" b="1" dirty="0" err="1" smtClean="0"/>
              <a:t>dizajna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primene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sistema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klasifikacije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pristupa</a:t>
            </a: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x-none" sz="3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POLITIK</a:t>
            </a: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- CILJEVI</a:t>
            </a:r>
            <a:endParaRPr lang="sr-Latn-BA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68680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+mj-lt"/>
              <a:buAutoNum type="arabicPeriod" startAt="5"/>
            </a:pPr>
            <a:r>
              <a:rPr lang="en-US" sz="2800" b="1" dirty="0" err="1" smtClean="0"/>
              <a:t>Dozvoljena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odstupanja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od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definisanih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kriterijuma</a:t>
            </a:r>
            <a:r>
              <a:rPr lang="en-US" sz="2800" b="1" dirty="0" smtClean="0"/>
              <a:t> za </a:t>
            </a:r>
            <a:r>
              <a:rPr lang="en-US" sz="2800" b="1" dirty="0" err="1" smtClean="0"/>
              <a:t>pristupe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samo</a:t>
            </a:r>
            <a:r>
              <a:rPr lang="en-US" sz="2800" b="1" dirty="0" smtClean="0"/>
              <a:t> u </a:t>
            </a:r>
            <a:r>
              <a:rPr lang="en-US" sz="2800" b="1" dirty="0" err="1" smtClean="0"/>
              <a:t>slučaju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rekonstrukcije</a:t>
            </a:r>
            <a:r>
              <a:rPr lang="sr-Latn-RS" sz="2800" b="1" dirty="0" smtClean="0"/>
              <a:t> sa značajnim štetama </a:t>
            </a:r>
            <a:endParaRPr lang="en-US" sz="2800" b="1" dirty="0" smtClean="0"/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+mj-lt"/>
              <a:buAutoNum type="arabicPeriod" startAt="5"/>
            </a:pPr>
            <a:r>
              <a:rPr lang="en-US" sz="2800" b="1" dirty="0" err="1" smtClean="0"/>
              <a:t>Obezbediti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konzistentnost</a:t>
            </a:r>
            <a:r>
              <a:rPr lang="en-US" sz="2800" b="1" dirty="0" smtClean="0"/>
              <a:t> u </a:t>
            </a:r>
            <a:r>
              <a:rPr lang="en-US" sz="2800" b="1" dirty="0" err="1" smtClean="0"/>
              <a:t>upravljanju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pristupima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na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nivou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cele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države</a:t>
            </a:r>
            <a:endParaRPr lang="en-US" sz="2800" b="1" dirty="0" smtClean="0"/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+mj-lt"/>
              <a:buAutoNum type="arabicPeriod" startAt="5"/>
            </a:pPr>
            <a:r>
              <a:rPr lang="en-US" sz="2800" b="1" dirty="0" err="1" smtClean="0"/>
              <a:t>Koordinacija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lokalnim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vlastima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</a:t>
            </a:r>
            <a:r>
              <a:rPr lang="en-US" sz="2800" b="1" dirty="0" smtClean="0"/>
              <a:t> bi se </a:t>
            </a:r>
            <a:r>
              <a:rPr lang="en-US" sz="2800" b="1" dirty="0" err="1" smtClean="0"/>
              <a:t>obezbedila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primena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državne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politike</a:t>
            </a:r>
            <a:r>
              <a:rPr lang="sr-Latn-RS" sz="2800" b="1" dirty="0" smtClean="0"/>
              <a:t> (zakona, pravilnika)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vezano</a:t>
            </a:r>
            <a:r>
              <a:rPr lang="en-US" sz="2800" b="1" dirty="0" smtClean="0"/>
              <a:t> za </a:t>
            </a:r>
            <a:r>
              <a:rPr lang="en-US" sz="2800" b="1" dirty="0" err="1" smtClean="0"/>
              <a:t>pristupe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kriterijuma</a:t>
            </a:r>
            <a:r>
              <a:rPr lang="en-US" sz="2800" b="1" dirty="0" smtClean="0"/>
              <a:t> u </a:t>
            </a:r>
            <a:r>
              <a:rPr lang="en-US" sz="2800" b="1" dirty="0" err="1" smtClean="0">
                <a:solidFill>
                  <a:srgbClr val="FF0000"/>
                </a:solidFill>
              </a:rPr>
              <a:t>najranijim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koracima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/>
              <a:t>donošenja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odluke</a:t>
            </a:r>
            <a:r>
              <a:rPr lang="en-US" sz="2800" b="1" dirty="0" smtClean="0"/>
              <a:t> o </a:t>
            </a:r>
            <a:r>
              <a:rPr lang="en-US" sz="2800" b="1" dirty="0" err="1" smtClean="0"/>
              <a:t>promeni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namene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zemljišta</a:t>
            </a:r>
            <a:endParaRPr lang="en-US" sz="2800" b="1" dirty="0" smtClean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x-none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POLITIKE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6868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+mj-lt"/>
              <a:buAutoNum type="arabicPeriod" startAt="8"/>
            </a:pPr>
            <a:r>
              <a:rPr lang="en-US" sz="2800" b="1" dirty="0" err="1" smtClean="0"/>
              <a:t>Obezbeđivanje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tehničke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podrške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za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promociju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upravljanja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pristupima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na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lokalnom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nivou</a:t>
            </a:r>
            <a:endParaRPr lang="en-US" sz="2800" b="1" dirty="0" smtClean="0"/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+mj-lt"/>
              <a:buAutoNum type="arabicPeriod" startAt="8"/>
            </a:pPr>
            <a:r>
              <a:rPr lang="en-US" sz="2800" b="1" dirty="0" err="1" smtClean="0"/>
              <a:t>Sprovođenje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proaktivne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zaštite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koridora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kroz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koordinaciju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lokalnim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vlastima</a:t>
            </a:r>
            <a:r>
              <a:rPr lang="en-US" sz="2800" b="1" dirty="0" smtClean="0"/>
              <a:t> u </a:t>
            </a:r>
            <a:r>
              <a:rPr lang="en-US" sz="2800" b="1" dirty="0" err="1" smtClean="0"/>
              <a:t>upravljanju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koridorom</a:t>
            </a:r>
            <a:endParaRPr lang="en-US" sz="2800" b="1" dirty="0" smtClean="0"/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+mj-lt"/>
              <a:buAutoNum type="arabicPeriod" startAt="8"/>
            </a:pPr>
            <a:r>
              <a:rPr lang="en-US" sz="2800" b="1" dirty="0" err="1" smtClean="0"/>
              <a:t>Uspostavljanje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procedura</a:t>
            </a:r>
            <a:r>
              <a:rPr lang="en-US" sz="2800" b="1" dirty="0" smtClean="0"/>
              <a:t> u </a:t>
            </a:r>
            <a:r>
              <a:rPr lang="en-US" sz="2800" b="1" dirty="0" err="1" smtClean="0"/>
              <a:t>toku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revizije</a:t>
            </a:r>
            <a:r>
              <a:rPr lang="en-US" sz="2800" b="1" dirty="0" smtClean="0"/>
              <a:t> za </a:t>
            </a:r>
            <a:r>
              <a:rPr lang="en-US" sz="2800" b="1" dirty="0" err="1" smtClean="0"/>
              <a:t>utvrđivanje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odgovornosti</a:t>
            </a:r>
            <a:r>
              <a:rPr lang="en-US" sz="2800" b="1" dirty="0" smtClean="0"/>
              <a:t> za </a:t>
            </a:r>
            <a:r>
              <a:rPr lang="en-US" sz="2800" b="1" dirty="0" err="1" smtClean="0"/>
              <a:t>plaćanje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ulaganja</a:t>
            </a:r>
            <a:r>
              <a:rPr lang="en-US" sz="2800" b="1" dirty="0" smtClean="0"/>
              <a:t> u </a:t>
            </a:r>
            <a:r>
              <a:rPr lang="en-US" sz="2800" b="1" dirty="0" err="1" smtClean="0"/>
              <a:t>cilju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poboljšanja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bezbednosti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i</a:t>
            </a:r>
            <a:r>
              <a:rPr lang="en-US" sz="2800" b="1" dirty="0" smtClean="0"/>
              <a:t> </a:t>
            </a:r>
            <a:r>
              <a:rPr lang="sr-Latn-RS" sz="2800" b="1" dirty="0" smtClean="0"/>
              <a:t>efikasnosto</a:t>
            </a:r>
            <a:r>
              <a:rPr lang="en-US" sz="2800" b="1" dirty="0" smtClean="0"/>
              <a:t> do </a:t>
            </a:r>
            <a:r>
              <a:rPr lang="en-US" sz="2800" b="1" dirty="0" err="1" smtClean="0"/>
              <a:t>čijeg</a:t>
            </a:r>
            <a:r>
              <a:rPr lang="en-US" sz="2800" b="1" dirty="0" smtClean="0"/>
              <a:t> je </a:t>
            </a:r>
            <a:r>
              <a:rPr lang="en-US" sz="2800" b="1" dirty="0" err="1" smtClean="0"/>
              <a:t>smanjenja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došlo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zbog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realizacije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posmatranog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pristupa</a:t>
            </a:r>
            <a:endParaRPr lang="en-US" sz="2800" b="1" dirty="0" smtClean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152400"/>
            <a:ext cx="83058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cap="all" dirty="0" smtClean="0"/>
              <a:t>OSNOVA ZA DEFINISANJE </a:t>
            </a:r>
            <a:r>
              <a:rPr lang="en-US" sz="3600" b="1" cap="all" dirty="0" err="1" smtClean="0"/>
              <a:t>SistemA</a:t>
            </a:r>
            <a:r>
              <a:rPr lang="en-US" sz="3600" b="1" cap="all" dirty="0" smtClean="0"/>
              <a:t> </a:t>
            </a:r>
            <a:r>
              <a:rPr lang="en-US" sz="3600" b="1" cap="all" dirty="0" err="1" smtClean="0"/>
              <a:t>klasifikacije</a:t>
            </a:r>
            <a:r>
              <a:rPr lang="en-US" sz="3600" b="1" cap="all" dirty="0" smtClean="0"/>
              <a:t> </a:t>
            </a:r>
            <a:r>
              <a:rPr lang="en-US" sz="3600" b="1" cap="all" dirty="0" err="1" smtClean="0"/>
              <a:t>pristupa</a:t>
            </a:r>
            <a:endParaRPr lang="en-US" sz="3600" b="1" cap="all" dirty="0" smtClean="0"/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305800" cy="55245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CS" sz="2800" dirty="0" smtClean="0"/>
              <a:t>Preporučeni sistem klasifikacije pristupa reflektuje</a:t>
            </a:r>
            <a:r>
              <a:rPr lang="sr-Latn-RS" sz="2800" dirty="0" smtClean="0"/>
              <a:t> – mora da uvažava</a:t>
            </a:r>
            <a:r>
              <a:rPr lang="sr-Cyrl-CS" sz="2800" dirty="0" smtClean="0"/>
              <a:t>:</a:t>
            </a:r>
            <a:endParaRPr lang="en-US" sz="2800" dirty="0" smtClean="0"/>
          </a:p>
          <a:p>
            <a:endParaRPr lang="en-US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Cyrl-CS" sz="2800" dirty="0" smtClean="0"/>
              <a:t> Funkcionalnu klasu puta</a:t>
            </a:r>
            <a:endParaRPr lang="x-none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x-none" sz="2800" dirty="0" smtClean="0"/>
              <a:t> </a:t>
            </a:r>
            <a:r>
              <a:rPr lang="sr-Cyrl-CS" sz="2800" dirty="0" smtClean="0"/>
              <a:t>Projektne krakteristike puta</a:t>
            </a:r>
            <a:endParaRPr lang="x-none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Cyrl-CS" sz="2800" dirty="0" smtClean="0"/>
              <a:t>Stepen urbanizacije (frekvencija raskrsnica i brzina putovanja).</a:t>
            </a:r>
            <a:endParaRPr lang="x-none" sz="2800" dirty="0" smtClean="0"/>
          </a:p>
          <a:p>
            <a:pPr marL="285750" indent="-285750" algn="r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r>
              <a:rPr lang="x-none" sz="2800" dirty="0" smtClean="0"/>
              <a:t>	</a:t>
            </a:r>
            <a:r>
              <a:rPr lang="en-US" sz="2800" dirty="0" err="1" smtClean="0">
                <a:solidFill>
                  <a:srgbClr val="FF0000"/>
                </a:solidFill>
              </a:rPr>
              <a:t>Glavna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uloga</a:t>
            </a:r>
            <a:r>
              <a:rPr lang="en-US" sz="2800" dirty="0" smtClean="0">
                <a:solidFill>
                  <a:srgbClr val="FF0000"/>
                </a:solidFill>
              </a:rPr>
              <a:t> (</a:t>
            </a:r>
            <a:r>
              <a:rPr lang="en-US" sz="2800" dirty="0" err="1" smtClean="0">
                <a:solidFill>
                  <a:srgbClr val="FF0000"/>
                </a:solidFill>
              </a:rPr>
              <a:t>svrha</a:t>
            </a:r>
            <a:r>
              <a:rPr lang="en-US" sz="2800" dirty="0" smtClean="0">
                <a:solidFill>
                  <a:srgbClr val="FF0000"/>
                </a:solidFill>
              </a:rPr>
              <a:t>) </a:t>
            </a:r>
            <a:r>
              <a:rPr lang="en-US" sz="2800" dirty="0" err="1" smtClean="0">
                <a:solidFill>
                  <a:srgbClr val="FF0000"/>
                </a:solidFill>
              </a:rPr>
              <a:t>sistema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klasifikacije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jeste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definisanje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planiranog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nivoa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sr-Latn-RS" sz="2800" b="1" u="sng" dirty="0" smtClean="0">
                <a:solidFill>
                  <a:srgbClr val="FF0000"/>
                </a:solidFill>
              </a:rPr>
              <a:t>kontrole – sprečavanja </a:t>
            </a:r>
            <a:r>
              <a:rPr lang="en-US" sz="2800" dirty="0" err="1" smtClean="0">
                <a:solidFill>
                  <a:srgbClr val="FF0000"/>
                </a:solidFill>
              </a:rPr>
              <a:t>pristupa</a:t>
            </a:r>
            <a:r>
              <a:rPr lang="en-US" sz="2800" dirty="0" smtClean="0">
                <a:solidFill>
                  <a:srgbClr val="FF0000"/>
                </a:solidFill>
              </a:rPr>
              <a:t> za </a:t>
            </a:r>
            <a:r>
              <a:rPr lang="en-US" sz="2800" dirty="0" err="1" smtClean="0">
                <a:solidFill>
                  <a:srgbClr val="FF0000"/>
                </a:solidFill>
              </a:rPr>
              <a:t>različite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državne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puteve</a:t>
            </a:r>
            <a:r>
              <a:rPr lang="en-US" sz="2800" dirty="0" smtClean="0">
                <a:solidFill>
                  <a:srgbClr val="FF0000"/>
                </a:solidFill>
              </a:rPr>
              <a:t>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152400"/>
            <a:ext cx="83058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cap="all" dirty="0" smtClean="0"/>
              <a:t>OSNOVA ZA DEFINISANJE </a:t>
            </a:r>
            <a:r>
              <a:rPr lang="en-US" sz="3600" b="1" cap="all" dirty="0" err="1" smtClean="0"/>
              <a:t>SistemA</a:t>
            </a:r>
            <a:r>
              <a:rPr lang="en-US" sz="3600" b="1" cap="all" dirty="0" smtClean="0"/>
              <a:t> </a:t>
            </a:r>
            <a:r>
              <a:rPr lang="en-US" sz="3600" b="1" cap="all" dirty="0" err="1" smtClean="0"/>
              <a:t>klasifikacije</a:t>
            </a:r>
            <a:r>
              <a:rPr lang="en-US" sz="3600" b="1" cap="all" dirty="0" smtClean="0"/>
              <a:t> </a:t>
            </a:r>
            <a:r>
              <a:rPr lang="en-US" sz="3600" b="1" cap="all" dirty="0" err="1" smtClean="0"/>
              <a:t>pristupa</a:t>
            </a:r>
            <a:endParaRPr lang="en-US" sz="3600" b="1" cap="all" dirty="0" smtClean="0"/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305800" cy="57400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x-none" sz="2800" dirty="0" smtClean="0"/>
          </a:p>
          <a:p>
            <a:r>
              <a:rPr lang="en-US" sz="2800" dirty="0" err="1" smtClean="0"/>
              <a:t>Definisanje</a:t>
            </a:r>
            <a:r>
              <a:rPr lang="en-US" sz="2800" dirty="0" smtClean="0"/>
              <a:t> </a:t>
            </a:r>
            <a:r>
              <a:rPr lang="sr-Latn-RS" sz="2800" dirty="0" smtClean="0"/>
              <a:t>kriterijuma</a:t>
            </a:r>
            <a:r>
              <a:rPr lang="en-US" sz="2800" dirty="0" smtClean="0"/>
              <a:t> </a:t>
            </a:r>
            <a:r>
              <a:rPr lang="en-US" sz="2800" dirty="0" err="1" smtClean="0"/>
              <a:t>potrebnih</a:t>
            </a:r>
            <a:r>
              <a:rPr lang="en-US" sz="2800" dirty="0" smtClean="0"/>
              <a:t> za </a:t>
            </a:r>
            <a:r>
              <a:rPr lang="en-US" sz="2800" dirty="0" err="1" smtClean="0"/>
              <a:t>klasifikaciju</a:t>
            </a:r>
            <a:r>
              <a:rPr lang="en-US" sz="2800" dirty="0" smtClean="0"/>
              <a:t> </a:t>
            </a:r>
            <a:r>
              <a:rPr lang="en-US" sz="2800" dirty="0" err="1" smtClean="0"/>
              <a:t>pristupa</a:t>
            </a:r>
            <a:r>
              <a:rPr lang="x-none" sz="2800" dirty="0" smtClean="0"/>
              <a:t>:</a:t>
            </a:r>
            <a:endParaRPr lang="en-US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Cyrl-CS" sz="2800" dirty="0" smtClean="0"/>
              <a:t> </a:t>
            </a:r>
            <a:r>
              <a:rPr lang="en-US" sz="2800" b="1" dirty="0" err="1" smtClean="0"/>
              <a:t>Nivo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važnosti</a:t>
            </a:r>
            <a:r>
              <a:rPr lang="en-US" sz="2800" b="1" dirty="0" smtClean="0"/>
              <a:t>/</a:t>
            </a:r>
            <a:r>
              <a:rPr lang="en-US" sz="2800" b="1" dirty="0" err="1" smtClean="0"/>
              <a:t>funkcionalna</a:t>
            </a:r>
            <a:r>
              <a:rPr lang="sr-Latn-RS" sz="2800" b="1" dirty="0" smtClean="0"/>
              <a:t> - saobraćajna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uloga</a:t>
            </a:r>
            <a:endParaRPr lang="x-none" sz="2800" b="1" dirty="0" smtClean="0"/>
          </a:p>
          <a:p>
            <a:pPr marL="742950" lvl="1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en-US" sz="2400" b="1" dirty="0" err="1" smtClean="0">
                <a:solidFill>
                  <a:srgbClr val="0070C0"/>
                </a:solidFill>
              </a:rPr>
              <a:t>Daljinski</a:t>
            </a:r>
            <a:endParaRPr lang="x-none" sz="2400" b="1" dirty="0" smtClean="0">
              <a:solidFill>
                <a:srgbClr val="0070C0"/>
              </a:solidFill>
            </a:endParaRPr>
          </a:p>
          <a:p>
            <a:pPr marL="742950" lvl="1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en-US" sz="2400" dirty="0" err="1" smtClean="0"/>
              <a:t>Primarni</a:t>
            </a:r>
            <a:r>
              <a:rPr lang="en-US" sz="2400" dirty="0" smtClean="0"/>
              <a:t> </a:t>
            </a:r>
            <a:r>
              <a:rPr lang="en-US" sz="2400" dirty="0" err="1" smtClean="0"/>
              <a:t>vezni</a:t>
            </a:r>
            <a:r>
              <a:rPr lang="en-US" sz="2400" dirty="0" smtClean="0"/>
              <a:t> </a:t>
            </a:r>
            <a:r>
              <a:rPr lang="en-US" sz="2400" dirty="0" err="1" smtClean="0"/>
              <a:t>putevi</a:t>
            </a:r>
            <a:r>
              <a:rPr lang="en-US" sz="2400" dirty="0" smtClean="0"/>
              <a:t> </a:t>
            </a:r>
            <a:endParaRPr lang="x-none" sz="2400" dirty="0" smtClean="0"/>
          </a:p>
          <a:p>
            <a:pPr marL="742950" lvl="1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en-US" sz="2400" dirty="0" err="1" smtClean="0"/>
              <a:t>Sekundarni</a:t>
            </a:r>
            <a:r>
              <a:rPr lang="en-US" sz="2400" dirty="0" smtClean="0"/>
              <a:t> </a:t>
            </a:r>
            <a:r>
              <a:rPr lang="en-US" sz="2400" dirty="0" err="1" smtClean="0"/>
              <a:t>vezni</a:t>
            </a:r>
            <a:r>
              <a:rPr lang="en-US" sz="2400" dirty="0" smtClean="0"/>
              <a:t> </a:t>
            </a:r>
            <a:r>
              <a:rPr lang="en-US" sz="2400" dirty="0" err="1" smtClean="0"/>
              <a:t>putevi</a:t>
            </a:r>
            <a:r>
              <a:rPr lang="en-US" sz="2400" dirty="0" smtClean="0"/>
              <a:t> </a:t>
            </a:r>
            <a:endParaRPr lang="x-none" sz="2400" dirty="0" smtClean="0"/>
          </a:p>
          <a:p>
            <a:pPr marL="742950" lvl="1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en-US" sz="2400" dirty="0" err="1" smtClean="0"/>
              <a:t>Sabirni</a:t>
            </a:r>
            <a:r>
              <a:rPr lang="en-US" sz="2400" dirty="0" smtClean="0"/>
              <a:t> </a:t>
            </a:r>
            <a:r>
              <a:rPr lang="en-US" sz="2400" dirty="0" err="1" smtClean="0"/>
              <a:t>putevi</a:t>
            </a:r>
            <a:r>
              <a:rPr lang="en-US" sz="2400" dirty="0" smtClean="0"/>
              <a:t> </a:t>
            </a:r>
            <a:endParaRPr lang="x-none" sz="24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x-none" sz="2800" b="1" dirty="0" smtClean="0"/>
              <a:t> </a:t>
            </a:r>
            <a:r>
              <a:rPr lang="x-none" sz="2800" dirty="0" smtClean="0"/>
              <a:t>R</a:t>
            </a:r>
            <a:r>
              <a:rPr lang="en-US" sz="2800" dirty="0" err="1" smtClean="0"/>
              <a:t>azdelno</a:t>
            </a:r>
            <a:r>
              <a:rPr lang="en-US" sz="2800" dirty="0" smtClean="0"/>
              <a:t> </a:t>
            </a:r>
            <a:r>
              <a:rPr lang="en-US" sz="2800" dirty="0" err="1" smtClean="0"/>
              <a:t>ostrv</a:t>
            </a:r>
            <a:r>
              <a:rPr lang="x-none" sz="2800" dirty="0" smtClean="0"/>
              <a:t>o?</a:t>
            </a:r>
            <a:endParaRPr lang="en-US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endParaRPr lang="en-US" sz="2800" dirty="0" smtClean="0">
              <a:solidFill>
                <a:srgbClr val="FF0000"/>
              </a:solidFill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152400"/>
            <a:ext cx="83058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cap="all" dirty="0" smtClean="0"/>
              <a:t>OSNOVA ZA DEFINISANJE </a:t>
            </a:r>
            <a:r>
              <a:rPr lang="en-US" sz="3600" b="1" cap="all" dirty="0" err="1" smtClean="0"/>
              <a:t>SistemA</a:t>
            </a:r>
            <a:r>
              <a:rPr lang="en-US" sz="3600" b="1" cap="all" dirty="0" smtClean="0"/>
              <a:t> </a:t>
            </a:r>
            <a:r>
              <a:rPr lang="en-US" sz="3600" b="1" cap="all" dirty="0" err="1" smtClean="0"/>
              <a:t>klasifikacije</a:t>
            </a:r>
            <a:r>
              <a:rPr lang="en-US" sz="3600" b="1" cap="all" dirty="0" smtClean="0"/>
              <a:t> </a:t>
            </a:r>
            <a:r>
              <a:rPr lang="en-US" sz="3600" b="1" cap="all" dirty="0" err="1" smtClean="0"/>
              <a:t>pristupa</a:t>
            </a:r>
            <a:endParaRPr lang="en-US" sz="3600" b="1" cap="all" dirty="0" smtClean="0"/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305800" cy="450892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Definisanje</a:t>
            </a:r>
            <a:r>
              <a:rPr lang="en-US" sz="2800" dirty="0" smtClean="0"/>
              <a:t> </a:t>
            </a:r>
            <a:r>
              <a:rPr lang="sr-Latn-RS" sz="2800" dirty="0" smtClean="0"/>
              <a:t>kriterijuma </a:t>
            </a:r>
            <a:r>
              <a:rPr lang="en-US" sz="2800" dirty="0" err="1" smtClean="0"/>
              <a:t>potrebnih</a:t>
            </a:r>
            <a:r>
              <a:rPr lang="en-US" sz="2800" dirty="0" smtClean="0"/>
              <a:t> za </a:t>
            </a:r>
            <a:r>
              <a:rPr lang="en-US" sz="2800" dirty="0" err="1" smtClean="0"/>
              <a:t>klasifikaciju</a:t>
            </a:r>
            <a:r>
              <a:rPr lang="en-US" sz="2800" dirty="0" smtClean="0"/>
              <a:t> </a:t>
            </a:r>
            <a:r>
              <a:rPr lang="en-US" sz="2800" dirty="0" err="1" smtClean="0"/>
              <a:t>pristupa</a:t>
            </a:r>
            <a:r>
              <a:rPr lang="x-none" sz="2800" dirty="0" smtClean="0"/>
              <a:t>:</a:t>
            </a:r>
            <a:endParaRPr lang="en-US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x-none" sz="2800" smtClean="0"/>
              <a:t> </a:t>
            </a:r>
            <a:r>
              <a:rPr lang="en-US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sr-Latn-RS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ONA PUTA</a:t>
            </a:r>
            <a:endParaRPr lang="x-none" sz="28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42950" lvl="1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sr-Cyrl-CS" sz="2400" b="1" strike="sngStrike" dirty="0" smtClean="0">
                <a:solidFill>
                  <a:srgbClr val="FF0000"/>
                </a:solidFill>
              </a:rPr>
              <a:t>Vangradske zone sa </a:t>
            </a:r>
            <a:r>
              <a:rPr lang="sr-Latn-RS" sz="2400" b="1" strike="sngStrike" dirty="0" smtClean="0">
                <a:solidFill>
                  <a:srgbClr val="FF0000"/>
                </a:solidFill>
              </a:rPr>
              <a:t>visokim </a:t>
            </a:r>
            <a:r>
              <a:rPr lang="sr-Cyrl-CS" sz="2400" b="1" strike="sngStrike" dirty="0" smtClean="0">
                <a:solidFill>
                  <a:srgbClr val="FF0000"/>
                </a:solidFill>
              </a:rPr>
              <a:t>intenzitetom saobraćaja</a:t>
            </a:r>
            <a:r>
              <a:rPr lang="x-none" sz="2400" b="1" strike="sngStrike" smtClean="0">
                <a:solidFill>
                  <a:srgbClr val="FF0000"/>
                </a:solidFill>
              </a:rPr>
              <a:t> </a:t>
            </a:r>
            <a:endParaRPr lang="x-none" sz="2400" b="1" strike="sngStrike" dirty="0" smtClean="0">
              <a:solidFill>
                <a:srgbClr val="FF0000"/>
              </a:solidFill>
              <a:sym typeface="Symbol"/>
            </a:endParaRPr>
          </a:p>
          <a:p>
            <a:pPr marL="742950" lvl="1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sr-Cyrl-CS" sz="2400" dirty="0" smtClean="0"/>
              <a:t>Vangradske zone sa niskim intenzitetom saobraćaja</a:t>
            </a:r>
            <a:r>
              <a:rPr lang="x-none" sz="2400" smtClean="0"/>
              <a:t> (PGDS</a:t>
            </a:r>
            <a:r>
              <a:rPr lang="sr-Latn-RS" sz="2400" dirty="0" smtClean="0"/>
              <a:t> </a:t>
            </a:r>
            <a:r>
              <a:rPr lang="x-none" sz="2400" smtClean="0">
                <a:sym typeface="Symbol"/>
              </a:rPr>
              <a:t></a:t>
            </a:r>
            <a:r>
              <a:rPr lang="sr-Latn-RS" sz="2400" dirty="0" smtClean="0">
                <a:sym typeface="Symbol"/>
              </a:rPr>
              <a:t> </a:t>
            </a:r>
            <a:r>
              <a:rPr lang="x-none" sz="2400" smtClean="0">
                <a:sym typeface="Symbol"/>
              </a:rPr>
              <a:t>550 </a:t>
            </a:r>
            <a:r>
              <a:rPr lang="en-US" sz="2400" dirty="0" smtClean="0">
                <a:sym typeface="Symbol"/>
              </a:rPr>
              <a:t>– 1500 </a:t>
            </a:r>
            <a:r>
              <a:rPr lang="x-none" sz="2400" smtClean="0">
                <a:sym typeface="Symbol"/>
              </a:rPr>
              <a:t>voz/dan)</a:t>
            </a:r>
          </a:p>
          <a:p>
            <a:pPr marL="742950" lvl="1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en-US" sz="2400" dirty="0" err="1" smtClean="0"/>
              <a:t>Gradske</a:t>
            </a:r>
            <a:r>
              <a:rPr lang="en-US" sz="2400" dirty="0" smtClean="0"/>
              <a:t> zone </a:t>
            </a:r>
            <a:endParaRPr lang="x-none" sz="2400" dirty="0" smtClean="0"/>
          </a:p>
          <a:p>
            <a:pPr marL="742950" lvl="1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§"/>
            </a:pPr>
            <a:r>
              <a:rPr lang="sr-Cyrl-CS" sz="2400" dirty="0" smtClean="0"/>
              <a:t>Gradske ulice namenjene prolaznom i lokalnom saobraćaju</a:t>
            </a:r>
            <a:endParaRPr lang="en-US" sz="24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x-none" sz="2800" b="1" dirty="0" smtClean="0"/>
              <a:t> </a:t>
            </a:r>
            <a:r>
              <a:rPr lang="en-US" sz="2800" dirty="0" err="1" smtClean="0"/>
              <a:t>Sprovođenje</a:t>
            </a:r>
            <a:r>
              <a:rPr lang="en-US" sz="2800" dirty="0" smtClean="0"/>
              <a:t> </a:t>
            </a:r>
            <a:r>
              <a:rPr lang="en-US" sz="2800" dirty="0" err="1" smtClean="0"/>
              <a:t>ovlašćenja</a:t>
            </a:r>
            <a:endParaRPr lang="en-US" sz="2800" dirty="0" smtClean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152400"/>
            <a:ext cx="83058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x-none" sz="3600" b="1" cap="all" dirty="0" smtClean="0"/>
              <a:t>Elementi potrebni za uspešnu implementaciju politike</a:t>
            </a:r>
            <a:endParaRPr lang="en-US" sz="3600" b="1" cap="all" dirty="0" smtClean="0"/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3058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en-US" sz="2800" dirty="0" smtClean="0">
              <a:solidFill>
                <a:srgbClr val="FF0000"/>
              </a:solidFill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457200" y="1371600"/>
            <a:ext cx="8305800" cy="7078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x-none" sz="2800" dirty="0" smtClean="0"/>
              <a:t> </a:t>
            </a:r>
            <a:r>
              <a:rPr lang="x-none" sz="2800" b="1" i="1" dirty="0" smtClean="0">
                <a:solidFill>
                  <a:srgbClr val="FF0000"/>
                </a:solidFill>
              </a:rPr>
              <a:t>Smernice za pristupe </a:t>
            </a:r>
            <a:r>
              <a:rPr lang="x-none" sz="2800" dirty="0" smtClean="0"/>
              <a:t>- </a:t>
            </a:r>
            <a:r>
              <a:rPr lang="en-US" sz="2800" dirty="0" err="1" smtClean="0"/>
              <a:t>detaljne</a:t>
            </a:r>
            <a:r>
              <a:rPr lang="en-US" sz="2800" dirty="0" smtClean="0"/>
              <a:t> </a:t>
            </a:r>
            <a:r>
              <a:rPr lang="en-US" sz="2800" dirty="0" err="1" smtClean="0"/>
              <a:t>preporuke</a:t>
            </a:r>
            <a:r>
              <a:rPr lang="en-US" sz="2800" dirty="0" smtClean="0"/>
              <a:t> o </a:t>
            </a:r>
            <a:r>
              <a:rPr lang="en-US" sz="2800" dirty="0" err="1" smtClean="0"/>
              <a:t>karakteristikama</a:t>
            </a:r>
            <a:r>
              <a:rPr lang="en-US" sz="2800" dirty="0" smtClean="0"/>
              <a:t> </a:t>
            </a:r>
            <a:r>
              <a:rPr lang="en-US" sz="2800" dirty="0" err="1" smtClean="0"/>
              <a:t>pristupa</a:t>
            </a:r>
            <a:r>
              <a:rPr lang="sr-Latn-RS" sz="2800" dirty="0" smtClean="0"/>
              <a:t>, upravljanja pristupima</a:t>
            </a:r>
            <a:r>
              <a:rPr lang="en-US" sz="2800" dirty="0" smtClean="0"/>
              <a:t> </a:t>
            </a:r>
            <a:r>
              <a:rPr lang="en-US" sz="2800" dirty="0" err="1" smtClean="0"/>
              <a:t>i</a:t>
            </a:r>
            <a:r>
              <a:rPr lang="en-US" sz="2800" dirty="0" smtClean="0"/>
              <a:t> </a:t>
            </a:r>
            <a:r>
              <a:rPr lang="sr-Latn-RS" sz="2800" dirty="0" smtClean="0"/>
              <a:t>procesu </a:t>
            </a:r>
            <a:r>
              <a:rPr lang="en-US" sz="2800" dirty="0" smtClean="0"/>
              <a:t> </a:t>
            </a:r>
            <a:r>
              <a:rPr lang="en-US" sz="2800" dirty="0" err="1" smtClean="0"/>
              <a:t>projektova</a:t>
            </a:r>
            <a:r>
              <a:rPr lang="sr-Latn-RS" sz="2800" dirty="0" smtClean="0"/>
              <a:t>nja</a:t>
            </a:r>
            <a:endParaRPr lang="x-none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x-none" sz="2800" b="1" i="1" dirty="0" smtClean="0">
                <a:solidFill>
                  <a:srgbClr val="C00000"/>
                </a:solidFill>
              </a:rPr>
              <a:t>Proces za dobijanje dozvole za pristup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x-none" sz="2800" i="1" dirty="0" smtClean="0"/>
              <a:t>Upravljanje /očuvanje koridora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x-none" sz="2800" b="1" i="1" smtClean="0">
                <a:solidFill>
                  <a:srgbClr val="00B050"/>
                </a:solidFill>
              </a:rPr>
              <a:t>Kupovina </a:t>
            </a:r>
            <a:r>
              <a:rPr lang="sr-Latn-RS" sz="2800" b="1" i="1" dirty="0" smtClean="0">
                <a:solidFill>
                  <a:srgbClr val="00B050"/>
                </a:solidFill>
              </a:rPr>
              <a:t>prava na</a:t>
            </a:r>
            <a:r>
              <a:rPr lang="x-none" sz="2800" b="1" i="1" smtClean="0">
                <a:solidFill>
                  <a:srgbClr val="00B050"/>
                </a:solidFill>
              </a:rPr>
              <a:t> pristup</a:t>
            </a:r>
            <a:r>
              <a:rPr lang="sr-Latn-RS" sz="2800" b="1" i="1" dirty="0" smtClean="0">
                <a:solidFill>
                  <a:srgbClr val="00B050"/>
                </a:solidFill>
              </a:rPr>
              <a:t> ?</a:t>
            </a:r>
            <a:endParaRPr lang="x-none" sz="2800" b="1" i="1" dirty="0" smtClean="0">
              <a:solidFill>
                <a:srgbClr val="00B050"/>
              </a:solidFill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Cyrl-CS" sz="2800" i="1" dirty="0" smtClean="0"/>
              <a:t>Koordinacija i saradnja između službi različit</a:t>
            </a:r>
            <a:r>
              <a:rPr lang="sr-Latn-RS" sz="2800" i="1" dirty="0" smtClean="0"/>
              <a:t>ih</a:t>
            </a:r>
            <a:r>
              <a:rPr lang="sr-Cyrl-CS" sz="2800" i="1" dirty="0" smtClean="0"/>
              <a:t> nadležnosti</a:t>
            </a:r>
            <a:endParaRPr lang="x-none" sz="2800" i="1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Cyrl-CS" sz="2800" i="1" dirty="0" smtClean="0"/>
              <a:t>Tehnička podrška i komunikacija</a:t>
            </a:r>
            <a:endParaRPr lang="en-US" sz="2800" i="1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en-US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endParaRPr lang="x-none" sz="2800" dirty="0" smtClean="0"/>
          </a:p>
          <a:p>
            <a:pPr marL="285750" indent="-285750" algn="r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en-US" sz="2800" dirty="0" smtClean="0">
              <a:solidFill>
                <a:srgbClr val="FF0000"/>
              </a:solidFill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81000"/>
            <a:ext cx="8305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cap="all" dirty="0" err="1" smtClean="0"/>
              <a:t>evaluacija</a:t>
            </a:r>
            <a:r>
              <a:rPr lang="en-US" sz="3600" b="1" cap="all" dirty="0" smtClean="0"/>
              <a:t> </a:t>
            </a:r>
            <a:r>
              <a:rPr lang="en-US" sz="3600" b="1" cap="all" dirty="0" err="1" smtClean="0"/>
              <a:t>potencijalnog</a:t>
            </a:r>
            <a:r>
              <a:rPr lang="en-US" sz="3600" b="1" cap="all" dirty="0" smtClean="0"/>
              <a:t> </a:t>
            </a:r>
            <a:r>
              <a:rPr lang="en-US" sz="3600" b="1" cap="all" dirty="0" err="1" smtClean="0"/>
              <a:t>pristupa</a:t>
            </a:r>
            <a:endParaRPr lang="en-US" sz="3600" b="1" cap="all" dirty="0" smtClean="0"/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3058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en-US" sz="2800" dirty="0" smtClean="0">
              <a:solidFill>
                <a:srgbClr val="FF0000"/>
              </a:solidFill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83058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r>
              <a:rPr lang="x-none" sz="2400" dirty="0" smtClean="0"/>
              <a:t>	</a:t>
            </a:r>
            <a:r>
              <a:rPr lang="x-none" sz="2400" b="1" dirty="0" smtClean="0">
                <a:solidFill>
                  <a:srgbClr val="7030A0"/>
                </a:solidFill>
              </a:rPr>
              <a:t>E</a:t>
            </a:r>
            <a:r>
              <a:rPr lang="en-US" sz="2400" b="1" dirty="0" err="1" smtClean="0">
                <a:solidFill>
                  <a:srgbClr val="7030A0"/>
                </a:solidFill>
              </a:rPr>
              <a:t>valuacija</a:t>
            </a:r>
            <a:r>
              <a:rPr lang="en-US" sz="2400" b="1" dirty="0" smtClean="0">
                <a:solidFill>
                  <a:srgbClr val="7030A0"/>
                </a:solidFill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</a:rPr>
              <a:t>potencijalnog</a:t>
            </a:r>
            <a:r>
              <a:rPr lang="en-US" sz="2400" b="1" dirty="0" smtClean="0">
                <a:solidFill>
                  <a:srgbClr val="7030A0"/>
                </a:solidFill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</a:rPr>
              <a:t>pristupa</a:t>
            </a:r>
            <a:r>
              <a:rPr lang="en-US" sz="2400" b="1" dirty="0" smtClean="0">
                <a:solidFill>
                  <a:srgbClr val="7030A0"/>
                </a:solidFill>
              </a:rPr>
              <a:t> </a:t>
            </a:r>
            <a:r>
              <a:rPr lang="sr-Latn-RS" sz="2400" b="1" dirty="0" smtClean="0">
                <a:solidFill>
                  <a:srgbClr val="7030A0"/>
                </a:solidFill>
              </a:rPr>
              <a:t>- koraci</a:t>
            </a:r>
            <a:r>
              <a:rPr lang="x-none" sz="2400" smtClean="0"/>
              <a:t>:</a:t>
            </a:r>
            <a:endParaRPr lang="x-none" sz="2400" i="1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en-US" sz="2400" dirty="0" err="1" smtClean="0"/>
              <a:t>Lociranje</a:t>
            </a:r>
            <a:r>
              <a:rPr lang="en-US" sz="2400" dirty="0" smtClean="0"/>
              <a:t> </a:t>
            </a:r>
            <a:r>
              <a:rPr lang="en-US" sz="2400" dirty="0" err="1" smtClean="0"/>
              <a:t>raskrsnica</a:t>
            </a:r>
            <a:r>
              <a:rPr lang="en-US" sz="2400" dirty="0" smtClean="0"/>
              <a:t> </a:t>
            </a:r>
            <a:r>
              <a:rPr lang="en-US" sz="2400" dirty="0" err="1" smtClean="0"/>
              <a:t>i</a:t>
            </a:r>
            <a:r>
              <a:rPr lang="en-US" sz="2400" dirty="0" smtClean="0"/>
              <a:t> </a:t>
            </a:r>
            <a:r>
              <a:rPr lang="sr-Latn-RS" sz="2400" dirty="0" smtClean="0"/>
              <a:t>svih </a:t>
            </a:r>
            <a:r>
              <a:rPr lang="en-US" sz="2400" dirty="0" err="1" smtClean="0"/>
              <a:t>privatnih</a:t>
            </a:r>
            <a:r>
              <a:rPr lang="en-US" sz="2400" dirty="0" smtClean="0"/>
              <a:t> </a:t>
            </a:r>
            <a:r>
              <a:rPr lang="en-US" sz="2400" dirty="0" err="1" smtClean="0"/>
              <a:t>pristupa</a:t>
            </a:r>
            <a:r>
              <a:rPr lang="en-US" sz="2400" dirty="0" smtClean="0"/>
              <a:t> u </a:t>
            </a:r>
            <a:r>
              <a:rPr lang="en-US" sz="2400" dirty="0" err="1" smtClean="0"/>
              <a:t>blizini</a:t>
            </a:r>
            <a:r>
              <a:rPr lang="sr-Latn-RS" sz="2400" dirty="0" smtClean="0"/>
              <a:t>/zoni</a:t>
            </a:r>
            <a:endParaRPr lang="x-none" sz="24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sr-Latn-RS" sz="2400" dirty="0" smtClean="0"/>
              <a:t>Klasifikacija s</a:t>
            </a:r>
            <a:r>
              <a:rPr lang="en-US" sz="2400" dirty="0" err="1" smtClean="0"/>
              <a:t>vih</a:t>
            </a:r>
            <a:r>
              <a:rPr lang="en-US" sz="2400" dirty="0" smtClean="0"/>
              <a:t> </a:t>
            </a:r>
            <a:r>
              <a:rPr lang="en-US" sz="2400" dirty="0" err="1" smtClean="0"/>
              <a:t>ukrštanja</a:t>
            </a:r>
            <a:r>
              <a:rPr lang="en-US" sz="2400" dirty="0" smtClean="0"/>
              <a:t> </a:t>
            </a:r>
            <a:r>
              <a:rPr lang="en-US" sz="2400" dirty="0" err="1" smtClean="0"/>
              <a:t>po</a:t>
            </a:r>
            <a:r>
              <a:rPr lang="en-US" sz="2400" dirty="0" smtClean="0"/>
              <a:t> </a:t>
            </a:r>
            <a:r>
              <a:rPr lang="en-US" sz="2400" dirty="0" err="1" smtClean="0"/>
              <a:t>važnosti</a:t>
            </a:r>
            <a:r>
              <a:rPr lang="en-US" sz="2400" dirty="0" smtClean="0"/>
              <a:t> </a:t>
            </a:r>
            <a:endParaRPr lang="x-none" sz="24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en-US" sz="2400" dirty="0" err="1" smtClean="0"/>
              <a:t>Procena</a:t>
            </a:r>
            <a:r>
              <a:rPr lang="en-US" sz="2400" dirty="0" smtClean="0"/>
              <a:t> </a:t>
            </a:r>
            <a:r>
              <a:rPr lang="en-US" sz="2400" dirty="0" err="1" smtClean="0"/>
              <a:t>funkcionalnih</a:t>
            </a:r>
            <a:r>
              <a:rPr lang="en-US" sz="2400" dirty="0" smtClean="0"/>
              <a:t> </a:t>
            </a:r>
            <a:r>
              <a:rPr lang="en-US" sz="2400" dirty="0" err="1" smtClean="0"/>
              <a:t>zona</a:t>
            </a:r>
            <a:r>
              <a:rPr lang="en-US" sz="2400" dirty="0" smtClean="0"/>
              <a:t> (</a:t>
            </a:r>
            <a:r>
              <a:rPr lang="en-US" sz="2400" dirty="0" err="1" smtClean="0"/>
              <a:t>uticajnih</a:t>
            </a:r>
            <a:r>
              <a:rPr lang="en-US" sz="2400" dirty="0" smtClean="0"/>
              <a:t> </a:t>
            </a:r>
            <a:r>
              <a:rPr lang="en-US" sz="2400" dirty="0" err="1" smtClean="0"/>
              <a:t>zona</a:t>
            </a:r>
            <a:r>
              <a:rPr lang="en-US" sz="2400" dirty="0" smtClean="0"/>
              <a:t>) </a:t>
            </a:r>
            <a:r>
              <a:rPr lang="en-US" sz="2400" dirty="0" err="1" smtClean="0"/>
              <a:t>svake</a:t>
            </a:r>
            <a:r>
              <a:rPr lang="en-US" sz="2400" dirty="0" smtClean="0"/>
              <a:t> </a:t>
            </a:r>
            <a:r>
              <a:rPr lang="en-US" sz="2400" dirty="0" err="1" smtClean="0"/>
              <a:t>raskrsnice</a:t>
            </a:r>
            <a:endParaRPr lang="x-none" sz="24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en-US" sz="2400" dirty="0" err="1" smtClean="0"/>
              <a:t>Identifikacija</a:t>
            </a:r>
            <a:r>
              <a:rPr lang="en-US" sz="2400" dirty="0" smtClean="0"/>
              <a:t> </a:t>
            </a:r>
            <a:r>
              <a:rPr lang="en-US" sz="2400" b="1" dirty="0" smtClean="0">
                <a:solidFill>
                  <a:schemeClr val="accent2"/>
                </a:solidFill>
              </a:rPr>
              <a:t>”</a:t>
            </a:r>
            <a:r>
              <a:rPr lang="en-US" sz="2400" b="1" dirty="0" err="1" smtClean="0">
                <a:solidFill>
                  <a:schemeClr val="accent2"/>
                </a:solidFill>
              </a:rPr>
              <a:t>prozora</a:t>
            </a:r>
            <a:r>
              <a:rPr lang="en-US" sz="2400" b="1" dirty="0" smtClean="0">
                <a:solidFill>
                  <a:schemeClr val="accent2"/>
                </a:solidFill>
              </a:rPr>
              <a:t>” </a:t>
            </a:r>
            <a:r>
              <a:rPr lang="x-none" sz="2400" dirty="0" smtClean="0"/>
              <a:t>u</a:t>
            </a:r>
            <a:r>
              <a:rPr lang="en-US" sz="2400" dirty="0" smtClean="0"/>
              <a:t> </a:t>
            </a:r>
            <a:r>
              <a:rPr lang="en-US" sz="2400" dirty="0" err="1" smtClean="0"/>
              <a:t>kojima</a:t>
            </a:r>
            <a:r>
              <a:rPr lang="en-US" sz="2400" dirty="0" smtClean="0"/>
              <a:t> je </a:t>
            </a:r>
            <a:r>
              <a:rPr lang="en-US" sz="2400" dirty="0" err="1" smtClean="0"/>
              <a:t>moguće</a:t>
            </a:r>
            <a:r>
              <a:rPr lang="en-US" sz="2400" dirty="0" smtClean="0"/>
              <a:t> </a:t>
            </a:r>
            <a:r>
              <a:rPr lang="en-US" sz="2400" dirty="0" err="1" smtClean="0"/>
              <a:t>dozvoliti</a:t>
            </a:r>
            <a:r>
              <a:rPr lang="en-US" sz="2400" dirty="0" smtClean="0"/>
              <a:t> </a:t>
            </a:r>
            <a:r>
              <a:rPr lang="en-US" sz="2400" dirty="0" err="1" smtClean="0"/>
              <a:t>direktan</a:t>
            </a:r>
            <a:r>
              <a:rPr lang="en-US" sz="2400" dirty="0" smtClean="0"/>
              <a:t> </a:t>
            </a:r>
            <a:r>
              <a:rPr lang="en-US" sz="2400" dirty="0" err="1" smtClean="0"/>
              <a:t>pristup</a:t>
            </a:r>
            <a:endParaRPr lang="x-none" sz="24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en-US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x-none" sz="2800" dirty="0" smtClean="0"/>
          </a:p>
          <a:p>
            <a:pPr marL="285750" indent="-285750" algn="r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en-US" sz="2800" dirty="0" smtClean="0">
              <a:solidFill>
                <a:srgbClr val="FF0000"/>
              </a:solidFill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en-US" sz="2800" dirty="0"/>
          </a:p>
        </p:txBody>
      </p:sp>
      <p:pic>
        <p:nvPicPr>
          <p:cNvPr id="12" name="Picture 1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5800" y="3962400"/>
            <a:ext cx="4191000" cy="2286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>
            <a:outerShdw blurRad="50800" dist="50800" dir="5400000" algn="ctr" rotWithShape="0">
              <a:srgbClr val="FFFF00"/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81000"/>
            <a:ext cx="8305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x-none" sz="3600" b="1" cap="all" dirty="0" smtClean="0"/>
              <a:t>zaključak</a:t>
            </a:r>
            <a:endParaRPr lang="en-US" sz="3600" b="1" cap="all" dirty="0" smtClean="0"/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3058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en-US" sz="2800" dirty="0" smtClean="0">
              <a:solidFill>
                <a:srgbClr val="FF0000"/>
              </a:solidFill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</a:pP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457200" y="1981200"/>
            <a:ext cx="830580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x-none" sz="2800" smtClean="0"/>
              <a:t> </a:t>
            </a:r>
            <a:r>
              <a:rPr lang="en-US" sz="2800" dirty="0" smtClean="0"/>
              <a:t> </a:t>
            </a:r>
            <a:r>
              <a:rPr lang="sr-Latn-RS" sz="2800" dirty="0" smtClean="0"/>
              <a:t>Održiva bezbednost i efikasnost saobraćaja – </a:t>
            </a:r>
            <a:r>
              <a:rPr lang="sr-Latn-RS" sz="2800" b="1" dirty="0" smtClean="0">
                <a:solidFill>
                  <a:srgbClr val="FF0000"/>
                </a:solidFill>
              </a:rPr>
              <a:t>sistemska primena politike upravljanja pristupima,  planiranja, regulativne i projektne strategije </a:t>
            </a:r>
            <a:r>
              <a:rPr lang="sr-Latn-RS" sz="2800" dirty="0" smtClean="0"/>
              <a:t>....</a:t>
            </a:r>
            <a:r>
              <a:rPr lang="en-US" sz="2800" dirty="0" smtClean="0"/>
              <a:t> </a:t>
            </a:r>
            <a:endParaRPr lang="sr-Latn-RS" sz="2800" dirty="0" smtClean="0"/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en-US" sz="2800" dirty="0" smtClean="0"/>
              <a:t> </a:t>
            </a:r>
            <a:r>
              <a:rPr lang="en-US" sz="2800" dirty="0" err="1" smtClean="0"/>
              <a:t>Uspešno</a:t>
            </a:r>
            <a:r>
              <a:rPr lang="en-US" sz="2800" dirty="0" smtClean="0"/>
              <a:t> </a:t>
            </a:r>
            <a:r>
              <a:rPr lang="en-US" sz="2800" dirty="0" err="1" smtClean="0"/>
              <a:t>upravljanje</a:t>
            </a:r>
            <a:r>
              <a:rPr lang="en-US" sz="2800" dirty="0" smtClean="0"/>
              <a:t> </a:t>
            </a:r>
            <a:r>
              <a:rPr lang="en-US" sz="2800" dirty="0" err="1" smtClean="0"/>
              <a:t>pristupima</a:t>
            </a:r>
            <a:r>
              <a:rPr lang="en-US" sz="2800" dirty="0" smtClean="0"/>
              <a:t> </a:t>
            </a:r>
            <a:r>
              <a:rPr lang="sr-Latn-RS" sz="2800" dirty="0" smtClean="0"/>
              <a:t>zahteva saradnju na svim nivoima</a:t>
            </a:r>
            <a:r>
              <a:rPr lang="en-US" sz="2800" dirty="0" smtClean="0"/>
              <a:t> </a:t>
            </a:r>
            <a:r>
              <a:rPr lang="en-US" sz="2800" dirty="0" err="1" smtClean="0"/>
              <a:t>od</a:t>
            </a:r>
            <a:r>
              <a:rPr lang="en-US" sz="2800" dirty="0" smtClean="0"/>
              <a:t> </a:t>
            </a:r>
            <a:r>
              <a:rPr lang="en-US" sz="2800" dirty="0" err="1" smtClean="0"/>
              <a:t>državnih</a:t>
            </a:r>
            <a:r>
              <a:rPr lang="en-US" sz="2800" dirty="0" smtClean="0"/>
              <a:t> </a:t>
            </a:r>
            <a:r>
              <a:rPr lang="en-US" sz="2800" dirty="0" err="1" smtClean="0"/>
              <a:t>organa</a:t>
            </a:r>
            <a:r>
              <a:rPr lang="sr-Latn-RS" sz="2800" dirty="0" smtClean="0"/>
              <a:t> do</a:t>
            </a:r>
            <a:r>
              <a:rPr lang="en-US" sz="2800" dirty="0" smtClean="0"/>
              <a:t> </a:t>
            </a:r>
            <a:r>
              <a:rPr lang="en-US" sz="2800" dirty="0" err="1" smtClean="0"/>
              <a:t>lokalnih</a:t>
            </a:r>
            <a:r>
              <a:rPr lang="en-US" sz="2800" dirty="0" smtClean="0"/>
              <a:t> </a:t>
            </a:r>
            <a:r>
              <a:rPr lang="en-US" sz="2800" dirty="0" err="1" smtClean="0"/>
              <a:t>zajednica</a:t>
            </a:r>
            <a:r>
              <a:rPr lang="sr-Latn-RS" sz="2800" dirty="0" smtClean="0"/>
              <a:t> i</a:t>
            </a:r>
            <a:r>
              <a:rPr lang="en-US" sz="2800" dirty="0" smtClean="0"/>
              <a:t> </a:t>
            </a:r>
            <a:r>
              <a:rPr lang="en-US" sz="2800" dirty="0" err="1" smtClean="0"/>
              <a:t>samog</a:t>
            </a:r>
            <a:r>
              <a:rPr lang="en-US" sz="2800" dirty="0" smtClean="0"/>
              <a:t> </a:t>
            </a:r>
            <a:r>
              <a:rPr lang="en-US" sz="2800" dirty="0" err="1" smtClean="0"/>
              <a:t>stanovništva</a:t>
            </a:r>
            <a:r>
              <a:rPr lang="en-US" sz="2800" dirty="0" smtClean="0"/>
              <a:t>. </a:t>
            </a:r>
            <a:endParaRPr lang="x-none" sz="2800" dirty="0" smtClean="0"/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x-none" sz="2800" smtClean="0"/>
              <a:t> </a:t>
            </a:r>
            <a:r>
              <a:rPr lang="sr-Latn-RS" sz="2800" dirty="0" smtClean="0"/>
              <a:t>Neophodno aktivno učestvovanje saobraćajnih inženjera u edukaciji predstavnika lokalnih zajednica i stanovništva o koristima uvođenja kontrole pristupa</a:t>
            </a:r>
            <a:r>
              <a:rPr lang="sr-Cyrl-CS" sz="2800" dirty="0" smtClean="0"/>
              <a:t>.</a:t>
            </a: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xmlns="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819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x-none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HVALA </a:t>
            </a:r>
            <a:r>
              <a:rPr lang="x-none" sz="6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PAŽNJI</a:t>
            </a:r>
            <a:r>
              <a:rPr lang="sr-Latn-RS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04800" y="81677"/>
            <a:ext cx="8686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x-non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Međunarodna konferencija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x-non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BEZBJEDNOST SAOBRAĆAJA U LOKALNOJ ZAJEDNICI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27 - 28. </a:t>
            </a:r>
            <a:r>
              <a:rPr lang="x-none" b="1" dirty="0" smtClean="0"/>
              <a:t>oktobar</a:t>
            </a:r>
            <a:r>
              <a:rPr lang="sr-Cyrl-BA" b="1" dirty="0" smtClean="0"/>
              <a:t> 201</a:t>
            </a:r>
            <a:r>
              <a:rPr lang="sr-Latn-BA" b="1" dirty="0"/>
              <a:t>6</a:t>
            </a:r>
            <a:r>
              <a:rPr lang="sr-Cyrl-BA" b="1" dirty="0" smtClean="0"/>
              <a:t>. </a:t>
            </a:r>
            <a:r>
              <a:rPr lang="x-none" b="1" dirty="0" smtClean="0"/>
              <a:t>godine</a:t>
            </a:r>
            <a:r>
              <a:rPr lang="sr-Cyrl-BA" b="1" dirty="0" smtClean="0"/>
              <a:t>,</a:t>
            </a:r>
            <a:r>
              <a:rPr lang="sr-Latn-BA" b="1" dirty="0" smtClean="0"/>
              <a:t> </a:t>
            </a:r>
            <a:r>
              <a:rPr lang="x-none" b="1" dirty="0" smtClean="0"/>
              <a:t>Banja Luka</a:t>
            </a:r>
            <a:endParaRPr lang="sr-Latn-BA" b="1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" y="213479"/>
            <a:ext cx="1527496" cy="84439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64104" y="213479"/>
            <a:ext cx="1527496" cy="84439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114800" y="5105400"/>
            <a:ext cx="4267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2800" b="1" dirty="0" smtClean="0">
                <a:solidFill>
                  <a:srgbClr val="0070C0"/>
                </a:solidFill>
                <a:latin typeface="AR BLANCA" pitchFamily="2" charset="0"/>
              </a:rPr>
              <a:t>vladan</a:t>
            </a:r>
            <a:r>
              <a:rPr lang="en-US" sz="2800" b="1" dirty="0" smtClean="0">
                <a:solidFill>
                  <a:srgbClr val="0070C0"/>
                </a:solidFill>
                <a:latin typeface="AR BLANCA" pitchFamily="2" charset="0"/>
              </a:rPr>
              <a:t>@</a:t>
            </a:r>
            <a:r>
              <a:rPr lang="en-US" sz="2800" b="1" dirty="0" err="1" smtClean="0">
                <a:solidFill>
                  <a:srgbClr val="0070C0"/>
                </a:solidFill>
                <a:latin typeface="AR BLANCA" pitchFamily="2" charset="0"/>
              </a:rPr>
              <a:t>sf.bg.ac.rs</a:t>
            </a:r>
            <a:endParaRPr lang="en-US" sz="2800" b="1" dirty="0">
              <a:solidFill>
                <a:srgbClr val="0070C0"/>
              </a:solidFill>
              <a:latin typeface="AR BLAN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446</TotalTime>
  <Words>640</Words>
  <Application>Microsoft Office PowerPoint</Application>
  <PresentationFormat>On-screen Show (4:3)</PresentationFormat>
  <Paragraphs>109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18" baseType="lpstr">
      <vt:lpstr>Office Theme</vt:lpstr>
      <vt:lpstr>2_Office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vladan</cp:lastModifiedBy>
  <cp:revision>53</cp:revision>
  <dcterms:created xsi:type="dcterms:W3CDTF">2014-10-16T19:11:55Z</dcterms:created>
  <dcterms:modified xsi:type="dcterms:W3CDTF">2016-10-24T10:09:38Z</dcterms:modified>
</cp:coreProperties>
</file>