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61" r:id="rId3"/>
    <p:sldId id="263" r:id="rId4"/>
    <p:sldId id="268" r:id="rId5"/>
    <p:sldId id="269" r:id="rId6"/>
    <p:sldId id="262" r:id="rId7"/>
    <p:sldId id="264" r:id="rId8"/>
    <p:sldId id="265" r:id="rId9"/>
    <p:sldId id="270" r:id="rId10"/>
    <p:sldId id="271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53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.bin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gradFill rotWithShape="1">
              <a:gsLst>
                <a:gs pos="0">
                  <a:srgbClr val="F79646">
                    <a:shade val="51000"/>
                    <a:satMod val="130000"/>
                  </a:srgbClr>
                </a:gs>
                <a:gs pos="80000">
                  <a:srgbClr val="F79646">
                    <a:shade val="93000"/>
                    <a:satMod val="130000"/>
                  </a:srgbClr>
                </a:gs>
                <a:gs pos="100000">
                  <a:srgbClr val="F79646">
                    <a:shade val="94000"/>
                    <a:satMod val="135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F79646">
                  <a:shade val="95000"/>
                  <a:satMod val="10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cat>
            <c:strRef>
              <c:f>'BEZBIJEDNOST U ZONAMA ŠKOLE'!$A$37:$A$42</c:f>
              <c:strCache>
                <c:ptCount val="6"/>
                <c:pt idx="0">
                  <c:v>Колико је корисно?</c:v>
                </c:pt>
                <c:pt idx="1">
                  <c:v>Колико је интересантно?</c:v>
                </c:pt>
                <c:pt idx="2">
                  <c:v>Колико су погодне вјежбе?</c:v>
                </c:pt>
                <c:pt idx="3">
                  <c:v>Како је организовано?</c:v>
                </c:pt>
                <c:pt idx="4">
                  <c:v>Како је вођено?</c:v>
                </c:pt>
                <c:pt idx="5">
                  <c:v>Колико сте задовољни својим учешћем?</c:v>
                </c:pt>
              </c:strCache>
            </c:strRef>
          </c:cat>
          <c:val>
            <c:numRef>
              <c:f>'BEZBIJEDNOST U ZONAMA ŠKOLE'!$J$37:$J$42</c:f>
              <c:numCache>
                <c:formatCode>0.00</c:formatCode>
                <c:ptCount val="6"/>
                <c:pt idx="0">
                  <c:v>4.6271186440677949</c:v>
                </c:pt>
                <c:pt idx="1">
                  <c:v>4.4915254237288131</c:v>
                </c:pt>
                <c:pt idx="2">
                  <c:v>4.3220338983050839</c:v>
                </c:pt>
                <c:pt idx="3">
                  <c:v>4.4915254237288131</c:v>
                </c:pt>
                <c:pt idx="4">
                  <c:v>4.508474576271186</c:v>
                </c:pt>
                <c:pt idx="5">
                  <c:v>4.2711864406779663</c:v>
                </c:pt>
              </c:numCache>
            </c:numRef>
          </c:val>
        </c:ser>
        <c:ser>
          <c:idx val="1"/>
          <c:order val="1"/>
          <c:invertIfNegative val="0"/>
          <c:cat>
            <c:strRef>
              <c:f>'BEZBIJEDNOST U ZONAMA ŠKOLE'!$A$37:$A$42</c:f>
              <c:strCache>
                <c:ptCount val="6"/>
                <c:pt idx="0">
                  <c:v>Колико је корисно?</c:v>
                </c:pt>
                <c:pt idx="1">
                  <c:v>Колико је интересантно?</c:v>
                </c:pt>
                <c:pt idx="2">
                  <c:v>Колико су погодне вјежбе?</c:v>
                </c:pt>
                <c:pt idx="3">
                  <c:v>Како је организовано?</c:v>
                </c:pt>
                <c:pt idx="4">
                  <c:v>Како је вођено?</c:v>
                </c:pt>
                <c:pt idx="5">
                  <c:v>Колико сте задовољни својим учешћем?</c:v>
                </c:pt>
              </c:strCache>
            </c:strRef>
          </c:cat>
          <c:val>
            <c:numRef>
              <c:f>'BEZBIJEDNOST U ZONAMA ŠKOLE'!$K$37:$K$42</c:f>
              <c:numCache>
                <c:formatCode>General</c:formatCode>
                <c:ptCount val="6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7050624"/>
        <c:axId val="217051184"/>
      </c:barChart>
      <c:catAx>
        <c:axId val="2170506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sr-Latn-RS"/>
          </a:p>
        </c:txPr>
        <c:crossAx val="217051184"/>
        <c:crosses val="autoZero"/>
        <c:auto val="1"/>
        <c:lblAlgn val="ctr"/>
        <c:lblOffset val="100"/>
        <c:noMultiLvlLbl val="0"/>
      </c:catAx>
      <c:valAx>
        <c:axId val="217051184"/>
        <c:scaling>
          <c:orientation val="minMax"/>
          <c:min val="0"/>
        </c:scaling>
        <c:delete val="0"/>
        <c:axPos val="l"/>
        <c:majorGridlines/>
        <c:numFmt formatCode="0.0" sourceLinked="0"/>
        <c:majorTickMark val="out"/>
        <c:minorTickMark val="none"/>
        <c:tickLblPos val="nextTo"/>
        <c:crossAx val="217050624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r-Latn-R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56E454-8B1C-4FFD-8BCF-1DC897E73323}" type="datetimeFigureOut">
              <a:rPr lang="sr-Latn-RS" smtClean="0"/>
              <a:t>26.10.2016</a:t>
            </a:fld>
            <a:endParaRPr lang="sr-Latn-R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r-Latn-R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r-Latn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44BDA9-1CDE-4569-83AD-FA602B5FB951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4317166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37000"/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pPr/>
              <a:t>10/26/2016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accent1">
                <a:lumMod val="5000"/>
                <a:lumOff val="95000"/>
                <a:alpha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27- 28.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/>
              <a:t>6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Cyrl-R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САОБРАЋАЈА (ДЈЕЦЕ) У ЗОНИ ШКОЛЕ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" y="2995689"/>
            <a:ext cx="8991600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TRAFFIC SAFET</a:t>
            </a:r>
            <a:r>
              <a:rPr lang="sr-Latn-R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(OF CHILDREN) AT SCHOOL ZONE</a:t>
            </a:r>
            <a:endParaRPr lang="en-US" sz="3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90800" y="4565349"/>
            <a:ext cx="62484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bs-Cyrl-BA" sz="2000" dirty="0" smtClean="0"/>
              <a:t>Бојан МАРИЋ</a:t>
            </a:r>
            <a:r>
              <a:rPr lang="sr-Cyrl-BA" sz="2000" dirty="0" smtClean="0"/>
              <a:t>, </a:t>
            </a:r>
            <a:r>
              <a:rPr lang="sr-Cyrl-BA" sz="2000" i="1" dirty="0" smtClean="0"/>
              <a:t>Саобраћајни факултет Добој</a:t>
            </a:r>
            <a:endParaRPr lang="sr-Latn-BA" sz="2000" i="1" dirty="0"/>
          </a:p>
          <a:p>
            <a:pPr algn="just"/>
            <a:r>
              <a:rPr lang="bs-Cyrl-BA" sz="2000" dirty="0" smtClean="0"/>
              <a:t>Крсто ЛИПОВАЦ</a:t>
            </a:r>
            <a:r>
              <a:rPr lang="sr-Cyrl-BA" sz="2000" dirty="0" smtClean="0"/>
              <a:t>, </a:t>
            </a:r>
            <a:r>
              <a:rPr lang="sr-Cyrl-BA" sz="2000" i="1" dirty="0" smtClean="0"/>
              <a:t>Саобраћајни факултет Београд</a:t>
            </a:r>
            <a:endParaRPr lang="sr-Latn-BA" sz="2000" i="1" dirty="0"/>
          </a:p>
          <a:p>
            <a:pPr algn="just"/>
            <a:r>
              <a:rPr lang="bs-Cyrl-BA" sz="2000" dirty="0" smtClean="0"/>
              <a:t>Милан ТЕШИЋ</a:t>
            </a:r>
            <a:r>
              <a:rPr lang="sr-Cyrl-BA" sz="2000" dirty="0" smtClean="0"/>
              <a:t>, </a:t>
            </a:r>
            <a:r>
              <a:rPr lang="sr-Cyrl-BA" sz="2000" i="1" dirty="0" smtClean="0"/>
              <a:t>Агенција за безбједност саобраћаја РС</a:t>
            </a:r>
          </a:p>
          <a:p>
            <a:pPr algn="just"/>
            <a:r>
              <a:rPr lang="sr-Cyrl-BA" sz="2000" dirty="0" smtClean="0"/>
              <a:t>Мирослав ЂЕРИЋ, </a:t>
            </a:r>
            <a:r>
              <a:rPr lang="sr-Cyrl-BA" sz="2000" i="1" dirty="0"/>
              <a:t>Министарство комуникација и транспорта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81677"/>
            <a:ext cx="1991751" cy="1101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accent1">
                <a:lumMod val="5000"/>
                <a:lumOff val="95000"/>
                <a:alpha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УВОД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381000" y="2003436"/>
            <a:ext cx="8534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2800" b="1" dirty="0" err="1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en-US" sz="2800" b="1" dirty="0" err="1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овреде</a:t>
            </a:r>
            <a:r>
              <a:rPr lang="en-US" sz="2800" b="1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2800" b="1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су </a:t>
            </a:r>
            <a:r>
              <a:rPr lang="en-US" sz="2800" b="1" dirty="0" err="1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водећи</a:t>
            </a:r>
            <a:r>
              <a:rPr lang="en-US" sz="2800" b="1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узрок</a:t>
            </a:r>
            <a:r>
              <a:rPr lang="en-US" sz="28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смрти</a:t>
            </a:r>
            <a:r>
              <a:rPr lang="en-US" sz="28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2800" b="1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инвалидитета</a:t>
            </a:r>
            <a:r>
              <a:rPr lang="en-US" sz="28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код</a:t>
            </a:r>
            <a:r>
              <a:rPr lang="en-US" sz="28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д</a:t>
            </a:r>
            <a:r>
              <a:rPr lang="sr-Cyrl-RS" sz="28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ј</a:t>
            </a:r>
            <a:r>
              <a:rPr lang="en-US" sz="2800" b="1" dirty="0" err="1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еце</a:t>
            </a:r>
            <a:r>
              <a:rPr lang="sr-Cyrl-RS" sz="2800" b="1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– СН</a:t>
            </a:r>
            <a:r>
              <a:rPr lang="sr-Latn-RS" sz="2800" b="1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sr-Latn-RS" sz="2800" b="1" dirty="0">
              <a:latin typeface="+mj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09600" y="3306126"/>
            <a:ext cx="838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720 </a:t>
            </a:r>
            <a:r>
              <a:rPr lang="en-US" sz="28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дjеце</a:t>
            </a:r>
            <a:r>
              <a:rPr lang="en-US" sz="28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свакодневно</a:t>
            </a:r>
            <a:r>
              <a:rPr lang="en-US" sz="28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смртно</a:t>
            </a:r>
            <a:r>
              <a:rPr lang="en-US" sz="28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страда</a:t>
            </a:r>
            <a:r>
              <a:rPr lang="en-US" sz="28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28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саобраћају</a:t>
            </a:r>
            <a:r>
              <a:rPr lang="en-US" sz="28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широм</a:t>
            </a:r>
            <a:r>
              <a:rPr lang="en-US" sz="28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планете</a:t>
            </a:r>
            <a:r>
              <a:rPr lang="sr-Latn-RS" sz="28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sr-Cyrl-RS" sz="28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2800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sr-Latn-RS" sz="2800" dirty="0" err="1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Zegeer</a:t>
            </a:r>
            <a:r>
              <a:rPr lang="sr-Latn-RS" sz="2800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800" dirty="0" err="1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sr-Latn-RS" sz="2800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800" dirty="0" err="1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Bushell</a:t>
            </a:r>
            <a:r>
              <a:rPr lang="sr-Latn-RS" sz="2800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, 2012</a:t>
            </a:r>
            <a:r>
              <a:rPr lang="sr-Cyrl-RS" sz="2800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)    </a:t>
            </a:r>
            <a:endParaRPr lang="sr-Latn-RS" sz="2800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81000" y="4439690"/>
            <a:ext cx="8534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2800" b="1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en-US" sz="2800" b="1" dirty="0" err="1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ајвише</a:t>
            </a:r>
            <a:r>
              <a:rPr lang="en-US" sz="2800" b="1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школске</a:t>
            </a:r>
            <a:r>
              <a:rPr lang="en-US" sz="28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д</a:t>
            </a:r>
            <a:r>
              <a:rPr lang="sr-Cyrl-RS" sz="28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ј</a:t>
            </a:r>
            <a:r>
              <a:rPr lang="en-US" sz="2800" b="1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еце</a:t>
            </a:r>
            <a:r>
              <a:rPr lang="en-US" sz="28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sr-Cyrl-RS" sz="2800" b="1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СН </a:t>
            </a:r>
            <a:r>
              <a:rPr lang="en-US" sz="2800" b="1" dirty="0" err="1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страда</a:t>
            </a:r>
            <a:r>
              <a:rPr lang="en-US" sz="2800" b="1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2800" b="1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удаљености</a:t>
            </a:r>
            <a:r>
              <a:rPr lang="en-US" sz="28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до</a:t>
            </a:r>
            <a:r>
              <a:rPr lang="en-US" sz="28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пола</a:t>
            </a:r>
            <a:r>
              <a:rPr lang="en-US" sz="28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миље</a:t>
            </a:r>
            <a:r>
              <a:rPr lang="en-US" sz="28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од</a:t>
            </a:r>
            <a:r>
              <a:rPr lang="en-US" sz="28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школе</a:t>
            </a:r>
            <a:r>
              <a:rPr lang="sr-Latn-RS" sz="2800" b="1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! </a:t>
            </a:r>
            <a:r>
              <a:rPr lang="sr-Latn-RS" sz="2800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(Abdel-</a:t>
            </a:r>
            <a:r>
              <a:rPr lang="sr-Latn-RS" sz="2800" dirty="0" err="1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Aty</a:t>
            </a:r>
            <a:r>
              <a:rPr lang="sr-Latn-RS" sz="2800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et </a:t>
            </a:r>
            <a:r>
              <a:rPr lang="sr-Latn-RS" sz="2800" dirty="0" err="1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al</a:t>
            </a:r>
            <a:r>
              <a:rPr lang="sr-Latn-RS" sz="2800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., 2007)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85800" y="1371600"/>
            <a:ext cx="7315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2800" b="1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Фактори који утичу на не/</a:t>
            </a:r>
            <a:r>
              <a:rPr lang="sr-Cyrl-RS" sz="2800" b="1" dirty="0" err="1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безбједност</a:t>
            </a:r>
            <a:r>
              <a:rPr lang="sr-Cyrl-RS" sz="2800" b="1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2800" b="1" dirty="0" err="1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дјеце</a:t>
            </a:r>
            <a:r>
              <a:rPr lang="sr-Cyrl-RS" sz="2800" b="1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у зони школе</a:t>
            </a:r>
            <a:r>
              <a:rPr lang="en-US" sz="2800" b="1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sr-Latn-RS" sz="2800" b="1" dirty="0">
              <a:latin typeface="+mj-lt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57200" y="2362200"/>
            <a:ext cx="7543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sr-Cyrl-R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en-US" sz="2000" dirty="0" err="1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езбjедни</a:t>
            </a:r>
            <a:r>
              <a:rPr lang="en-US" sz="20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путев</a:t>
            </a:r>
            <a:r>
              <a:rPr lang="sr-Cyrl-RS" sz="20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sz="20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до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школе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2000" dirty="0" err="1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едукативн</a:t>
            </a:r>
            <a:r>
              <a:rPr lang="sr-Cyrl-RS" sz="20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sz="20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програм</a:t>
            </a:r>
            <a:r>
              <a:rPr lang="sr-Cyrl-RS" sz="20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sz="20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20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БС</a:t>
            </a:r>
            <a:r>
              <a:rPr lang="sr-Cyrl-R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sr-Cyrl-RS" sz="2000" dirty="0" smtClean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sr-Cyrl-RS" sz="20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sr-Cyrl-RS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sr-Latn-RS" dirty="0" err="1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Zegeer</a:t>
            </a:r>
            <a:r>
              <a:rPr lang="sr-Latn-RS" dirty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dirty="0" err="1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sr-Latn-RS" dirty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dirty="0" err="1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Bushell</a:t>
            </a:r>
            <a:r>
              <a:rPr lang="sr-Latn-RS" dirty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2012</a:t>
            </a:r>
            <a:r>
              <a:rPr lang="sr-Cyrl-RS" dirty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sr-Latn-RS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85800" y="3120985"/>
            <a:ext cx="762000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sr-Cyrl-R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en-US" sz="2000" dirty="0" err="1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остојање</a:t>
            </a:r>
            <a:r>
              <a:rPr lang="en-US" sz="20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објеката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атракције</a:t>
            </a:r>
            <a:r>
              <a:rPr lang="en-US" sz="20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sr-Cyrl-RS" sz="20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посебни</a:t>
            </a:r>
            <a:r>
              <a:rPr lang="en-US" sz="20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школски</a:t>
            </a:r>
            <a:r>
              <a:rPr lang="en-US" sz="20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прилаз</a:t>
            </a:r>
            <a:r>
              <a:rPr lang="sr-Cyrl-RS" sz="20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sz="20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улазима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школе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м</a:t>
            </a:r>
            <a:r>
              <a:rPr lang="sr-Cyrl-R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ј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ешовити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саобраћајни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ток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густина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насељености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транзитни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саобраћај</a:t>
            </a:r>
            <a:r>
              <a:rPr lang="sr-Latn-R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пружање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изглед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саобраћајница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близини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школа</a:t>
            </a:r>
            <a:r>
              <a:rPr lang="en-US" sz="20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sr-Latn-RS" sz="20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проток</a:t>
            </a:r>
            <a:r>
              <a:rPr lang="en-US" sz="20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моторних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возила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њихове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брзине</a:t>
            </a:r>
            <a:r>
              <a:rPr lang="sr-Latn-RS" sz="20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sr-Cyrl-RS" sz="2000" dirty="0" smtClean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sr-Latn-RS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sr-Latn-RS" dirty="0" err="1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sr-Latn-RS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2009)</a:t>
            </a:r>
            <a:r>
              <a:rPr lang="en-US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sr-Latn-RS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dirty="0" err="1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Clifton</a:t>
            </a:r>
            <a:r>
              <a:rPr lang="sr-Latn-RS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dirty="0" err="1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sr-Latn-RS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dirty="0" err="1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Kreamer-Fults</a:t>
            </a:r>
            <a:r>
              <a:rPr lang="sr-Latn-RS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(2007</a:t>
            </a:r>
            <a:r>
              <a:rPr lang="sr-Latn-RS" dirty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),</a:t>
            </a:r>
            <a:r>
              <a:rPr lang="en-US" dirty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Kattan</a:t>
            </a:r>
            <a:r>
              <a:rPr lang="en-US" dirty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dirty="0" err="1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др</a:t>
            </a:r>
            <a:r>
              <a:rPr lang="en-US" dirty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(2011)</a:t>
            </a:r>
            <a:r>
              <a:rPr lang="sr-Cyrl-RS" dirty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sr-Latn-RS" dirty="0">
              <a:solidFill>
                <a:srgbClr val="FF0000"/>
              </a:solidFill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85800" y="4953000"/>
            <a:ext cx="79248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sr-Cyrl-R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en-US" sz="2000" dirty="0" err="1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тарост</a:t>
            </a:r>
            <a:r>
              <a:rPr lang="en-US" sz="20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sz="20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пол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возача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вожња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под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утицајем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алкохола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старост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д</a:t>
            </a:r>
            <a:r>
              <a:rPr lang="sr-Cyrl-R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ј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еце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број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саобраћајних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трака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зонама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школа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врста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разд</a:t>
            </a:r>
            <a:r>
              <a:rPr lang="sr-Cyrl-R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ј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ел</a:t>
            </a:r>
            <a:r>
              <a:rPr lang="sr-Cyrl-R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ог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острва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п</a:t>
            </a:r>
            <a:r>
              <a:rPr lang="sr-Cyrl-R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ј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ешачким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прелазима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ограничење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брзине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зони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школе</a:t>
            </a:r>
            <a:r>
              <a:rPr lang="sr-Latn-R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dirty="0" smtClean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sr-Latn-RS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(Abdel-</a:t>
            </a:r>
            <a:r>
              <a:rPr lang="sr-Latn-RS" dirty="0" err="1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Aty</a:t>
            </a:r>
            <a:r>
              <a:rPr lang="sr-Latn-RS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dirty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et </a:t>
            </a:r>
            <a:r>
              <a:rPr lang="sr-Latn-RS" dirty="0" err="1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al</a:t>
            </a:r>
            <a:r>
              <a:rPr lang="sr-Latn-RS" dirty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., (2007</a:t>
            </a:r>
            <a:r>
              <a:rPr lang="sr-Latn-RS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))</a:t>
            </a:r>
            <a:endParaRPr lang="sr-Latn-RS" dirty="0"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5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75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  <p:bldP spid="9" grpId="0"/>
      <p:bldP spid="9" grpId="1"/>
      <p:bldP spid="15" grpId="0"/>
      <p:bldP spid="16" grpId="0"/>
      <p:bldP spid="17" grpId="0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accent1">
                <a:lumMod val="5000"/>
                <a:lumOff val="95000"/>
                <a:alpha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</a:t>
            </a:r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ТОДОЛОГИЈА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6172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>
                <a:solidFill>
                  <a:schemeClr val="tx2"/>
                </a:solidFill>
              </a:rPr>
              <a:t> </a:t>
            </a:r>
            <a:r>
              <a:rPr lang="sr-Cyrl-RS" sz="2800" dirty="0" smtClean="0">
                <a:solidFill>
                  <a:schemeClr val="tx2"/>
                </a:solidFill>
              </a:rPr>
              <a:t>Предмет рада</a:t>
            </a:r>
            <a:endParaRPr lang="sr-Latn-BA" sz="2800" dirty="0" smtClean="0">
              <a:solidFill>
                <a:schemeClr val="tx2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1905000" y="1885205"/>
            <a:ext cx="7086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sr-Cyrl-RS" sz="24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en-US" sz="2400" dirty="0" err="1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езбједност</a:t>
            </a:r>
            <a:r>
              <a:rPr lang="en-US" sz="24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дјеце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24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саобраћају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тј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начин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утврђивања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24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побољшања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тренутног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стања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24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БС</a:t>
            </a:r>
            <a:r>
              <a:rPr lang="en-US" sz="24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њиховом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путу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од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куће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до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школе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24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обрнуто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sr-Latn-RS" sz="2400" dirty="0"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7200" y="3518296"/>
            <a:ext cx="6172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>
                <a:solidFill>
                  <a:schemeClr val="tx2"/>
                </a:solidFill>
              </a:rPr>
              <a:t> </a:t>
            </a:r>
            <a:r>
              <a:rPr lang="sr-Cyrl-RS" sz="2800" dirty="0" smtClean="0">
                <a:solidFill>
                  <a:schemeClr val="tx2"/>
                </a:solidFill>
              </a:rPr>
              <a:t>Циљ рада</a:t>
            </a:r>
            <a:endParaRPr lang="sr-Latn-BA" sz="2800" dirty="0" smtClean="0">
              <a:solidFill>
                <a:schemeClr val="tx2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62000" y="3680400"/>
            <a:ext cx="8229600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sr-Cyrl-CS" sz="24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spcAft>
                <a:spcPts val="600"/>
              </a:spcAft>
              <a:buFontTx/>
              <a:buChar char="-"/>
            </a:pPr>
            <a:r>
              <a:rPr lang="sr-Cyrl-CS" sz="24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систематски приступ </a:t>
            </a:r>
            <a:r>
              <a:rPr lang="sr-Cyrl-C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рјешавању</a:t>
            </a:r>
            <a:r>
              <a:rPr lang="sr-Cyrl-C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проблема </a:t>
            </a:r>
            <a:r>
              <a:rPr lang="sr-Cyrl-C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безбједности</a:t>
            </a:r>
            <a:r>
              <a:rPr lang="sr-Cyrl-C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C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дјеце</a:t>
            </a:r>
            <a:r>
              <a:rPr lang="sr-Cyrl-C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саобраћају у зонама </a:t>
            </a:r>
            <a:r>
              <a:rPr lang="sr-Cyrl-CS" sz="24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школа,</a:t>
            </a:r>
          </a:p>
          <a:p>
            <a:pPr marL="285750" indent="-285750" algn="just">
              <a:spcAft>
                <a:spcPts val="600"/>
              </a:spcAft>
              <a:buFontTx/>
              <a:buChar char="-"/>
            </a:pPr>
            <a:r>
              <a:rPr lang="sr-Cyrl-CS" sz="24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улога </a:t>
            </a:r>
            <a:r>
              <a:rPr lang="sr-Cyrl-C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невладиних удружења у раду на побољшању </a:t>
            </a:r>
            <a:r>
              <a:rPr lang="sr-Cyrl-CS" sz="24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БС </a:t>
            </a:r>
            <a:r>
              <a:rPr lang="sr-Cyrl-C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путевима у </a:t>
            </a:r>
            <a:r>
              <a:rPr lang="sr-Cyrl-CS" sz="24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РС.  </a:t>
            </a:r>
            <a:endParaRPr lang="sr-Latn-RS" sz="2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5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7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7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accent1">
                <a:lumMod val="5000"/>
                <a:lumOff val="95000"/>
                <a:alpha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</a:t>
            </a:r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ТОДОЛОГИЈА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7131" y="1561333"/>
            <a:ext cx="51125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sr-Cyrl-RS" sz="24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УЛС</a:t>
            </a:r>
            <a:r>
              <a:rPr lang="en-US" sz="24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en-US" sz="2400" dirty="0" err="1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Агенција</a:t>
            </a:r>
            <a:r>
              <a:rPr lang="sr-Cyrl-RS" sz="24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за БС РС</a:t>
            </a:r>
            <a:r>
              <a:rPr lang="en-US" sz="24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en-US" sz="24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сарадњи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sr-Cyrl-R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Развојним</a:t>
            </a:r>
            <a:r>
              <a:rPr lang="en-US" sz="24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програмом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Уједињених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нација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(УНДП) </a:t>
            </a:r>
            <a:endParaRPr lang="sr-Latn-RS" sz="2400" dirty="0" smtClean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505200" y="2801571"/>
            <a:ext cx="533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24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en-US" sz="2400" dirty="0" err="1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адионице</a:t>
            </a:r>
            <a:r>
              <a:rPr lang="en-US" sz="24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тему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„БЕЗБЈЕДНОСТ САОБРАЋАЈА У ЗОНАМА ШКОЛА“.</a:t>
            </a:r>
            <a:endParaRPr lang="sr-Latn-RS" sz="2400" b="1" dirty="0">
              <a:latin typeface="+mj-lt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453890" y="483070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US" sz="24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Агенција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24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БС </a:t>
            </a:r>
            <a:r>
              <a:rPr lang="en-US" sz="24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sr-Cyrl-RS" sz="24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en-US" sz="24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en-US" sz="24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удружење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грађана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„</a:t>
            </a:r>
            <a:r>
              <a:rPr lang="en-US" sz="24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Центар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унапређење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безбједности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саобраћаја</a:t>
            </a:r>
            <a:r>
              <a:rPr lang="sr-Latn-RS" sz="24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endParaRPr lang="sr-Latn-RS" sz="2400" dirty="0"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6860" y="2958926"/>
            <a:ext cx="20492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RS" sz="2400" b="1" dirty="0" smtClean="0">
                <a:solidFill>
                  <a:srgbClr val="FF0000"/>
                </a:solidFill>
              </a:rPr>
              <a:t>организовали</a:t>
            </a:r>
            <a:endParaRPr lang="sr-Latn-RS" sz="24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00626" y="5099210"/>
            <a:ext cx="19255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RS" sz="2400" b="1" dirty="0" smtClean="0">
                <a:solidFill>
                  <a:srgbClr val="FF0000"/>
                </a:solidFill>
              </a:rPr>
              <a:t>реализовали</a:t>
            </a:r>
            <a:endParaRPr lang="sr-Latn-RS" sz="24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536392" y="3974017"/>
            <a:ext cx="58349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RS" sz="2800" b="1" dirty="0" smtClean="0"/>
              <a:t>КОМЕ СУ РАДИОНИЦЕ НАМЈЕЊЕНЕ?</a:t>
            </a:r>
            <a:endParaRPr lang="sr-Latn-RS" sz="2800" b="1" dirty="0"/>
          </a:p>
        </p:txBody>
      </p:sp>
      <p:sp>
        <p:nvSpPr>
          <p:cNvPr id="2" name="Right Arrow 1"/>
          <p:cNvSpPr/>
          <p:nvPr/>
        </p:nvSpPr>
        <p:spPr>
          <a:xfrm>
            <a:off x="2705100" y="3058346"/>
            <a:ext cx="609600" cy="31369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3" name="Right Arrow 2"/>
          <p:cNvSpPr/>
          <p:nvPr/>
        </p:nvSpPr>
        <p:spPr>
          <a:xfrm>
            <a:off x="3619499" y="5212222"/>
            <a:ext cx="647700" cy="2845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4" name="Down Arrow 3"/>
          <p:cNvSpPr/>
          <p:nvPr/>
        </p:nvSpPr>
        <p:spPr>
          <a:xfrm>
            <a:off x="990600" y="2649937"/>
            <a:ext cx="302060" cy="36812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5506415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1" grpId="0"/>
      <p:bldP spid="12" grpId="0"/>
      <p:bldP spid="13" grpId="0"/>
      <p:bldP spid="14" grpId="0"/>
      <p:bldP spid="2" grpId="0" animBg="1"/>
      <p:bldP spid="3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accent1">
                <a:lumMod val="5000"/>
                <a:lumOff val="95000"/>
                <a:alpha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</a:t>
            </a:r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ТОДОЛОГИЈА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129540" y="1752600"/>
            <a:ext cx="89916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sr-Cyrl-CS" sz="20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Циљеви </a:t>
            </a:r>
            <a:r>
              <a:rPr lang="sr-Cyrl-CS" sz="20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пројекта: </a:t>
            </a:r>
            <a:endParaRPr lang="sr-Latn-RS" sz="20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sr-Cyrl-CS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подизање укупног нивоа знања и капацитета </a:t>
            </a:r>
            <a:r>
              <a:rPr lang="sr-Cyrl-CS" sz="20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Савјета</a:t>
            </a:r>
            <a:r>
              <a:rPr lang="sr-Cyrl-CS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 БС у Републици </a:t>
            </a:r>
            <a:r>
              <a:rPr lang="sr-Cyrl-CS" sz="20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Српској (остваривање примарне улоге),</a:t>
            </a:r>
            <a:endParaRPr lang="sr-Latn-RS" sz="20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sr-Cyrl-CS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припрема и организација активности на унапређењу </a:t>
            </a:r>
            <a:r>
              <a:rPr lang="sr-Cyrl-CS" sz="20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БС </a:t>
            </a:r>
            <a:r>
              <a:rPr lang="sr-Cyrl-CS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зони школе,</a:t>
            </a:r>
            <a:endParaRPr lang="sr-Latn-RS" sz="20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sr-Cyrl-CS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схватање проблема не/</a:t>
            </a:r>
            <a:r>
              <a:rPr lang="sr-Cyrl-CS" sz="20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безбједности</a:t>
            </a:r>
            <a:r>
              <a:rPr lang="sr-Cyrl-CS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CS" sz="20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дјеце</a:t>
            </a:r>
            <a:r>
              <a:rPr lang="sr-Cyrl-CS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зонама школа,</a:t>
            </a:r>
            <a:endParaRPr lang="sr-Latn-RS" sz="20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sr-Cyrl-CS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анализа опасних </a:t>
            </a:r>
            <a:r>
              <a:rPr lang="sr-Cyrl-CS" sz="20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мјеста</a:t>
            </a:r>
            <a:r>
              <a:rPr lang="sr-Cyrl-CS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sr-Cyrl-CS" sz="20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мјеста</a:t>
            </a:r>
            <a:r>
              <a:rPr lang="sr-Cyrl-CS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најчешћег страдања </a:t>
            </a:r>
            <a:r>
              <a:rPr lang="sr-Cyrl-CS" sz="20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дјеце</a:t>
            </a:r>
            <a:r>
              <a:rPr lang="sr-Cyrl-CS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у зони школе,</a:t>
            </a:r>
            <a:endParaRPr lang="sr-Latn-RS" sz="20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sr-Cyrl-CS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израда елабората </a:t>
            </a:r>
            <a:r>
              <a:rPr lang="sr-Cyrl-CS" sz="20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БС</a:t>
            </a:r>
            <a:endParaRPr lang="sr-Latn-RS" sz="20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sr-Cyrl-CS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израда елабората </a:t>
            </a:r>
            <a:r>
              <a:rPr lang="sr-Cyrl-CS" sz="20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СОВ,</a:t>
            </a:r>
            <a:endParaRPr lang="sr-Latn-RS" sz="20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sr-Cyrl-CS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израда саобраћајног пројекта у зони школе и</a:t>
            </a:r>
            <a:endParaRPr lang="sr-Latn-RS" sz="20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sr-Cyrl-CS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израда квалитетних локалних база података о </a:t>
            </a:r>
            <a:r>
              <a:rPr lang="sr-Cyrl-CS" sz="20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СН.</a:t>
            </a:r>
            <a:endParaRPr lang="sr-Latn-RS" sz="20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49811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accent1">
                <a:lumMod val="5000"/>
                <a:lumOff val="95000"/>
                <a:alpha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МЕТОДОЛОГИЈА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6172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Cyrl-RS" sz="2800" dirty="0"/>
              <a:t> </a:t>
            </a:r>
            <a:r>
              <a:rPr lang="sr-Cyrl-RS" sz="2800" dirty="0" err="1" smtClean="0"/>
              <a:t>Вријеме</a:t>
            </a:r>
            <a:r>
              <a:rPr lang="sr-Cyrl-RS" sz="2800" dirty="0" smtClean="0"/>
              <a:t> и </a:t>
            </a:r>
            <a:r>
              <a:rPr lang="sr-Cyrl-RS" sz="2800" dirty="0" err="1" smtClean="0"/>
              <a:t>мјесто</a:t>
            </a:r>
            <a:endParaRPr lang="sr-Latn-BA" sz="2800" dirty="0" smtClean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40004" y="1993103"/>
            <a:ext cx="7620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sr-Cyrl-RS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sr-Cyrl-RS" sz="20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етири </a:t>
            </a:r>
            <a:r>
              <a:rPr lang="sr-Cyrl-RS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регионална </a:t>
            </a:r>
            <a:r>
              <a:rPr lang="sr-Cyrl-RS" sz="20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центра:</a:t>
            </a:r>
            <a:endParaRPr lang="sr-Latn-RS" sz="20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sr-Cyrl-CS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Требиње (17. мај, пословни инкубатор)</a:t>
            </a:r>
            <a:endParaRPr lang="sr-Latn-RS" sz="20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sr-Cyrl-CS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Источна Илиџа (19. мај, општинска сала за састанке)</a:t>
            </a:r>
            <a:endParaRPr lang="sr-Latn-RS" sz="20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sr-Cyrl-CS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Бијељина (24. мај, скупштинска сала)</a:t>
            </a:r>
            <a:r>
              <a:rPr lang="sr-Cyrl-RS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20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</a:p>
          <a:p>
            <a:pPr marL="342900" lvl="0" indent="-342900" algn="just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Бањалука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(26.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мај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зграда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Владе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републике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Српске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sr-Cyrl-RS" sz="20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sr-Latn-RS" sz="20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 descr="http://www.absrs.org/sajt/doc/image/galeri_sr/2297_gal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1535207"/>
            <a:ext cx="2618740" cy="15500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http://www.absrs.org/sajt/doc/image/galeri_sr/2296_gal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7940" y="2545911"/>
            <a:ext cx="2676525" cy="153860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/>
          <p:cNvSpPr txBox="1"/>
          <p:nvPr/>
        </p:nvSpPr>
        <p:spPr>
          <a:xfrm>
            <a:off x="480060" y="4002721"/>
            <a:ext cx="6172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Cyrl-RS" sz="2800" dirty="0"/>
              <a:t> </a:t>
            </a:r>
            <a:r>
              <a:rPr lang="sr-Cyrl-RS" sz="2800" dirty="0" smtClean="0"/>
              <a:t>Метод</a:t>
            </a:r>
            <a:endParaRPr lang="sr-Latn-BA" sz="2800" dirty="0" smtClean="0"/>
          </a:p>
        </p:txBody>
      </p:sp>
      <p:sp>
        <p:nvSpPr>
          <p:cNvPr id="4" name="Rectangle 3"/>
          <p:cNvSpPr/>
          <p:nvPr/>
        </p:nvSpPr>
        <p:spPr>
          <a:xfrm>
            <a:off x="293370" y="5020426"/>
            <a:ext cx="44552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24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en-US" sz="2400" dirty="0" err="1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редавања</a:t>
            </a:r>
            <a:r>
              <a:rPr lang="en-US" sz="24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en-US" sz="2400" dirty="0" err="1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практичн</a:t>
            </a:r>
            <a:r>
              <a:rPr lang="sr-Cyrl-RS" sz="24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обук</a:t>
            </a:r>
            <a:r>
              <a:rPr lang="sr-Cyrl-RS" sz="24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sr-Latn-RS" sz="2400" dirty="0">
              <a:latin typeface="+mj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5414534"/>
            <a:ext cx="53759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sr-Cyrl-RS" sz="24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рофесори </a:t>
            </a:r>
            <a:r>
              <a:rPr lang="sr-Cyrl-R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и стручњаци </a:t>
            </a:r>
            <a:r>
              <a:rPr lang="en-US" sz="24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из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области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24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БС</a:t>
            </a:r>
            <a:r>
              <a:rPr lang="en-US" sz="24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en-US" sz="24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путног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инжењеринга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sr-Cyrl-RS" sz="24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РС </a:t>
            </a:r>
            <a:r>
              <a:rPr lang="sr-Cyrl-R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и Србије. </a:t>
            </a:r>
            <a:endParaRPr lang="sr-Latn-RS" sz="2400" dirty="0">
              <a:latin typeface="+mj-lt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09600" y="4629797"/>
            <a:ext cx="307069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Програм радионица </a:t>
            </a:r>
            <a:endParaRPr lang="sr-Latn-RS" sz="2400" dirty="0">
              <a:latin typeface="+mj-lt"/>
            </a:endParaRPr>
          </a:p>
        </p:txBody>
      </p:sp>
      <p:pic>
        <p:nvPicPr>
          <p:cNvPr id="14" name="Picture 13" descr="http://www.absrs.org/sajt/doc/image/galeri_sr/2291_gal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2506" y="4271373"/>
            <a:ext cx="2638425" cy="1609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 descr="http://www.absrs.org/sajt/doc/image/galeri_sr/2292_gal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7940" y="4758999"/>
            <a:ext cx="2743200" cy="16097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5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75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25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750"/>
                            </p:stCondLst>
                            <p:childTnLst>
                              <p:par>
                                <p:cTn id="28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500"/>
                            </p:stCondLst>
                            <p:childTnLst>
                              <p:par>
                                <p:cTn id="33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500"/>
                            </p:stCondLst>
                            <p:childTnLst>
                              <p:par>
                                <p:cTn id="38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/>
      <p:bldP spid="4" grpId="0"/>
      <p:bldP spid="5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accent1">
                <a:lumMod val="5000"/>
                <a:lumOff val="95000"/>
                <a:alpha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152400" y="1473715"/>
            <a:ext cx="822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Cyrl-RS" sz="2400" dirty="0" smtClean="0"/>
              <a:t> </a:t>
            </a:r>
            <a:r>
              <a:rPr lang="en-US" sz="2400" dirty="0" err="1" smtClean="0"/>
              <a:t>Укупан</a:t>
            </a:r>
            <a:r>
              <a:rPr lang="en-US" sz="2400" dirty="0" smtClean="0"/>
              <a:t> </a:t>
            </a:r>
            <a:r>
              <a:rPr lang="en-US" sz="2400" dirty="0" err="1"/>
              <a:t>број</a:t>
            </a:r>
            <a:r>
              <a:rPr lang="en-US" sz="2400" dirty="0"/>
              <a:t> </a:t>
            </a:r>
            <a:r>
              <a:rPr lang="en-US" sz="2400" dirty="0" err="1"/>
              <a:t>учесника</a:t>
            </a:r>
            <a:r>
              <a:rPr lang="en-US" sz="2400" dirty="0"/>
              <a:t> </a:t>
            </a:r>
            <a:r>
              <a:rPr lang="en-US" sz="2400" dirty="0" smtClean="0"/>
              <a:t>85 </a:t>
            </a:r>
            <a:endParaRPr lang="sr-Latn-BA" sz="2400" dirty="0" smtClean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152400" y="1944843"/>
            <a:ext cx="8839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chemeClr val="accent1"/>
              </a:buClr>
              <a:buFont typeface="Wingdings" panose="05000000000000000000" pitchFamily="2" charset="2"/>
              <a:buChar char="q"/>
            </a:pPr>
            <a:r>
              <a:rPr lang="bs-Cyrl-BA" sz="24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Тренутно стање </a:t>
            </a:r>
            <a:r>
              <a:rPr lang="bs-Cyrl-BA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безбједности дјеце на путу до школе (објективни и </a:t>
            </a:r>
            <a:r>
              <a:rPr lang="bs-Cyrl-BA" sz="24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субјективни ризик)</a:t>
            </a:r>
            <a:endParaRPr lang="sr-Cyrl-RS" sz="2400" dirty="0" smtClean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Clr>
                <a:schemeClr val="accent1"/>
              </a:buClr>
              <a:buFont typeface="Wingdings" panose="05000000000000000000" pitchFamily="2" charset="2"/>
              <a:buChar char="q"/>
            </a:pPr>
            <a:r>
              <a:rPr lang="sr-Cyrl-RS" sz="24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bs-Cyrl-BA" sz="24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равилан </a:t>
            </a:r>
            <a:r>
              <a:rPr lang="bs-Cyrl-BA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редослијед и начин израде потребне документације </a:t>
            </a:r>
            <a:r>
              <a:rPr lang="bs-Cyrl-BA" sz="24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bs-Cyrl-BA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Елаборат БС, Елаборат СОВ, саобраћајни пројекат</a:t>
            </a:r>
            <a:r>
              <a:rPr lang="bs-Cyrl-BA" sz="24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sr-Latn-RS" sz="2400" dirty="0">
              <a:latin typeface="+mj-lt"/>
            </a:endParaRPr>
          </a:p>
        </p:txBody>
      </p:sp>
      <p:pic>
        <p:nvPicPr>
          <p:cNvPr id="10" name="Picture 9" descr="G:\Petar slike\jc Podela saobracajnica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692817"/>
            <a:ext cx="2667000" cy="1779077"/>
          </a:xfrm>
          <a:prstGeom prst="rect">
            <a:avLst/>
          </a:prstGeom>
          <a:noFill/>
          <a:ln w="9525">
            <a:solidFill>
              <a:srgbClr val="4F81BD"/>
            </a:solidFill>
            <a:miter lim="800000"/>
            <a:headEnd/>
            <a:tailEnd/>
          </a:ln>
        </p:spPr>
      </p:pic>
      <p:pic>
        <p:nvPicPr>
          <p:cNvPr id="11" name="Picture 10" descr="jc Gustina pesackog saobracaja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09912" y="3668939"/>
            <a:ext cx="2825750" cy="1826835"/>
          </a:xfrm>
          <a:prstGeom prst="rect">
            <a:avLst/>
          </a:prstGeom>
          <a:noFill/>
          <a:ln w="9525">
            <a:solidFill>
              <a:srgbClr val="4F81BD"/>
            </a:solidFill>
            <a:miter lim="800000"/>
            <a:headEnd/>
            <a:tailEnd/>
          </a:ln>
        </p:spPr>
      </p:pic>
      <p:pic>
        <p:nvPicPr>
          <p:cNvPr id="12" name="Picture 11" descr="F:\Bojan\Bezbjednost\Doktorat\Bezbjednost djece_NS_projekat\DECA NS 2012\Poglavlje 14 - Prilozi\ANALIZA SAOBRACAJNOG OKRUZENJA\MAPE_SUBJEKTIVNI_OBJEKTIVNI_RIZIK_SKOLE\4\Milos Crnjanski_15_1.jpe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3774" y="3610894"/>
            <a:ext cx="3047365" cy="1861000"/>
          </a:xfrm>
          <a:prstGeom prst="rect">
            <a:avLst/>
          </a:prstGeom>
          <a:noFill/>
          <a:ln w="9525">
            <a:solidFill>
              <a:srgbClr val="4F81BD"/>
            </a:solidFill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746760" y="5495774"/>
            <a:ext cx="7924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Елаборат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БС (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основна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подлога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обрађена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мрежа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путовања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карта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објективног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субјективног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ризика</a:t>
            </a:r>
            <a:endParaRPr lang="sr-Latn-R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accent1">
                <a:lumMod val="5000"/>
                <a:lumOff val="95000"/>
                <a:alpha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838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ЗАКЉУЧНА РАЗМАТРАЊА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716109"/>
            <a:ext cx="6172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Cyrl-RS" sz="2800" dirty="0"/>
              <a:t> </a:t>
            </a:r>
            <a:r>
              <a:rPr lang="sr-Cyrl-RS" sz="2800" dirty="0" smtClean="0"/>
              <a:t>Евалуација</a:t>
            </a:r>
            <a:endParaRPr lang="sr-Latn-BA" sz="2800" dirty="0" smtClean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8" name="Chart 7"/>
          <p:cNvGraphicFramePr/>
          <p:nvPr>
            <p:extLst>
              <p:ext uri="{D42A27DB-BD31-4B8C-83A1-F6EECF244321}">
                <p14:modId xmlns:p14="http://schemas.microsoft.com/office/powerpoint/2010/main" val="4049744532"/>
              </p:ext>
            </p:extLst>
          </p:nvPr>
        </p:nvGraphicFramePr>
        <p:xfrm>
          <a:off x="381000" y="2362200"/>
          <a:ext cx="8458200" cy="32830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8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accent1">
                <a:lumMod val="5000"/>
                <a:lumOff val="95000"/>
                <a:alpha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838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ЗАКЉУЧНА РАЗМАТРАЊА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228600" y="2057400"/>
            <a:ext cx="8763000" cy="3277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sr-Cyrl-C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Формирати локални стручни тим/радну групу за унапређење </a:t>
            </a:r>
            <a:r>
              <a:rPr lang="sr-Cyrl-CS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БС </a:t>
            </a:r>
            <a:r>
              <a:rPr lang="sr-Cyrl-C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 зонама школа на </a:t>
            </a:r>
            <a:r>
              <a:rPr lang="sr-Cyrl-CS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нивоу ЈЛС;</a:t>
            </a:r>
            <a:endParaRPr lang="sr-Latn-RS" sz="24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sr-Cyrl-C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Организовати састанак са директорима основних </a:t>
            </a:r>
            <a:r>
              <a:rPr lang="sr-Cyrl-CS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школа са </a:t>
            </a:r>
            <a:r>
              <a:rPr lang="sr-Cyrl-C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циљем формирања радне групе за унапређење </a:t>
            </a:r>
            <a:r>
              <a:rPr lang="sr-Cyrl-CS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БС </a:t>
            </a:r>
            <a:r>
              <a:rPr lang="sr-Cyrl-C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 зони сваке школе;   </a:t>
            </a:r>
            <a:endParaRPr lang="sr-Latn-RS" sz="24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sr-Cyrl-C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 саставу радних </a:t>
            </a:r>
            <a:r>
              <a:rPr lang="sr-Cyrl-CS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група, искључиво </a:t>
            </a:r>
            <a:r>
              <a:rPr lang="sr-Cyrl-C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заинтересовани чланови - представници из основних школа; </a:t>
            </a:r>
            <a:endParaRPr lang="sr-Latn-RS" sz="24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sr-Cyrl-C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Организовати стручно </a:t>
            </a:r>
            <a:r>
              <a:rPr lang="sr-Cyrl-CS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усавршавање чланова </a:t>
            </a:r>
            <a:r>
              <a:rPr lang="sr-Cyrl-C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радних </a:t>
            </a:r>
            <a:r>
              <a:rPr lang="sr-Cyrl-CS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група </a:t>
            </a:r>
            <a:endParaRPr lang="sr-Latn-RS" sz="2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04800" y="1490244"/>
            <a:ext cx="8534400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sr-Cyrl-C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Утврдити постојеће стање </a:t>
            </a:r>
            <a:r>
              <a:rPr lang="sr-Cyrl-CS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(Елаборат БС), </a:t>
            </a:r>
            <a:r>
              <a:rPr lang="sr-Cyrl-C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анализирати и утврдити ниво саобраћајног образовања и васпитања </a:t>
            </a:r>
            <a:r>
              <a:rPr lang="sr-Cyrl-CS" sz="24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дјеце</a:t>
            </a:r>
            <a:r>
              <a:rPr lang="sr-Cyrl-C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(Елаборат </a:t>
            </a:r>
            <a:r>
              <a:rPr lang="sr-Cyrl-CS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СОВ); </a:t>
            </a:r>
            <a:endParaRPr lang="sr-Latn-RS" sz="24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sr-Cyrl-C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Прецизно дефинисати „зону основне школе“ на основу препорука из елабората </a:t>
            </a:r>
            <a:r>
              <a:rPr lang="sr-Cyrl-CS" sz="24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безбједности</a:t>
            </a:r>
            <a:r>
              <a:rPr lang="sr-Cyrl-C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саобраћаја;</a:t>
            </a:r>
            <a:endParaRPr lang="sr-Latn-RS" sz="24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sr-Cyrl-C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Израдити саобраћајни пројекат у зони </a:t>
            </a:r>
            <a:r>
              <a:rPr lang="sr-Cyrl-CS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школе</a:t>
            </a:r>
            <a:endParaRPr lang="sr-Latn-RS" sz="2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04800" y="3989274"/>
            <a:ext cx="8763000" cy="16466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sr-Cyrl-R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Спровести пројектантске </a:t>
            </a:r>
            <a:r>
              <a:rPr lang="sr-Cyrl-RS" sz="2400" dirty="0" err="1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мјере</a:t>
            </a:r>
            <a:endParaRPr lang="sr-Latn-RS" sz="24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bs-Cyrl-BA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складу са надлежностима одговорних субјеката, потребно</a:t>
            </a:r>
            <a:r>
              <a:rPr lang="sr-Cyrl-C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је дефинисати, пројектовати, </a:t>
            </a:r>
            <a:r>
              <a:rPr lang="sr-Cyrl-C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обезбиједити</a:t>
            </a:r>
            <a:r>
              <a:rPr lang="sr-Cyrl-C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 означити стазе за </a:t>
            </a:r>
            <a:r>
              <a:rPr lang="sr-Cyrl-C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дјецу</a:t>
            </a:r>
            <a:r>
              <a:rPr lang="sr-Cyrl-C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(„</a:t>
            </a:r>
            <a:r>
              <a:rPr lang="sr-Cyrl-C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безбједни</a:t>
            </a:r>
            <a:r>
              <a:rPr lang="sr-Cyrl-C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путеви“)</a:t>
            </a:r>
            <a:r>
              <a:rPr lang="bs-Cyrl-BA" sz="24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sr-Latn-RS" sz="2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68884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8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accent1">
                <a:lumMod val="5000"/>
                <a:lumOff val="95000"/>
                <a:alpha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838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ЗАКЉУЧНА РАЗМАТРАЊА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533400" y="2116520"/>
            <a:ext cx="53355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r-Cyrl-RS" sz="2800" b="1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sr-Latn-BA" sz="2800" b="1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ЕЗУЛТАТ</a:t>
            </a:r>
            <a:r>
              <a:rPr lang="sr-Cyrl-RS" sz="2800" b="1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sr-Latn-BA" sz="2800" b="1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СПРОВЕДЕНЕ АНКЕТЕ </a:t>
            </a:r>
            <a:endParaRPr lang="sr-Latn-RS" sz="28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133600" y="3127828"/>
            <a:ext cx="65032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r-Cyrl-RS" sz="2800" b="1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sr-Latn-BA" sz="2800" b="1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РОЈЕКАТ ПОТРЕБНО ДАЉЕ НАСТАВИТИ </a:t>
            </a:r>
            <a:endParaRPr lang="sr-Latn-RS" sz="28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848100" y="4187724"/>
            <a:ext cx="5410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2800" b="1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УКЉУЧИВАЊЕ У РАД НЕВЛАДИНИХ УДРУЖЕЊА</a:t>
            </a:r>
            <a:endParaRPr lang="sr-Latn-RS" sz="28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2" name="Down Arrow 1"/>
          <p:cNvSpPr/>
          <p:nvPr/>
        </p:nvSpPr>
        <p:spPr>
          <a:xfrm>
            <a:off x="2667750" y="2639740"/>
            <a:ext cx="456450" cy="5123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4" name="Down Arrow 3"/>
          <p:cNvSpPr/>
          <p:nvPr/>
        </p:nvSpPr>
        <p:spPr>
          <a:xfrm>
            <a:off x="6172200" y="3677242"/>
            <a:ext cx="495300" cy="5278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0202932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5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7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2" grpId="0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accent1">
                <a:lumMod val="5000"/>
                <a:lumOff val="95000"/>
                <a:alpha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91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ХВАЛА НА ПАЖЊИ!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smtClean="0"/>
              <a:t>27 - </a:t>
            </a:r>
            <a:r>
              <a:rPr lang="sr-Latn-BA" b="1" dirty="0" smtClean="0"/>
              <a:t>28.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/>
              <a:t>6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13479"/>
            <a:ext cx="1527496" cy="84439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104" y="213479"/>
            <a:ext cx="1527496" cy="844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714</TotalTime>
  <Words>770</Words>
  <Application>Microsoft Office PowerPoint</Application>
  <PresentationFormat>On-screen Show (4:3)</PresentationFormat>
  <Paragraphs>84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Марић</cp:lastModifiedBy>
  <cp:revision>76</cp:revision>
  <dcterms:created xsi:type="dcterms:W3CDTF">2014-10-16T19:11:55Z</dcterms:created>
  <dcterms:modified xsi:type="dcterms:W3CDTF">2016-10-26T18:23:14Z</dcterms:modified>
</cp:coreProperties>
</file>