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1" r:id="rId3"/>
    <p:sldId id="263" r:id="rId4"/>
    <p:sldId id="262" r:id="rId5"/>
    <p:sldId id="264" r:id="rId6"/>
    <p:sldId id="265" r:id="rId7"/>
    <p:sldId id="26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221" autoAdjust="0"/>
    <p:restoredTop sz="94579" autoAdjust="0"/>
  </p:normalViewPr>
  <p:slideViewPr>
    <p:cSldViewPr>
      <p:cViewPr varScale="1">
        <p:scale>
          <a:sx n="66" d="100"/>
          <a:sy n="66" d="100"/>
        </p:scale>
        <p:origin x="-151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F5DA03-ED88-4EDA-959C-03615FD1F915}" type="datetimeFigureOut">
              <a:rPr lang="en-US" smtClean="0"/>
              <a:pPr/>
              <a:t>10/24/16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E548B4-6C47-4058-BB2F-0E477F9C8F3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548B4-6C47-4058-BB2F-0E477F9C8F3D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28.10.2016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28.10.2016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28.10.2016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28.10.2016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28.10.2016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28.10.2016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28.10.2016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28.10.2016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28.10.2016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28.10.2016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28.10.2016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7000"/>
            <a:lum/>
            <a:extLst>
              <a:ext uri="{BEBA8EAE-BF5A-486C-A8C5-ECC9F3942E4B}">
                <a14:imgProps xmlns="" xmlns:a14="http://schemas.microsoft.com/office/drawing/2010/main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28.10.2016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Microsoft_Office_Excel_97-2003_Worksheet1.xls"/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27- 28.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/>
              <a:t>6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569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Cyrl-BA" sz="3200" b="1" dirty="0" smtClean="0"/>
              <a:t>АНАЛИЗА САМОПРИЈАВЉЕНОГ ПОНАШАЊА О КОРИШЋЕЊУ СИГУРНОСНОГ ПОЈАСА У РЕПУБЛИЦИ СРПСКОЈ</a:t>
            </a:r>
            <a:endParaRPr lang="en-US" sz="3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52400" y="3200400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BA" sz="3200" b="1" dirty="0" smtClean="0"/>
              <a:t>ANALYSIS OF REPORTED BEHAVIOR OF SEAT BELT USE IN THE REPUBLIC OF SRPSKA</a:t>
            </a:r>
            <a:endParaRPr lang="en-US" sz="32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762000" y="4648200"/>
            <a:ext cx="8915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2000" dirty="0" smtClean="0"/>
              <a:t>Милан Илић дипл. инж. саобр., </a:t>
            </a:r>
            <a:r>
              <a:rPr lang="sr-Cyrl-BA" sz="2000" i="1" dirty="0" smtClean="0"/>
              <a:t>Агенција за безбједност саобраћаја РС</a:t>
            </a:r>
            <a:endParaRPr lang="sr-Latn-BA" sz="2000" i="1" dirty="0" smtClean="0"/>
          </a:p>
          <a:p>
            <a:r>
              <a:rPr lang="sr-Cyrl-BA" sz="2000" dirty="0" smtClean="0"/>
              <a:t>Никола Торбица дипл. инж. саобр., </a:t>
            </a:r>
            <a:r>
              <a:rPr lang="sr-Cyrl-BA" sz="2000" i="1" dirty="0" smtClean="0"/>
              <a:t>Саобраћајни факултет Добој</a:t>
            </a:r>
            <a:endParaRPr lang="sr-Latn-BA" sz="2000" i="1" dirty="0" smtClean="0"/>
          </a:p>
          <a:p>
            <a:r>
              <a:rPr lang="sr-Cyrl-BA" sz="2000" dirty="0" smtClean="0"/>
              <a:t>Владан Ђурић дипл. инж. саобр., </a:t>
            </a:r>
            <a:r>
              <a:rPr lang="sr-Cyrl-BA" sz="2000" i="1" dirty="0" smtClean="0"/>
              <a:t>Саобраћајни факултет Добој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81677"/>
            <a:ext cx="1991751" cy="1101030"/>
          </a:xfrm>
          <a:prstGeom prst="rect">
            <a:avLst/>
          </a:prstGeom>
        </p:spPr>
      </p:pic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18" name="Date Placeholder 1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28.10.2016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7391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УПОТРЕБА СИГУРНОСНОГ ПОЈАСА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447800"/>
            <a:ext cx="83058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anose="05000000000000000000" pitchFamily="2" charset="2"/>
              <a:buChar char="q"/>
            </a:pPr>
            <a:r>
              <a:rPr lang="sr-Cyrl-BA" sz="2800" dirty="0" smtClean="0"/>
              <a:t>Пасивна заштита возача и путника у возилу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Cyrl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anose="05000000000000000000" pitchFamily="2" charset="2"/>
              <a:buChar char="q"/>
            </a:pPr>
            <a:r>
              <a:rPr lang="sr-Cyrl-BA" sz="2800" dirty="0" smtClean="0"/>
              <a:t> Ублажавање посљедица саобраћајних незгода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anose="05000000000000000000" pitchFamily="2" charset="2"/>
              <a:buChar char="q"/>
            </a:pPr>
            <a:r>
              <a:rPr lang="sr-Cyrl-BA" sz="2800" dirty="0" smtClean="0"/>
              <a:t> Законска регулатива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Cyrl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anose="05000000000000000000" pitchFamily="2" charset="2"/>
              <a:buChar char="q"/>
            </a:pPr>
            <a:r>
              <a:rPr lang="sr-Cyrl-BA" sz="2800" dirty="0" smtClean="0"/>
              <a:t> Смањење ризика</a:t>
            </a:r>
            <a:endParaRPr lang="sr-Latn-BA" sz="2800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6146" name="Picture 2" descr="Image result for people power poi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0" y="3352800"/>
            <a:ext cx="3297382" cy="2667000"/>
          </a:xfrm>
          <a:prstGeom prst="rect">
            <a:avLst/>
          </a:prstGeom>
          <a:noFill/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28.10.2016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61722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>
                <a:solidFill>
                  <a:schemeClr val="tx2"/>
                </a:solidFill>
              </a:rPr>
              <a:t> </a:t>
            </a:r>
            <a:r>
              <a:rPr lang="sr-Cyrl-BA" sz="2800" dirty="0" smtClean="0">
                <a:solidFill>
                  <a:schemeClr val="tx2"/>
                </a:solidFill>
              </a:rPr>
              <a:t>Метод анкете</a:t>
            </a:r>
            <a:endParaRPr lang="sr-Latn-BA" sz="2800" dirty="0" smtClean="0">
              <a:solidFill>
                <a:schemeClr val="tx2"/>
              </a:solidFill>
            </a:endParaRPr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Ø"/>
            </a:pPr>
            <a:r>
              <a:rPr lang="sr-Cyrl-BA" sz="2800" dirty="0" smtClean="0"/>
              <a:t> Локација</a:t>
            </a:r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Ø"/>
            </a:pPr>
            <a:endParaRPr lang="sr-Latn-BA" sz="2800" dirty="0" smtClean="0"/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Ø"/>
            </a:pPr>
            <a:r>
              <a:rPr lang="sr-Cyrl-BA" sz="2800" dirty="0" smtClean="0"/>
              <a:t> Вријем </a:t>
            </a:r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Ø"/>
            </a:pPr>
            <a:endParaRPr lang="sr-Latn-BA" sz="2800" dirty="0" smtClean="0"/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Ø"/>
            </a:pPr>
            <a:r>
              <a:rPr lang="sr-Cyrl-BA" sz="2800" dirty="0" smtClean="0"/>
              <a:t> Узорак</a:t>
            </a:r>
            <a:endParaRPr lang="sr-Latn-BA" sz="2800" dirty="0" smtClean="0"/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Latn-BA" sz="2800" dirty="0" smtClean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3800" y="1752600"/>
            <a:ext cx="5052762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28.10.2016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57200" y="1371600"/>
            <a:ext cx="5105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sr-Cyrl-BA" sz="2800" dirty="0" smtClean="0"/>
              <a:t> Брига о дјеци</a:t>
            </a:r>
            <a:endParaRPr lang="en-US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609600" y="1371600"/>
            <a:ext cx="30382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sr-Latn-BA" sz="2800" dirty="0" smtClean="0"/>
              <a:t> </a:t>
            </a:r>
            <a:r>
              <a:rPr lang="sr-Cyrl-BA" sz="2800" dirty="0" smtClean="0"/>
              <a:t>Утицај полиције</a:t>
            </a:r>
            <a:endParaRPr lang="en-US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381000" y="1447800"/>
            <a:ext cx="535845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sr-Latn-BA" sz="2800" dirty="0" smtClean="0"/>
              <a:t> </a:t>
            </a:r>
            <a:r>
              <a:rPr lang="sr-Cyrl-BA" sz="2800" dirty="0" smtClean="0"/>
              <a:t>Понашање испитаника у другој</a:t>
            </a:r>
            <a:endParaRPr lang="sr-Latn-BA" sz="2800" dirty="0" smtClean="0"/>
          </a:p>
          <a:p>
            <a:r>
              <a:rPr lang="sr-Latn-BA" sz="2800" dirty="0" smtClean="0"/>
              <a:t>    </a:t>
            </a:r>
            <a:r>
              <a:rPr lang="sr-Cyrl-BA" sz="2800" dirty="0" smtClean="0"/>
              <a:t> држави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0" y="1371600"/>
            <a:ext cx="8156720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sr-Latn-BA" sz="2800" dirty="0" smtClean="0"/>
              <a:t> </a:t>
            </a:r>
            <a:r>
              <a:rPr lang="sr-Cyrl-BA" sz="2800" dirty="0" smtClean="0"/>
              <a:t>Степен кориштења појаса на предњем и задњем </a:t>
            </a:r>
          </a:p>
          <a:p>
            <a:r>
              <a:rPr lang="sr-Cyrl-BA" sz="2800" dirty="0" smtClean="0"/>
              <a:t>     сједишту</a:t>
            </a:r>
          </a:p>
          <a:p>
            <a:endParaRPr lang="en-US" dirty="0"/>
          </a:p>
        </p:txBody>
      </p:sp>
      <p:pic>
        <p:nvPicPr>
          <p:cNvPr id="19" name="Picture 6" descr="Image result for briga o djeci u vozilu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1371600"/>
            <a:ext cx="2560320" cy="1600200"/>
          </a:xfrm>
          <a:prstGeom prst="rect">
            <a:avLst/>
          </a:prstGeom>
          <a:noFill/>
        </p:spPr>
      </p:pic>
      <p:pic>
        <p:nvPicPr>
          <p:cNvPr id="20" name="Picture 6" descr="Image result for stop policija republike srpsk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00800" y="4724400"/>
            <a:ext cx="2514600" cy="1600200"/>
          </a:xfrm>
          <a:prstGeom prst="rect">
            <a:avLst/>
          </a:prstGeom>
          <a:noFill/>
        </p:spPr>
      </p:pic>
      <p:pic>
        <p:nvPicPr>
          <p:cNvPr id="21" name="Picture 3" descr="Image result for  pravilno ponašanje vozač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00800" y="3048000"/>
            <a:ext cx="2514600" cy="1586521"/>
          </a:xfrm>
          <a:prstGeom prst="rect">
            <a:avLst/>
          </a:prstGeom>
          <a:noFill/>
        </p:spPr>
      </p:pic>
      <p:sp>
        <p:nvSpPr>
          <p:cNvPr id="24" name="Slide Number Placeholder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28.10.2016</a:t>
            </a:r>
            <a:endParaRPr lang="en-US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" y="2438400"/>
            <a:ext cx="5559954" cy="3553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7200" y="2438400"/>
            <a:ext cx="55626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2055" name="Chart 6"/>
          <p:cNvGraphicFramePr>
            <a:graphicFrameLocks/>
          </p:cNvGraphicFramePr>
          <p:nvPr/>
        </p:nvGraphicFramePr>
        <p:xfrm>
          <a:off x="457200" y="2438400"/>
          <a:ext cx="5638800" cy="3581400"/>
        </p:xfrm>
        <a:graphic>
          <a:graphicData uri="http://schemas.openxmlformats.org/presentationml/2006/ole">
            <p:oleObj spid="_x0000_s2055" name="Chart" r:id="rId8" imgW="4487045" imgH="2280102" progId="Excel.Sheet.8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2"/>
      <p:bldP spid="15" grpId="3"/>
      <p:bldP spid="16" grpId="0"/>
      <p:bldP spid="17" grpId="0"/>
      <p:bldP spid="17" grpId="2"/>
      <p:bldP spid="18" grpId="0"/>
      <p:bldP spid="18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ДИСКУСИЈА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228600" y="1447800"/>
            <a:ext cx="84582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Cyrl-BA" sz="2800" dirty="0" smtClean="0"/>
              <a:t> Ставови испитаника</a:t>
            </a:r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Ø"/>
            </a:pPr>
            <a:r>
              <a:rPr lang="sr-Cyrl-BA" sz="2800" dirty="0" smtClean="0"/>
              <a:t> 41% испитаника сматра да не треба користити  сигурносни појас при брзинама до 50 </a:t>
            </a:r>
            <a:r>
              <a:rPr lang="sr-Latn-BA" sz="2800" dirty="0" smtClean="0"/>
              <a:t>km/h,</a:t>
            </a:r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Ø"/>
            </a:pPr>
            <a:r>
              <a:rPr lang="sr-Latn-BA" sz="2800" dirty="0" smtClean="0"/>
              <a:t> 35% </a:t>
            </a:r>
            <a:r>
              <a:rPr lang="sr-Cyrl-BA" sz="2800" dirty="0" smtClean="0"/>
              <a:t>испитаника користи појас због полицијских конторла,</a:t>
            </a:r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Ø"/>
            </a:pPr>
            <a:r>
              <a:rPr lang="sr-Cyrl-BA" sz="2800" dirty="0" smtClean="0"/>
              <a:t>23% испитаника сматра да не треба          користити сигурносни појас ако                      возило посједује ваздушне јастуке.</a:t>
            </a:r>
            <a:endParaRPr lang="sr-Latn-BA" sz="2800" dirty="0" smtClean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8" name="Picture 4" descr="Image result for clip people powerpoi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29400" y="3733800"/>
            <a:ext cx="2286000" cy="2286000"/>
          </a:xfrm>
          <a:prstGeom prst="rect">
            <a:avLst/>
          </a:prstGeom>
          <a:noFill/>
        </p:spPr>
      </p:pic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28.10.2016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81000" y="1828800"/>
            <a:ext cx="61722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 </a:t>
            </a:r>
            <a:r>
              <a:rPr lang="sr-Cyrl-BA" sz="2800" dirty="0" smtClean="0"/>
              <a:t>Репресивне мјере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Cyrl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Cyrl-BA" sz="2800" dirty="0" smtClean="0"/>
              <a:t> Промјена става људи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Latn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Cyrl-BA" sz="2800" dirty="0" smtClean="0"/>
              <a:t> Праћење стања безбједности              	саобраћаја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3810000" y="1752600"/>
            <a:ext cx="106680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029200" y="1600200"/>
            <a:ext cx="180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BA" dirty="0" smtClean="0"/>
              <a:t>Повећање казне</a:t>
            </a:r>
            <a:endParaRPr lang="en-US" dirty="0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3810000" y="2133600"/>
            <a:ext cx="1066800" cy="152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953000" y="2133600"/>
            <a:ext cx="20381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BA" dirty="0" smtClean="0"/>
              <a:t>Појачане контроле</a:t>
            </a:r>
            <a:endParaRPr lang="en-US" dirty="0"/>
          </a:p>
        </p:txBody>
      </p:sp>
      <p:cxnSp>
        <p:nvCxnSpPr>
          <p:cNvPr id="17" name="Straight Arrow Connector 16"/>
          <p:cNvCxnSpPr/>
          <p:nvPr/>
        </p:nvCxnSpPr>
        <p:spPr>
          <a:xfrm flipV="1">
            <a:off x="4267200" y="2895600"/>
            <a:ext cx="76200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4267200" y="3276600"/>
            <a:ext cx="838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4267200" y="3352800"/>
            <a:ext cx="762000" cy="304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5181600" y="2743200"/>
            <a:ext cx="17469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BA" dirty="0" smtClean="0"/>
              <a:t>Едуакција дјеце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5181600" y="3124200"/>
            <a:ext cx="19428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BA" dirty="0" smtClean="0"/>
              <a:t>Едукација младих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5181600" y="3505200"/>
            <a:ext cx="2122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BA" dirty="0" smtClean="0"/>
              <a:t>Едукација одраслих</a:t>
            </a:r>
            <a:endParaRPr lang="en-US" dirty="0"/>
          </a:p>
        </p:txBody>
      </p:sp>
      <p:cxnSp>
        <p:nvCxnSpPr>
          <p:cNvPr id="24" name="Straight Arrow Connector 23"/>
          <p:cNvCxnSpPr/>
          <p:nvPr/>
        </p:nvCxnSpPr>
        <p:spPr>
          <a:xfrm flipV="1">
            <a:off x="5562600" y="4343400"/>
            <a:ext cx="609600" cy="76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5486400" y="4572000"/>
            <a:ext cx="914400" cy="152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6249361" y="4114800"/>
            <a:ext cx="28946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dirty="0" smtClean="0"/>
              <a:t>Често обнављање података</a:t>
            </a:r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6400800" y="4572000"/>
            <a:ext cx="23342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BA" dirty="0" smtClean="0"/>
              <a:t>Прецизна евиднеција</a:t>
            </a:r>
            <a:endParaRPr lang="en-US" dirty="0"/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29" name="Date Placeholder 2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28.10.2016</a:t>
            </a:r>
            <a:endParaRPr lang="en-US"/>
          </a:p>
        </p:txBody>
      </p:sp>
      <p:sp>
        <p:nvSpPr>
          <p:cNvPr id="34" name="Wave 33"/>
          <p:cNvSpPr/>
          <p:nvPr/>
        </p:nvSpPr>
        <p:spPr>
          <a:xfrm>
            <a:off x="228600" y="2362200"/>
            <a:ext cx="8305800" cy="1676400"/>
          </a:xfrm>
          <a:prstGeom prst="wave">
            <a:avLst>
              <a:gd name="adj1" fmla="val 12500"/>
              <a:gd name="adj2" fmla="val 1048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1">
                <a:lumMod val="5000"/>
                <a:lumOff val="95000"/>
                <a:alpha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91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smtClean="0"/>
              <a:t>27 - </a:t>
            </a:r>
            <a:r>
              <a:rPr lang="sr-Latn-BA" b="1" dirty="0" smtClean="0"/>
              <a:t>28.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/>
              <a:t>6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13479"/>
            <a:ext cx="1527496" cy="84439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104" y="213479"/>
            <a:ext cx="1527496" cy="844392"/>
          </a:xfrm>
          <a:prstGeom prst="rect">
            <a:avLst/>
          </a:prstGeom>
        </p:spPr>
      </p:pic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18" name="Date Placeholder 1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28.10.2016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</TotalTime>
  <Words>275</Words>
  <Application>Microsoft Office PowerPoint</Application>
  <PresentationFormat>On-screen Show (4:3)</PresentationFormat>
  <Paragraphs>71</Paragraphs>
  <Slides>7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Office Theme</vt:lpstr>
      <vt:lpstr>Chart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mm</cp:lastModifiedBy>
  <cp:revision>61</cp:revision>
  <dcterms:created xsi:type="dcterms:W3CDTF">2014-10-16T19:11:55Z</dcterms:created>
  <dcterms:modified xsi:type="dcterms:W3CDTF">2016-10-24T12:46:05Z</dcterms:modified>
</cp:coreProperties>
</file>