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xls" ContentType="application/vnd.ms-excel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3" r:id="rId4"/>
    <p:sldId id="264" r:id="rId5"/>
    <p:sldId id="265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66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541" autoAdjust="0"/>
  </p:normalViewPr>
  <p:slideViewPr>
    <p:cSldViewPr>
      <p:cViewPr varScale="1">
        <p:scale>
          <a:sx n="81" d="100"/>
          <a:sy n="81" d="100"/>
        </p:scale>
        <p:origin x="1426" y="5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6819151-A1FB-482D-926E-0E8D36E6062E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sr-Latn-RS"/>
        </a:p>
      </dgm:t>
    </dgm:pt>
    <dgm:pt modelId="{294B6DDC-5299-4F1E-A19A-FC59DFB65C6E}">
      <dgm:prSet phldrT="[Text]" custT="1"/>
      <dgm:spPr>
        <a:solidFill>
          <a:srgbClr val="002060"/>
        </a:solidFill>
      </dgm:spPr>
      <dgm:t>
        <a:bodyPr/>
        <a:lstStyle/>
        <a:p>
          <a:r>
            <a:rPr lang="sr-Latn-RS" sz="3000" b="1" dirty="0" smtClean="0"/>
            <a:t>SN</a:t>
          </a:r>
          <a:endParaRPr lang="sr-Latn-RS" sz="3000" b="1" dirty="0"/>
        </a:p>
      </dgm:t>
    </dgm:pt>
    <dgm:pt modelId="{F08B94AB-0600-465E-A244-AF2017FEAC45}" type="parTrans" cxnId="{2808064B-5861-471E-BDFF-1ED09D3CFCF3}">
      <dgm:prSet/>
      <dgm:spPr/>
      <dgm:t>
        <a:bodyPr/>
        <a:lstStyle/>
        <a:p>
          <a:endParaRPr lang="sr-Latn-RS" sz="1800"/>
        </a:p>
      </dgm:t>
    </dgm:pt>
    <dgm:pt modelId="{1C4B113A-AAB6-46C2-BA1A-04C116513509}" type="sibTrans" cxnId="{2808064B-5861-471E-BDFF-1ED09D3CFCF3}">
      <dgm:prSet custT="1"/>
      <dgm:spPr>
        <a:solidFill>
          <a:schemeClr val="tx1">
            <a:lumMod val="65000"/>
            <a:lumOff val="35000"/>
          </a:schemeClr>
        </a:solidFill>
      </dgm:spPr>
      <dgm:t>
        <a:bodyPr/>
        <a:lstStyle/>
        <a:p>
          <a:endParaRPr lang="sr-Latn-RS" sz="1800"/>
        </a:p>
      </dgm:t>
    </dgm:pt>
    <dgm:pt modelId="{998B0C71-B8CF-45BD-B0FB-30DB471FDB14}">
      <dgm:prSet phldrT="[Text]" custT="1"/>
      <dgm:spPr>
        <a:solidFill>
          <a:schemeClr val="bg1">
            <a:lumMod val="50000"/>
          </a:schemeClr>
        </a:solidFill>
      </dgm:spPr>
      <dgm:t>
        <a:bodyPr/>
        <a:lstStyle/>
        <a:p>
          <a:r>
            <a:rPr lang="sr-Latn-RS" sz="2400" b="1" dirty="0" smtClean="0"/>
            <a:t>PUTEVI</a:t>
          </a:r>
          <a:endParaRPr lang="sr-Latn-RS" sz="2400" b="1" dirty="0"/>
        </a:p>
      </dgm:t>
    </dgm:pt>
    <dgm:pt modelId="{8865A09F-ADED-4406-A664-CF1640AED4BE}" type="parTrans" cxnId="{3A983BFF-7141-4018-BE17-4E8B01F5EBFD}">
      <dgm:prSet/>
      <dgm:spPr/>
      <dgm:t>
        <a:bodyPr/>
        <a:lstStyle/>
        <a:p>
          <a:endParaRPr lang="sr-Latn-RS" sz="1800"/>
        </a:p>
      </dgm:t>
    </dgm:pt>
    <dgm:pt modelId="{526BF0CA-DD97-4654-BD83-BCFCBCCE67D0}" type="sibTrans" cxnId="{3A983BFF-7141-4018-BE17-4E8B01F5EBFD}">
      <dgm:prSet custT="1"/>
      <dgm:spPr>
        <a:solidFill>
          <a:schemeClr val="tx1">
            <a:lumMod val="65000"/>
            <a:lumOff val="35000"/>
          </a:schemeClr>
        </a:solidFill>
      </dgm:spPr>
      <dgm:t>
        <a:bodyPr/>
        <a:lstStyle/>
        <a:p>
          <a:endParaRPr lang="sr-Latn-RS" sz="1800"/>
        </a:p>
      </dgm:t>
    </dgm:pt>
    <dgm:pt modelId="{5453DBB5-A3EC-402E-8B5F-67DBE0FD1924}">
      <dgm:prSet phldrT="[Text]" custT="1"/>
      <dgm:spPr>
        <a:solidFill>
          <a:srgbClr val="FFFF00"/>
        </a:solidFill>
      </dgm:spPr>
      <dgm:t>
        <a:bodyPr/>
        <a:lstStyle/>
        <a:p>
          <a:r>
            <a:rPr lang="sr-Latn-RS" sz="2400" b="1" dirty="0" smtClean="0">
              <a:solidFill>
                <a:schemeClr val="tx1"/>
              </a:solidFill>
            </a:rPr>
            <a:t>STAVOVI</a:t>
          </a:r>
          <a:endParaRPr lang="sr-Latn-RS" sz="2400" b="1" dirty="0">
            <a:solidFill>
              <a:schemeClr val="tx1"/>
            </a:solidFill>
          </a:endParaRPr>
        </a:p>
      </dgm:t>
    </dgm:pt>
    <dgm:pt modelId="{E401FE63-33A2-4DDB-BA10-428A7481AC7A}" type="parTrans" cxnId="{35F98A92-4BAB-4AE9-B3F5-6B2D9BCAEF11}">
      <dgm:prSet/>
      <dgm:spPr/>
      <dgm:t>
        <a:bodyPr/>
        <a:lstStyle/>
        <a:p>
          <a:endParaRPr lang="sr-Latn-RS" sz="1800"/>
        </a:p>
      </dgm:t>
    </dgm:pt>
    <dgm:pt modelId="{C1D1ED74-8CE4-4C55-AC65-0A20DFB8A7E4}" type="sibTrans" cxnId="{35F98A92-4BAB-4AE9-B3F5-6B2D9BCAEF11}">
      <dgm:prSet custT="1"/>
      <dgm:spPr>
        <a:solidFill>
          <a:schemeClr val="tx1">
            <a:lumMod val="65000"/>
            <a:lumOff val="35000"/>
          </a:schemeClr>
        </a:solidFill>
      </dgm:spPr>
      <dgm:t>
        <a:bodyPr/>
        <a:lstStyle/>
        <a:p>
          <a:endParaRPr lang="sr-Latn-RS" sz="1800" dirty="0"/>
        </a:p>
      </dgm:t>
    </dgm:pt>
    <dgm:pt modelId="{4FEBEBB5-7499-4709-899B-7248366AF71C}">
      <dgm:prSet phldrT="[Text]" custT="1"/>
      <dgm:spPr>
        <a:solidFill>
          <a:srgbClr val="00B050"/>
        </a:solidFill>
      </dgm:spPr>
      <dgm:t>
        <a:bodyPr/>
        <a:lstStyle/>
        <a:p>
          <a:r>
            <a:rPr lang="sr-Latn-RS" sz="1800" b="1" dirty="0" smtClean="0"/>
            <a:t>INDIKATORI </a:t>
          </a:r>
          <a:r>
            <a:rPr lang="sr-Latn-RS" sz="2400" b="1" dirty="0" smtClean="0"/>
            <a:t>„SPI“</a:t>
          </a:r>
          <a:endParaRPr lang="sr-Latn-RS" sz="2000" b="1" dirty="0"/>
        </a:p>
      </dgm:t>
    </dgm:pt>
    <dgm:pt modelId="{917C7908-4A97-4955-AF99-47F2EE26547C}" type="parTrans" cxnId="{6F4EFFCE-E4CC-4921-A266-543279BDC3F0}">
      <dgm:prSet/>
      <dgm:spPr/>
      <dgm:t>
        <a:bodyPr/>
        <a:lstStyle/>
        <a:p>
          <a:endParaRPr lang="sr-Latn-RS" sz="1800"/>
        </a:p>
      </dgm:t>
    </dgm:pt>
    <dgm:pt modelId="{D082FC04-21EA-46E7-91C0-84322EEFEE65}" type="sibTrans" cxnId="{6F4EFFCE-E4CC-4921-A266-543279BDC3F0}">
      <dgm:prSet custT="1"/>
      <dgm:spPr>
        <a:solidFill>
          <a:schemeClr val="tx1">
            <a:lumMod val="65000"/>
            <a:lumOff val="35000"/>
          </a:schemeClr>
        </a:solidFill>
      </dgm:spPr>
      <dgm:t>
        <a:bodyPr/>
        <a:lstStyle/>
        <a:p>
          <a:endParaRPr lang="sr-Latn-RS" sz="1800" dirty="0"/>
        </a:p>
      </dgm:t>
    </dgm:pt>
    <dgm:pt modelId="{2F6A3B88-775E-4E72-AEDA-96AAEAE84306}">
      <dgm:prSet phldrT="[Text]" custT="1"/>
      <dgm:spPr>
        <a:solidFill>
          <a:srgbClr val="C00000"/>
        </a:solidFill>
        <a:ln w="76200">
          <a:solidFill>
            <a:srgbClr val="FF0000"/>
          </a:solidFill>
        </a:ln>
        <a:effectLst>
          <a:glow rad="228600">
            <a:srgbClr val="FF0000">
              <a:alpha val="40000"/>
            </a:srgbClr>
          </a:glow>
        </a:effectLst>
      </dgm:spPr>
      <dgm:t>
        <a:bodyPr/>
        <a:lstStyle/>
        <a:p>
          <a:r>
            <a:rPr lang="sr-Latn-RS" sz="1700" b="1" dirty="0" smtClean="0"/>
            <a:t>Identifikacija</a:t>
          </a:r>
          <a:r>
            <a:rPr lang="sr-Latn-RS" sz="1600" b="1" dirty="0" smtClean="0"/>
            <a:t> </a:t>
          </a:r>
          <a:r>
            <a:rPr lang="sr-Latn-RS" sz="1800" b="1" dirty="0" smtClean="0"/>
            <a:t>PROBLEMA</a:t>
          </a:r>
          <a:endParaRPr lang="sr-Latn-RS" sz="1800" b="1" dirty="0"/>
        </a:p>
      </dgm:t>
    </dgm:pt>
    <dgm:pt modelId="{2A2C8C86-D436-466E-9911-F17E5F871B8A}" type="parTrans" cxnId="{E215AF1F-F33A-41CC-AC69-36A2E68AC370}">
      <dgm:prSet/>
      <dgm:spPr/>
      <dgm:t>
        <a:bodyPr/>
        <a:lstStyle/>
        <a:p>
          <a:endParaRPr lang="sr-Latn-RS" sz="1800"/>
        </a:p>
      </dgm:t>
    </dgm:pt>
    <dgm:pt modelId="{476E37CA-B284-4217-A7F1-16F09E84A3F8}" type="sibTrans" cxnId="{E215AF1F-F33A-41CC-AC69-36A2E68AC370}">
      <dgm:prSet custT="1"/>
      <dgm:spPr>
        <a:solidFill>
          <a:schemeClr val="tx1">
            <a:lumMod val="65000"/>
            <a:lumOff val="35000"/>
          </a:schemeClr>
        </a:solidFill>
      </dgm:spPr>
      <dgm:t>
        <a:bodyPr/>
        <a:lstStyle/>
        <a:p>
          <a:endParaRPr lang="sr-Latn-RS" sz="1800" dirty="0"/>
        </a:p>
      </dgm:t>
    </dgm:pt>
    <dgm:pt modelId="{BF97007C-0158-4EED-883B-55EFEE5B1875}">
      <dgm:prSet phldrT="[Text]"/>
      <dgm:spPr>
        <a:solidFill>
          <a:srgbClr val="0070C0"/>
        </a:solidFill>
      </dgm:spPr>
      <dgm:t>
        <a:bodyPr/>
        <a:lstStyle/>
        <a:p>
          <a:r>
            <a:rPr lang="sr-Latn-RS" b="1" dirty="0" smtClean="0"/>
            <a:t>Učesnici u SN</a:t>
          </a:r>
          <a:endParaRPr lang="sr-Latn-RS" b="1" dirty="0"/>
        </a:p>
      </dgm:t>
    </dgm:pt>
    <dgm:pt modelId="{758C88C5-1D37-4EA3-AE98-6F7C810E0821}" type="parTrans" cxnId="{6A61884E-E0C0-46E6-861D-A27F1AA701B8}">
      <dgm:prSet/>
      <dgm:spPr/>
      <dgm:t>
        <a:bodyPr/>
        <a:lstStyle/>
        <a:p>
          <a:endParaRPr lang="sr-Latn-RS"/>
        </a:p>
      </dgm:t>
    </dgm:pt>
    <dgm:pt modelId="{063405DE-D676-4604-A0CC-4EE355D4B7EE}" type="sibTrans" cxnId="{6A61884E-E0C0-46E6-861D-A27F1AA701B8}">
      <dgm:prSet/>
      <dgm:spPr>
        <a:solidFill>
          <a:schemeClr val="tx1">
            <a:lumMod val="75000"/>
            <a:lumOff val="25000"/>
          </a:schemeClr>
        </a:solidFill>
      </dgm:spPr>
      <dgm:t>
        <a:bodyPr/>
        <a:lstStyle/>
        <a:p>
          <a:endParaRPr lang="sr-Latn-RS"/>
        </a:p>
      </dgm:t>
    </dgm:pt>
    <dgm:pt modelId="{5EA2779A-C607-4AD9-AA2D-BFCE12AE979A}" type="pres">
      <dgm:prSet presAssocID="{F6819151-A1FB-482D-926E-0E8D36E6062E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r-Latn-RS"/>
        </a:p>
      </dgm:t>
    </dgm:pt>
    <dgm:pt modelId="{4D3B5E75-0BC9-4582-B883-31AE970EE0DC}" type="pres">
      <dgm:prSet presAssocID="{294B6DDC-5299-4F1E-A19A-FC59DFB65C6E}" presName="node" presStyleLbl="node1" presStyleIdx="0" presStyleCnt="6" custScaleX="136811" custScaleY="136811">
        <dgm:presLayoutVars>
          <dgm:bulletEnabled val="1"/>
        </dgm:presLayoutVars>
      </dgm:prSet>
      <dgm:spPr/>
      <dgm:t>
        <a:bodyPr/>
        <a:lstStyle/>
        <a:p>
          <a:endParaRPr lang="sr-Latn-RS"/>
        </a:p>
      </dgm:t>
    </dgm:pt>
    <dgm:pt modelId="{9696B626-4F0C-463F-8F69-5DF8978C5AB2}" type="pres">
      <dgm:prSet presAssocID="{1C4B113A-AAB6-46C2-BA1A-04C116513509}" presName="sibTrans" presStyleLbl="sibTrans2D1" presStyleIdx="0" presStyleCnt="6" custScaleX="436626" custLinFactX="138893" custLinFactY="-2597" custLinFactNeighborX="200000" custLinFactNeighborY="-100000"/>
      <dgm:spPr/>
      <dgm:t>
        <a:bodyPr/>
        <a:lstStyle/>
        <a:p>
          <a:endParaRPr lang="sr-Latn-RS"/>
        </a:p>
      </dgm:t>
    </dgm:pt>
    <dgm:pt modelId="{ED43D51E-100D-4F64-9994-67E24B0EC686}" type="pres">
      <dgm:prSet presAssocID="{1C4B113A-AAB6-46C2-BA1A-04C116513509}" presName="connectorText" presStyleLbl="sibTrans2D1" presStyleIdx="0" presStyleCnt="6"/>
      <dgm:spPr/>
      <dgm:t>
        <a:bodyPr/>
        <a:lstStyle/>
        <a:p>
          <a:endParaRPr lang="sr-Latn-RS"/>
        </a:p>
      </dgm:t>
    </dgm:pt>
    <dgm:pt modelId="{70DFDCA7-BF40-411E-B94C-98F59CCD89CC}" type="pres">
      <dgm:prSet presAssocID="{BF97007C-0158-4EED-883B-55EFEE5B1875}" presName="node" presStyleLbl="node1" presStyleIdx="1" presStyleCnt="6" custScaleX="136811" custScaleY="136811">
        <dgm:presLayoutVars>
          <dgm:bulletEnabled val="1"/>
        </dgm:presLayoutVars>
      </dgm:prSet>
      <dgm:spPr/>
      <dgm:t>
        <a:bodyPr/>
        <a:lstStyle/>
        <a:p>
          <a:endParaRPr lang="sr-Latn-RS"/>
        </a:p>
      </dgm:t>
    </dgm:pt>
    <dgm:pt modelId="{59934ED7-8E1E-4F2F-9F86-4D8F9B5BFFC5}" type="pres">
      <dgm:prSet presAssocID="{063405DE-D676-4604-A0CC-4EE355D4B7EE}" presName="sibTrans" presStyleLbl="sibTrans2D1" presStyleIdx="1" presStyleCnt="6" custScaleX="436626" custLinFactX="300000" custLinFactNeighborX="363643" custLinFactNeighborY="8876"/>
      <dgm:spPr/>
      <dgm:t>
        <a:bodyPr/>
        <a:lstStyle/>
        <a:p>
          <a:endParaRPr lang="sr-Latn-RS"/>
        </a:p>
      </dgm:t>
    </dgm:pt>
    <dgm:pt modelId="{3A994330-BEBE-48A9-963E-DB83AB0212EE}" type="pres">
      <dgm:prSet presAssocID="{063405DE-D676-4604-A0CC-4EE355D4B7EE}" presName="connectorText" presStyleLbl="sibTrans2D1" presStyleIdx="1" presStyleCnt="6"/>
      <dgm:spPr/>
      <dgm:t>
        <a:bodyPr/>
        <a:lstStyle/>
        <a:p>
          <a:endParaRPr lang="sr-Latn-RS"/>
        </a:p>
      </dgm:t>
    </dgm:pt>
    <dgm:pt modelId="{161B18E5-BAA8-437D-B160-2035A5A98765}" type="pres">
      <dgm:prSet presAssocID="{998B0C71-B8CF-45BD-B0FB-30DB471FDB14}" presName="node" presStyleLbl="node1" presStyleIdx="2" presStyleCnt="6" custScaleX="137243" custScaleY="137243">
        <dgm:presLayoutVars>
          <dgm:bulletEnabled val="1"/>
        </dgm:presLayoutVars>
      </dgm:prSet>
      <dgm:spPr/>
      <dgm:t>
        <a:bodyPr/>
        <a:lstStyle/>
        <a:p>
          <a:endParaRPr lang="sr-Latn-RS"/>
        </a:p>
      </dgm:t>
    </dgm:pt>
    <dgm:pt modelId="{0D6010F4-1C81-4DFE-A129-0717030FD4A6}" type="pres">
      <dgm:prSet presAssocID="{526BF0CA-DD97-4654-BD83-BCFCBCCE67D0}" presName="sibTrans" presStyleLbl="sibTrans2D1" presStyleIdx="2" presStyleCnt="6" custScaleX="361893" custLinFactX="100000" custLinFactY="33983" custLinFactNeighborX="186309" custLinFactNeighborY="100000"/>
      <dgm:spPr/>
      <dgm:t>
        <a:bodyPr/>
        <a:lstStyle/>
        <a:p>
          <a:endParaRPr lang="sr-Latn-RS"/>
        </a:p>
      </dgm:t>
    </dgm:pt>
    <dgm:pt modelId="{8CF921CC-9E6E-42A2-A680-DA54D90A30CD}" type="pres">
      <dgm:prSet presAssocID="{526BF0CA-DD97-4654-BD83-BCFCBCCE67D0}" presName="connectorText" presStyleLbl="sibTrans2D1" presStyleIdx="2" presStyleCnt="6"/>
      <dgm:spPr/>
      <dgm:t>
        <a:bodyPr/>
        <a:lstStyle/>
        <a:p>
          <a:endParaRPr lang="sr-Latn-RS"/>
        </a:p>
      </dgm:t>
    </dgm:pt>
    <dgm:pt modelId="{8CF11A84-B040-40F6-95BC-DFAE067890AE}" type="pres">
      <dgm:prSet presAssocID="{5453DBB5-A3EC-402E-8B5F-67DBE0FD1924}" presName="node" presStyleLbl="node1" presStyleIdx="3" presStyleCnt="6" custScaleX="136043" custScaleY="136043">
        <dgm:presLayoutVars>
          <dgm:bulletEnabled val="1"/>
        </dgm:presLayoutVars>
      </dgm:prSet>
      <dgm:spPr/>
      <dgm:t>
        <a:bodyPr/>
        <a:lstStyle/>
        <a:p>
          <a:endParaRPr lang="sr-Latn-RS"/>
        </a:p>
      </dgm:t>
    </dgm:pt>
    <dgm:pt modelId="{3A22816D-8B79-44E1-9253-12E908747C50}" type="pres">
      <dgm:prSet presAssocID="{C1D1ED74-8CE4-4C55-AC65-0A20DFB8A7E4}" presName="sibTrans" presStyleLbl="sibTrans2D1" presStyleIdx="3" presStyleCnt="6" custScaleX="283395" custLinFactX="-100000" custLinFactY="44855" custLinFactNeighborX="-161455" custLinFactNeighborY="100000"/>
      <dgm:spPr/>
      <dgm:t>
        <a:bodyPr/>
        <a:lstStyle/>
        <a:p>
          <a:endParaRPr lang="sr-Latn-RS"/>
        </a:p>
      </dgm:t>
    </dgm:pt>
    <dgm:pt modelId="{7906A9AC-AB01-429F-A928-DCC8D7C504CC}" type="pres">
      <dgm:prSet presAssocID="{C1D1ED74-8CE4-4C55-AC65-0A20DFB8A7E4}" presName="connectorText" presStyleLbl="sibTrans2D1" presStyleIdx="3" presStyleCnt="6"/>
      <dgm:spPr/>
      <dgm:t>
        <a:bodyPr/>
        <a:lstStyle/>
        <a:p>
          <a:endParaRPr lang="sr-Latn-RS"/>
        </a:p>
      </dgm:t>
    </dgm:pt>
    <dgm:pt modelId="{DD896F1A-5CFC-4A4B-BC93-6265B901A407}" type="pres">
      <dgm:prSet presAssocID="{4FEBEBB5-7499-4709-899B-7248366AF71C}" presName="node" presStyleLbl="node1" presStyleIdx="4" presStyleCnt="6" custScaleX="132935" custScaleY="132934">
        <dgm:presLayoutVars>
          <dgm:bulletEnabled val="1"/>
        </dgm:presLayoutVars>
      </dgm:prSet>
      <dgm:spPr/>
      <dgm:t>
        <a:bodyPr/>
        <a:lstStyle/>
        <a:p>
          <a:endParaRPr lang="sr-Latn-RS"/>
        </a:p>
      </dgm:t>
    </dgm:pt>
    <dgm:pt modelId="{49894C55-CFB0-41FE-A7B6-E16839A3CE3B}" type="pres">
      <dgm:prSet presAssocID="{D082FC04-21EA-46E7-91C0-84322EEFEE65}" presName="sibTrans" presStyleLbl="sibTrans2D1" presStyleIdx="4" presStyleCnt="6" custScaleX="412584" custLinFactX="-254839" custLinFactNeighborX="-300000" custLinFactNeighborY="-534"/>
      <dgm:spPr/>
      <dgm:t>
        <a:bodyPr/>
        <a:lstStyle/>
        <a:p>
          <a:endParaRPr lang="sr-Latn-RS"/>
        </a:p>
      </dgm:t>
    </dgm:pt>
    <dgm:pt modelId="{859B5DB6-81F4-483F-A421-5826592F3FD7}" type="pres">
      <dgm:prSet presAssocID="{D082FC04-21EA-46E7-91C0-84322EEFEE65}" presName="connectorText" presStyleLbl="sibTrans2D1" presStyleIdx="4" presStyleCnt="6"/>
      <dgm:spPr/>
      <dgm:t>
        <a:bodyPr/>
        <a:lstStyle/>
        <a:p>
          <a:endParaRPr lang="sr-Latn-RS"/>
        </a:p>
      </dgm:t>
    </dgm:pt>
    <dgm:pt modelId="{31D31A49-3EEF-4462-808F-C1B25F13A319}" type="pres">
      <dgm:prSet presAssocID="{2F6A3B88-775E-4E72-AEDA-96AAEAE84306}" presName="node" presStyleLbl="node1" presStyleIdx="5" presStyleCnt="6" custScaleX="139647" custScaleY="139647">
        <dgm:presLayoutVars>
          <dgm:bulletEnabled val="1"/>
        </dgm:presLayoutVars>
      </dgm:prSet>
      <dgm:spPr/>
      <dgm:t>
        <a:bodyPr/>
        <a:lstStyle/>
        <a:p>
          <a:endParaRPr lang="sr-Latn-RS"/>
        </a:p>
      </dgm:t>
    </dgm:pt>
    <dgm:pt modelId="{89414CCF-C14B-4CAA-9DCC-97C83DFBEAC1}" type="pres">
      <dgm:prSet presAssocID="{476E37CA-B284-4217-A7F1-16F09E84A3F8}" presName="sibTrans" presStyleLbl="sibTrans2D1" presStyleIdx="5" presStyleCnt="6" custScaleX="453180" custLinFactX="-124833" custLinFactY="-21828" custLinFactNeighborX="-200000" custLinFactNeighborY="-100000"/>
      <dgm:spPr/>
      <dgm:t>
        <a:bodyPr/>
        <a:lstStyle/>
        <a:p>
          <a:endParaRPr lang="sr-Latn-RS"/>
        </a:p>
      </dgm:t>
    </dgm:pt>
    <dgm:pt modelId="{75CD9D43-9FCC-4B56-8EE6-4E22EB717E13}" type="pres">
      <dgm:prSet presAssocID="{476E37CA-B284-4217-A7F1-16F09E84A3F8}" presName="connectorText" presStyleLbl="sibTrans2D1" presStyleIdx="5" presStyleCnt="6"/>
      <dgm:spPr/>
      <dgm:t>
        <a:bodyPr/>
        <a:lstStyle/>
        <a:p>
          <a:endParaRPr lang="sr-Latn-RS"/>
        </a:p>
      </dgm:t>
    </dgm:pt>
  </dgm:ptLst>
  <dgm:cxnLst>
    <dgm:cxn modelId="{01B702A3-B394-40A6-9942-66B276E8E479}" type="presOf" srcId="{2F6A3B88-775E-4E72-AEDA-96AAEAE84306}" destId="{31D31A49-3EEF-4462-808F-C1B25F13A319}" srcOrd="0" destOrd="0" presId="urn:microsoft.com/office/officeart/2005/8/layout/cycle2"/>
    <dgm:cxn modelId="{CFCBCF01-D5A7-4FA7-8AFC-AE5EDA71E68B}" type="presOf" srcId="{526BF0CA-DD97-4654-BD83-BCFCBCCE67D0}" destId="{8CF921CC-9E6E-42A2-A680-DA54D90A30CD}" srcOrd="1" destOrd="0" presId="urn:microsoft.com/office/officeart/2005/8/layout/cycle2"/>
    <dgm:cxn modelId="{3A983BFF-7141-4018-BE17-4E8B01F5EBFD}" srcId="{F6819151-A1FB-482D-926E-0E8D36E6062E}" destId="{998B0C71-B8CF-45BD-B0FB-30DB471FDB14}" srcOrd="2" destOrd="0" parTransId="{8865A09F-ADED-4406-A664-CF1640AED4BE}" sibTransId="{526BF0CA-DD97-4654-BD83-BCFCBCCE67D0}"/>
    <dgm:cxn modelId="{B612ED9A-DE42-4330-BBF3-777905EEBCD0}" type="presOf" srcId="{C1D1ED74-8CE4-4C55-AC65-0A20DFB8A7E4}" destId="{7906A9AC-AB01-429F-A928-DCC8D7C504CC}" srcOrd="1" destOrd="0" presId="urn:microsoft.com/office/officeart/2005/8/layout/cycle2"/>
    <dgm:cxn modelId="{6A61884E-E0C0-46E6-861D-A27F1AA701B8}" srcId="{F6819151-A1FB-482D-926E-0E8D36E6062E}" destId="{BF97007C-0158-4EED-883B-55EFEE5B1875}" srcOrd="1" destOrd="0" parTransId="{758C88C5-1D37-4EA3-AE98-6F7C810E0821}" sibTransId="{063405DE-D676-4604-A0CC-4EE355D4B7EE}"/>
    <dgm:cxn modelId="{0ED6D342-270C-4C46-9AF4-5A89685E76A3}" type="presOf" srcId="{D082FC04-21EA-46E7-91C0-84322EEFEE65}" destId="{859B5DB6-81F4-483F-A421-5826592F3FD7}" srcOrd="1" destOrd="0" presId="urn:microsoft.com/office/officeart/2005/8/layout/cycle2"/>
    <dgm:cxn modelId="{618AD057-BB47-48A9-A481-10CA1B2F1301}" type="presOf" srcId="{294B6DDC-5299-4F1E-A19A-FC59DFB65C6E}" destId="{4D3B5E75-0BC9-4582-B883-31AE970EE0DC}" srcOrd="0" destOrd="0" presId="urn:microsoft.com/office/officeart/2005/8/layout/cycle2"/>
    <dgm:cxn modelId="{C82D5DBF-3D31-4FE2-862D-9DB27CFA7613}" type="presOf" srcId="{F6819151-A1FB-482D-926E-0E8D36E6062E}" destId="{5EA2779A-C607-4AD9-AA2D-BFCE12AE979A}" srcOrd="0" destOrd="0" presId="urn:microsoft.com/office/officeart/2005/8/layout/cycle2"/>
    <dgm:cxn modelId="{6F4EFFCE-E4CC-4921-A266-543279BDC3F0}" srcId="{F6819151-A1FB-482D-926E-0E8D36E6062E}" destId="{4FEBEBB5-7499-4709-899B-7248366AF71C}" srcOrd="4" destOrd="0" parTransId="{917C7908-4A97-4955-AF99-47F2EE26547C}" sibTransId="{D082FC04-21EA-46E7-91C0-84322EEFEE65}"/>
    <dgm:cxn modelId="{2C55FAAD-8F8F-45D1-A831-4A8134D4BA94}" type="presOf" srcId="{BF97007C-0158-4EED-883B-55EFEE5B1875}" destId="{70DFDCA7-BF40-411E-B94C-98F59CCD89CC}" srcOrd="0" destOrd="0" presId="urn:microsoft.com/office/officeart/2005/8/layout/cycle2"/>
    <dgm:cxn modelId="{35F98A92-4BAB-4AE9-B3F5-6B2D9BCAEF11}" srcId="{F6819151-A1FB-482D-926E-0E8D36E6062E}" destId="{5453DBB5-A3EC-402E-8B5F-67DBE0FD1924}" srcOrd="3" destOrd="0" parTransId="{E401FE63-33A2-4DDB-BA10-428A7481AC7A}" sibTransId="{C1D1ED74-8CE4-4C55-AC65-0A20DFB8A7E4}"/>
    <dgm:cxn modelId="{C09706FF-3A74-4509-A2B8-A20EEFB27CB2}" type="presOf" srcId="{C1D1ED74-8CE4-4C55-AC65-0A20DFB8A7E4}" destId="{3A22816D-8B79-44E1-9253-12E908747C50}" srcOrd="0" destOrd="0" presId="urn:microsoft.com/office/officeart/2005/8/layout/cycle2"/>
    <dgm:cxn modelId="{5F0157DF-077F-4850-BFA9-55846A041759}" type="presOf" srcId="{1C4B113A-AAB6-46C2-BA1A-04C116513509}" destId="{9696B626-4F0C-463F-8F69-5DF8978C5AB2}" srcOrd="0" destOrd="0" presId="urn:microsoft.com/office/officeart/2005/8/layout/cycle2"/>
    <dgm:cxn modelId="{DED492C6-C4A9-47C7-851D-EEEE038FD088}" type="presOf" srcId="{476E37CA-B284-4217-A7F1-16F09E84A3F8}" destId="{75CD9D43-9FCC-4B56-8EE6-4E22EB717E13}" srcOrd="1" destOrd="0" presId="urn:microsoft.com/office/officeart/2005/8/layout/cycle2"/>
    <dgm:cxn modelId="{0700C8BE-DE63-4E6F-8313-452BF05F42FC}" type="presOf" srcId="{5453DBB5-A3EC-402E-8B5F-67DBE0FD1924}" destId="{8CF11A84-B040-40F6-95BC-DFAE067890AE}" srcOrd="0" destOrd="0" presId="urn:microsoft.com/office/officeart/2005/8/layout/cycle2"/>
    <dgm:cxn modelId="{6A9FB194-6671-4BF4-A008-60B6619373F4}" type="presOf" srcId="{476E37CA-B284-4217-A7F1-16F09E84A3F8}" destId="{89414CCF-C14B-4CAA-9DCC-97C83DFBEAC1}" srcOrd="0" destOrd="0" presId="urn:microsoft.com/office/officeart/2005/8/layout/cycle2"/>
    <dgm:cxn modelId="{01460083-C93D-4A52-BA68-6A2F3B4E2A57}" type="presOf" srcId="{998B0C71-B8CF-45BD-B0FB-30DB471FDB14}" destId="{161B18E5-BAA8-437D-B160-2035A5A98765}" srcOrd="0" destOrd="0" presId="urn:microsoft.com/office/officeart/2005/8/layout/cycle2"/>
    <dgm:cxn modelId="{7CF9473D-A6D4-4D82-8A95-2EAFA37AD9B0}" type="presOf" srcId="{D082FC04-21EA-46E7-91C0-84322EEFEE65}" destId="{49894C55-CFB0-41FE-A7B6-E16839A3CE3B}" srcOrd="0" destOrd="0" presId="urn:microsoft.com/office/officeart/2005/8/layout/cycle2"/>
    <dgm:cxn modelId="{5818F680-D9C5-4BE6-AB47-64EC01B51430}" type="presOf" srcId="{1C4B113A-AAB6-46C2-BA1A-04C116513509}" destId="{ED43D51E-100D-4F64-9994-67E24B0EC686}" srcOrd="1" destOrd="0" presId="urn:microsoft.com/office/officeart/2005/8/layout/cycle2"/>
    <dgm:cxn modelId="{2808064B-5861-471E-BDFF-1ED09D3CFCF3}" srcId="{F6819151-A1FB-482D-926E-0E8D36E6062E}" destId="{294B6DDC-5299-4F1E-A19A-FC59DFB65C6E}" srcOrd="0" destOrd="0" parTransId="{F08B94AB-0600-465E-A244-AF2017FEAC45}" sibTransId="{1C4B113A-AAB6-46C2-BA1A-04C116513509}"/>
    <dgm:cxn modelId="{5A43A6CB-5B52-493D-B883-652DB0EB46E0}" type="presOf" srcId="{063405DE-D676-4604-A0CC-4EE355D4B7EE}" destId="{59934ED7-8E1E-4F2F-9F86-4D8F9B5BFFC5}" srcOrd="0" destOrd="0" presId="urn:microsoft.com/office/officeart/2005/8/layout/cycle2"/>
    <dgm:cxn modelId="{CAC056FD-F2C6-43CE-BCF0-173D542B7E2B}" type="presOf" srcId="{4FEBEBB5-7499-4709-899B-7248366AF71C}" destId="{DD896F1A-5CFC-4A4B-BC93-6265B901A407}" srcOrd="0" destOrd="0" presId="urn:microsoft.com/office/officeart/2005/8/layout/cycle2"/>
    <dgm:cxn modelId="{49FF6FE1-49DF-48A4-A51B-B3D2FB6BD3DB}" type="presOf" srcId="{063405DE-D676-4604-A0CC-4EE355D4B7EE}" destId="{3A994330-BEBE-48A9-963E-DB83AB0212EE}" srcOrd="1" destOrd="0" presId="urn:microsoft.com/office/officeart/2005/8/layout/cycle2"/>
    <dgm:cxn modelId="{9B9B41A1-B124-46CF-9969-6A7954120753}" type="presOf" srcId="{526BF0CA-DD97-4654-BD83-BCFCBCCE67D0}" destId="{0D6010F4-1C81-4DFE-A129-0717030FD4A6}" srcOrd="0" destOrd="0" presId="urn:microsoft.com/office/officeart/2005/8/layout/cycle2"/>
    <dgm:cxn modelId="{E215AF1F-F33A-41CC-AC69-36A2E68AC370}" srcId="{F6819151-A1FB-482D-926E-0E8D36E6062E}" destId="{2F6A3B88-775E-4E72-AEDA-96AAEAE84306}" srcOrd="5" destOrd="0" parTransId="{2A2C8C86-D436-466E-9911-F17E5F871B8A}" sibTransId="{476E37CA-B284-4217-A7F1-16F09E84A3F8}"/>
    <dgm:cxn modelId="{7206857E-AA0E-4C0A-A87E-F0A516865A35}" type="presParOf" srcId="{5EA2779A-C607-4AD9-AA2D-BFCE12AE979A}" destId="{4D3B5E75-0BC9-4582-B883-31AE970EE0DC}" srcOrd="0" destOrd="0" presId="urn:microsoft.com/office/officeart/2005/8/layout/cycle2"/>
    <dgm:cxn modelId="{122D4C1F-2321-4844-8054-91A999C1183D}" type="presParOf" srcId="{5EA2779A-C607-4AD9-AA2D-BFCE12AE979A}" destId="{9696B626-4F0C-463F-8F69-5DF8978C5AB2}" srcOrd="1" destOrd="0" presId="urn:microsoft.com/office/officeart/2005/8/layout/cycle2"/>
    <dgm:cxn modelId="{88E17621-67C7-40AC-917A-65CCC629A70F}" type="presParOf" srcId="{9696B626-4F0C-463F-8F69-5DF8978C5AB2}" destId="{ED43D51E-100D-4F64-9994-67E24B0EC686}" srcOrd="0" destOrd="0" presId="urn:microsoft.com/office/officeart/2005/8/layout/cycle2"/>
    <dgm:cxn modelId="{F9257C54-EE0E-4DBD-88DE-50A95DD94033}" type="presParOf" srcId="{5EA2779A-C607-4AD9-AA2D-BFCE12AE979A}" destId="{70DFDCA7-BF40-411E-B94C-98F59CCD89CC}" srcOrd="2" destOrd="0" presId="urn:microsoft.com/office/officeart/2005/8/layout/cycle2"/>
    <dgm:cxn modelId="{50EDC936-86BC-4913-A9C6-0E468EC6427B}" type="presParOf" srcId="{5EA2779A-C607-4AD9-AA2D-BFCE12AE979A}" destId="{59934ED7-8E1E-4F2F-9F86-4D8F9B5BFFC5}" srcOrd="3" destOrd="0" presId="urn:microsoft.com/office/officeart/2005/8/layout/cycle2"/>
    <dgm:cxn modelId="{529B4091-D298-4888-BB9D-8A20BAE235FD}" type="presParOf" srcId="{59934ED7-8E1E-4F2F-9F86-4D8F9B5BFFC5}" destId="{3A994330-BEBE-48A9-963E-DB83AB0212EE}" srcOrd="0" destOrd="0" presId="urn:microsoft.com/office/officeart/2005/8/layout/cycle2"/>
    <dgm:cxn modelId="{06A4696E-CA4C-4C62-8DAB-9D823C91B301}" type="presParOf" srcId="{5EA2779A-C607-4AD9-AA2D-BFCE12AE979A}" destId="{161B18E5-BAA8-437D-B160-2035A5A98765}" srcOrd="4" destOrd="0" presId="urn:microsoft.com/office/officeart/2005/8/layout/cycle2"/>
    <dgm:cxn modelId="{9414FEE6-884D-4FD2-9E26-68409A995166}" type="presParOf" srcId="{5EA2779A-C607-4AD9-AA2D-BFCE12AE979A}" destId="{0D6010F4-1C81-4DFE-A129-0717030FD4A6}" srcOrd="5" destOrd="0" presId="urn:microsoft.com/office/officeart/2005/8/layout/cycle2"/>
    <dgm:cxn modelId="{583D5BE9-448D-4CFE-A44B-25070E03D898}" type="presParOf" srcId="{0D6010F4-1C81-4DFE-A129-0717030FD4A6}" destId="{8CF921CC-9E6E-42A2-A680-DA54D90A30CD}" srcOrd="0" destOrd="0" presId="urn:microsoft.com/office/officeart/2005/8/layout/cycle2"/>
    <dgm:cxn modelId="{7E260BBF-1C6A-4757-ADE7-0371F5C38F4A}" type="presParOf" srcId="{5EA2779A-C607-4AD9-AA2D-BFCE12AE979A}" destId="{8CF11A84-B040-40F6-95BC-DFAE067890AE}" srcOrd="6" destOrd="0" presId="urn:microsoft.com/office/officeart/2005/8/layout/cycle2"/>
    <dgm:cxn modelId="{2F70C28A-E8BD-49CB-8F25-E117EBA56944}" type="presParOf" srcId="{5EA2779A-C607-4AD9-AA2D-BFCE12AE979A}" destId="{3A22816D-8B79-44E1-9253-12E908747C50}" srcOrd="7" destOrd="0" presId="urn:microsoft.com/office/officeart/2005/8/layout/cycle2"/>
    <dgm:cxn modelId="{96D51800-B875-471D-AE33-D58C5FCDF3E5}" type="presParOf" srcId="{3A22816D-8B79-44E1-9253-12E908747C50}" destId="{7906A9AC-AB01-429F-A928-DCC8D7C504CC}" srcOrd="0" destOrd="0" presId="urn:microsoft.com/office/officeart/2005/8/layout/cycle2"/>
    <dgm:cxn modelId="{C9744721-61E7-43EB-99C6-AFDD7F7E701B}" type="presParOf" srcId="{5EA2779A-C607-4AD9-AA2D-BFCE12AE979A}" destId="{DD896F1A-5CFC-4A4B-BC93-6265B901A407}" srcOrd="8" destOrd="0" presId="urn:microsoft.com/office/officeart/2005/8/layout/cycle2"/>
    <dgm:cxn modelId="{0F344161-D1E3-497D-8BD7-34EA4D32E6F5}" type="presParOf" srcId="{5EA2779A-C607-4AD9-AA2D-BFCE12AE979A}" destId="{49894C55-CFB0-41FE-A7B6-E16839A3CE3B}" srcOrd="9" destOrd="0" presId="urn:microsoft.com/office/officeart/2005/8/layout/cycle2"/>
    <dgm:cxn modelId="{11D0F850-E820-4D96-8C81-4FC49814C621}" type="presParOf" srcId="{49894C55-CFB0-41FE-A7B6-E16839A3CE3B}" destId="{859B5DB6-81F4-483F-A421-5826592F3FD7}" srcOrd="0" destOrd="0" presId="urn:microsoft.com/office/officeart/2005/8/layout/cycle2"/>
    <dgm:cxn modelId="{14E2CBC6-7EEC-4595-98EE-FBAA73086709}" type="presParOf" srcId="{5EA2779A-C607-4AD9-AA2D-BFCE12AE979A}" destId="{31D31A49-3EEF-4462-808F-C1B25F13A319}" srcOrd="10" destOrd="0" presId="urn:microsoft.com/office/officeart/2005/8/layout/cycle2"/>
    <dgm:cxn modelId="{F45E194C-2AA1-4524-AD40-041C41BB7166}" type="presParOf" srcId="{5EA2779A-C607-4AD9-AA2D-BFCE12AE979A}" destId="{89414CCF-C14B-4CAA-9DCC-97C83DFBEAC1}" srcOrd="11" destOrd="0" presId="urn:microsoft.com/office/officeart/2005/8/layout/cycle2"/>
    <dgm:cxn modelId="{5D64F54F-AD05-4703-9A87-B218C8D72A78}" type="presParOf" srcId="{89414CCF-C14B-4CAA-9DCC-97C83DFBEAC1}" destId="{75CD9D43-9FCC-4B56-8EE6-4E22EB717E13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3B5E75-0BC9-4582-B883-31AE970EE0DC}">
      <dsp:nvSpPr>
        <dsp:cNvPr id="0" name=""/>
        <dsp:cNvSpPr/>
      </dsp:nvSpPr>
      <dsp:spPr>
        <a:xfrm>
          <a:off x="3648074" y="-237679"/>
          <a:ext cx="1805722" cy="1805722"/>
        </a:xfrm>
        <a:prstGeom prst="ellipse">
          <a:avLst/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3000" b="1" kern="1200" dirty="0" smtClean="0"/>
            <a:t>SN</a:t>
          </a:r>
          <a:endParaRPr lang="sr-Latn-RS" sz="3000" b="1" kern="1200" dirty="0"/>
        </a:p>
      </dsp:txBody>
      <dsp:txXfrm>
        <a:off x="3912516" y="26763"/>
        <a:ext cx="1276838" cy="1276838"/>
      </dsp:txXfrm>
    </dsp:sp>
    <dsp:sp modelId="{9696B626-4F0C-463F-8F69-5DF8978C5AB2}">
      <dsp:nvSpPr>
        <dsp:cNvPr id="0" name=""/>
        <dsp:cNvSpPr/>
      </dsp:nvSpPr>
      <dsp:spPr>
        <a:xfrm rot="1800000">
          <a:off x="5517753" y="479202"/>
          <a:ext cx="404042" cy="445455"/>
        </a:xfrm>
        <a:prstGeom prst="rightArrow">
          <a:avLst>
            <a:gd name="adj1" fmla="val 60000"/>
            <a:gd name="adj2" fmla="val 50000"/>
          </a:avLst>
        </a:prstGeom>
        <a:solidFill>
          <a:schemeClr val="tx1">
            <a:lumMod val="65000"/>
            <a:lumOff val="3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r-Latn-RS" sz="1800" kern="1200"/>
        </a:p>
      </dsp:txBody>
      <dsp:txXfrm>
        <a:off x="5525873" y="537990"/>
        <a:ext cx="282829" cy="267273"/>
      </dsp:txXfrm>
    </dsp:sp>
    <dsp:sp modelId="{70DFDCA7-BF40-411E-B94C-98F59CCD89CC}">
      <dsp:nvSpPr>
        <dsp:cNvPr id="0" name=""/>
        <dsp:cNvSpPr/>
      </dsp:nvSpPr>
      <dsp:spPr>
        <a:xfrm>
          <a:off x="5363083" y="752481"/>
          <a:ext cx="1805722" cy="1805722"/>
        </a:xfrm>
        <a:prstGeom prst="ellipse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700" b="1" kern="1200" dirty="0" smtClean="0"/>
            <a:t>Učesnici u SN</a:t>
          </a:r>
          <a:endParaRPr lang="sr-Latn-RS" sz="2700" b="1" kern="1200" dirty="0"/>
        </a:p>
      </dsp:txBody>
      <dsp:txXfrm>
        <a:off x="5627525" y="1016923"/>
        <a:ext cx="1276838" cy="1276838"/>
      </dsp:txXfrm>
    </dsp:sp>
    <dsp:sp modelId="{59934ED7-8E1E-4F2F-9F86-4D8F9B5BFFC5}">
      <dsp:nvSpPr>
        <dsp:cNvPr id="0" name=""/>
        <dsp:cNvSpPr/>
      </dsp:nvSpPr>
      <dsp:spPr>
        <a:xfrm rot="5400000">
          <a:off x="6671312" y="2458313"/>
          <a:ext cx="397445" cy="445455"/>
        </a:xfrm>
        <a:prstGeom prst="rightArrow">
          <a:avLst>
            <a:gd name="adj1" fmla="val 60000"/>
            <a:gd name="adj2" fmla="val 50000"/>
          </a:avLst>
        </a:prstGeom>
        <a:solidFill>
          <a:schemeClr val="tx1">
            <a:lumMod val="75000"/>
            <a:lumOff val="2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r-Latn-RS" sz="1900" kern="1200"/>
        </a:p>
      </dsp:txBody>
      <dsp:txXfrm>
        <a:off x="6730929" y="2487788"/>
        <a:ext cx="278212" cy="267273"/>
      </dsp:txXfrm>
    </dsp:sp>
    <dsp:sp modelId="{161B18E5-BAA8-437D-B160-2035A5A98765}">
      <dsp:nvSpPr>
        <dsp:cNvPr id="0" name=""/>
        <dsp:cNvSpPr/>
      </dsp:nvSpPr>
      <dsp:spPr>
        <a:xfrm>
          <a:off x="5360232" y="2729952"/>
          <a:ext cx="1811424" cy="1811424"/>
        </a:xfrm>
        <a:prstGeom prst="ellipse">
          <a:avLst/>
        </a:prstGeom>
        <a:solidFill>
          <a:schemeClr val="bg1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400" b="1" kern="1200" dirty="0" smtClean="0"/>
            <a:t>PUTEVI</a:t>
          </a:r>
          <a:endParaRPr lang="sr-Latn-RS" sz="2400" b="1" kern="1200" dirty="0"/>
        </a:p>
      </dsp:txBody>
      <dsp:txXfrm>
        <a:off x="5625509" y="2995229"/>
        <a:ext cx="1280870" cy="1280870"/>
      </dsp:txXfrm>
    </dsp:sp>
    <dsp:sp modelId="{0D6010F4-1C81-4DFE-A129-0717030FD4A6}">
      <dsp:nvSpPr>
        <dsp:cNvPr id="0" name=""/>
        <dsp:cNvSpPr/>
      </dsp:nvSpPr>
      <dsp:spPr>
        <a:xfrm rot="9000000">
          <a:off x="5506046" y="4505505"/>
          <a:ext cx="339139" cy="445455"/>
        </a:xfrm>
        <a:prstGeom prst="rightArrow">
          <a:avLst>
            <a:gd name="adj1" fmla="val 60000"/>
            <a:gd name="adj2" fmla="val 50000"/>
          </a:avLst>
        </a:prstGeom>
        <a:solidFill>
          <a:schemeClr val="tx1">
            <a:lumMod val="65000"/>
            <a:lumOff val="3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r-Latn-RS" sz="1800" kern="1200"/>
        </a:p>
      </dsp:txBody>
      <dsp:txXfrm rot="10800000">
        <a:off x="5600973" y="4569161"/>
        <a:ext cx="237397" cy="267273"/>
      </dsp:txXfrm>
    </dsp:sp>
    <dsp:sp modelId="{8CF11A84-B040-40F6-95BC-DFAE067890AE}">
      <dsp:nvSpPr>
        <dsp:cNvPr id="0" name=""/>
        <dsp:cNvSpPr/>
      </dsp:nvSpPr>
      <dsp:spPr>
        <a:xfrm>
          <a:off x="3653142" y="3728032"/>
          <a:ext cx="1795586" cy="1795586"/>
        </a:xfrm>
        <a:prstGeom prst="ellipse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400" b="1" kern="1200" dirty="0" smtClean="0">
              <a:solidFill>
                <a:schemeClr val="tx1"/>
              </a:solidFill>
            </a:rPr>
            <a:t>STAVOVI</a:t>
          </a:r>
          <a:endParaRPr lang="sr-Latn-RS" sz="2400" b="1" kern="1200" dirty="0">
            <a:solidFill>
              <a:schemeClr val="tx1"/>
            </a:solidFill>
          </a:endParaRPr>
        </a:p>
      </dsp:txBody>
      <dsp:txXfrm>
        <a:off x="3916099" y="3990989"/>
        <a:ext cx="1269672" cy="1269672"/>
      </dsp:txXfrm>
    </dsp:sp>
    <dsp:sp modelId="{3A22816D-8B79-44E1-9253-12E908747C50}">
      <dsp:nvSpPr>
        <dsp:cNvPr id="0" name=""/>
        <dsp:cNvSpPr/>
      </dsp:nvSpPr>
      <dsp:spPr>
        <a:xfrm rot="12600000">
          <a:off x="3248660" y="4549693"/>
          <a:ext cx="308280" cy="445455"/>
        </a:xfrm>
        <a:prstGeom prst="rightArrow">
          <a:avLst>
            <a:gd name="adj1" fmla="val 60000"/>
            <a:gd name="adj2" fmla="val 50000"/>
          </a:avLst>
        </a:prstGeom>
        <a:solidFill>
          <a:schemeClr val="tx1">
            <a:lumMod val="65000"/>
            <a:lumOff val="3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r-Latn-RS" sz="1800" kern="1200" dirty="0"/>
        </a:p>
      </dsp:txBody>
      <dsp:txXfrm rot="10800000">
        <a:off x="3334949" y="4661905"/>
        <a:ext cx="215796" cy="267273"/>
      </dsp:txXfrm>
    </dsp:sp>
    <dsp:sp modelId="{DD896F1A-5CFC-4A4B-BC93-6265B901A407}">
      <dsp:nvSpPr>
        <dsp:cNvPr id="0" name=""/>
        <dsp:cNvSpPr/>
      </dsp:nvSpPr>
      <dsp:spPr>
        <a:xfrm>
          <a:off x="1958644" y="2758389"/>
          <a:ext cx="1754564" cy="1754551"/>
        </a:xfrm>
        <a:prstGeom prst="ellipse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1800" b="1" kern="1200" dirty="0" smtClean="0"/>
            <a:t>INDIKATORI </a:t>
          </a:r>
          <a:r>
            <a:rPr lang="sr-Latn-RS" sz="2400" b="1" kern="1200" dirty="0" smtClean="0"/>
            <a:t>„SPI“</a:t>
          </a:r>
          <a:endParaRPr lang="sr-Latn-RS" sz="2000" b="1" kern="1200" dirty="0"/>
        </a:p>
      </dsp:txBody>
      <dsp:txXfrm>
        <a:off x="2215594" y="3015337"/>
        <a:ext cx="1240664" cy="1240655"/>
      </dsp:txXfrm>
    </dsp:sp>
    <dsp:sp modelId="{49894C55-CFB0-41FE-A7B6-E16839A3CE3B}">
      <dsp:nvSpPr>
        <dsp:cNvPr id="0" name=""/>
        <dsp:cNvSpPr/>
      </dsp:nvSpPr>
      <dsp:spPr>
        <a:xfrm rot="16200000">
          <a:off x="2103882" y="2445270"/>
          <a:ext cx="396816" cy="445455"/>
        </a:xfrm>
        <a:prstGeom prst="rightArrow">
          <a:avLst>
            <a:gd name="adj1" fmla="val 60000"/>
            <a:gd name="adj2" fmla="val 50000"/>
          </a:avLst>
        </a:prstGeom>
        <a:solidFill>
          <a:schemeClr val="tx1">
            <a:lumMod val="65000"/>
            <a:lumOff val="3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r-Latn-RS" sz="1800" kern="1200" dirty="0"/>
        </a:p>
      </dsp:txBody>
      <dsp:txXfrm>
        <a:off x="2163405" y="2593884"/>
        <a:ext cx="277771" cy="267273"/>
      </dsp:txXfrm>
    </dsp:sp>
    <dsp:sp modelId="{31D31A49-3EEF-4462-808F-C1B25F13A319}">
      <dsp:nvSpPr>
        <dsp:cNvPr id="0" name=""/>
        <dsp:cNvSpPr/>
      </dsp:nvSpPr>
      <dsp:spPr>
        <a:xfrm>
          <a:off x="1914349" y="733766"/>
          <a:ext cx="1843154" cy="1843154"/>
        </a:xfrm>
        <a:prstGeom prst="ellipse">
          <a:avLst/>
        </a:prstGeom>
        <a:solidFill>
          <a:srgbClr val="C00000"/>
        </a:solidFill>
        <a:ln w="76200" cap="flat" cmpd="sng" algn="ctr">
          <a:solidFill>
            <a:srgbClr val="FF0000"/>
          </a:solidFill>
          <a:prstDash val="solid"/>
        </a:ln>
        <a:effectLst>
          <a:glow rad="228600">
            <a:srgbClr val="FF0000">
              <a:alpha val="40000"/>
            </a:srgb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1700" b="1" kern="1200" dirty="0" smtClean="0"/>
            <a:t>Identifikacija</a:t>
          </a:r>
          <a:r>
            <a:rPr lang="sr-Latn-RS" sz="1600" b="1" kern="1200" dirty="0" smtClean="0"/>
            <a:t> </a:t>
          </a:r>
          <a:r>
            <a:rPr lang="sr-Latn-RS" sz="1800" b="1" kern="1200" dirty="0" smtClean="0"/>
            <a:t>PROBLEMA</a:t>
          </a:r>
          <a:endParaRPr lang="sr-Latn-RS" sz="1800" b="1" kern="1200" dirty="0"/>
        </a:p>
      </dsp:txBody>
      <dsp:txXfrm>
        <a:off x="2184273" y="1003690"/>
        <a:ext cx="1303306" cy="1303306"/>
      </dsp:txXfrm>
    </dsp:sp>
    <dsp:sp modelId="{89414CCF-C14B-4CAA-9DCC-97C83DFBEAC1}">
      <dsp:nvSpPr>
        <dsp:cNvPr id="0" name=""/>
        <dsp:cNvSpPr/>
      </dsp:nvSpPr>
      <dsp:spPr>
        <a:xfrm rot="19800000">
          <a:off x="3243935" y="391336"/>
          <a:ext cx="374408" cy="445455"/>
        </a:xfrm>
        <a:prstGeom prst="rightArrow">
          <a:avLst>
            <a:gd name="adj1" fmla="val 60000"/>
            <a:gd name="adj2" fmla="val 50000"/>
          </a:avLst>
        </a:prstGeom>
        <a:solidFill>
          <a:schemeClr val="tx1">
            <a:lumMod val="65000"/>
            <a:lumOff val="3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r-Latn-RS" sz="1800" kern="1200" dirty="0"/>
        </a:p>
      </dsp:txBody>
      <dsp:txXfrm>
        <a:off x="3251459" y="508508"/>
        <a:ext cx="262086" cy="2672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10/19/2016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10/19/2016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7000"/>
            <a:lum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t>10/19/2016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emf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1.jp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9.jpeg"/><Relationship Id="rId4" Type="http://schemas.openxmlformats.org/officeDocument/2006/relationships/image" Target="../media/image28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Excel_97-2003_Worksheet1.xls"/><Relationship Id="rId7" Type="http://schemas.openxmlformats.org/officeDocument/2006/relationships/image" Target="../media/image35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4.emf"/><Relationship Id="rId5" Type="http://schemas.openxmlformats.org/officeDocument/2006/relationships/image" Target="../media/image33.png"/><Relationship Id="rId4" Type="http://schemas.openxmlformats.org/officeDocument/2006/relationships/image" Target="../media/image32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Međunarodna konferencija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BEZBJEDNOST SAOBRAĆAJA U LOKALNOJ ZAJEDNICI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27 - 28. </a:t>
            </a:r>
            <a:r>
              <a:rPr lang="sr-Latn-RS" b="1" dirty="0" smtClean="0"/>
              <a:t>oktobar</a:t>
            </a:r>
            <a:r>
              <a:rPr lang="sr-Cyrl-BA" b="1" dirty="0" smtClean="0"/>
              <a:t> 201</a:t>
            </a:r>
            <a:r>
              <a:rPr lang="sr-Latn-BA" b="1" dirty="0"/>
              <a:t>6</a:t>
            </a:r>
            <a:r>
              <a:rPr lang="sr-Cyrl-BA" b="1" dirty="0" smtClean="0"/>
              <a:t>. </a:t>
            </a:r>
            <a:r>
              <a:rPr lang="sr-Latn-RS" b="1" dirty="0" smtClean="0"/>
              <a:t>godine</a:t>
            </a:r>
            <a:r>
              <a:rPr lang="sr-Cyrl-BA" b="1" dirty="0" smtClean="0"/>
              <a:t>,</a:t>
            </a:r>
            <a:r>
              <a:rPr lang="sr-Latn-BA" b="1" dirty="0" smtClean="0"/>
              <a:t> </a:t>
            </a:r>
            <a:r>
              <a:rPr lang="sr-Latn-RS" b="1" dirty="0" smtClean="0"/>
              <a:t>Banja Luka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783140"/>
            <a:ext cx="8991600" cy="206210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R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„LOKALNA BAZA“</a:t>
            </a:r>
            <a:r>
              <a:rPr lang="sr-Latn-RS" sz="4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sr-Latn-R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PODATAKA O OBELEŽJIMA BEZBEDNOSTI SAOBRAĆAJA</a:t>
            </a:r>
            <a:endParaRPr lang="sr-Latn-R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043693" y="5188337"/>
            <a:ext cx="6248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2000" b="1" dirty="0" smtClean="0"/>
              <a:t>Dr Dragoslav KUKIĆ</a:t>
            </a:r>
            <a:r>
              <a:rPr lang="sr-Latn-RS" sz="2000" dirty="0" smtClean="0"/>
              <a:t>, </a:t>
            </a:r>
            <a:r>
              <a:rPr lang="sr-Latn-RS" sz="2000" i="1" dirty="0" smtClean="0"/>
              <a:t>AMSS – Centar za motorna vozila</a:t>
            </a:r>
            <a:endParaRPr lang="sr-Latn-BA" sz="2000" i="1" dirty="0"/>
          </a:p>
          <a:p>
            <a:r>
              <a:rPr lang="sr-Latn-RS" sz="2000" b="1" dirty="0" smtClean="0"/>
              <a:t>Darko </a:t>
            </a:r>
            <a:r>
              <a:rPr lang="sr-Latn-RS" sz="2000" b="1" dirty="0" smtClean="0"/>
              <a:t>PETROVIĆ</a:t>
            </a:r>
            <a:r>
              <a:rPr lang="sr-Latn-RS" sz="2000" dirty="0" smtClean="0"/>
              <a:t>, </a:t>
            </a:r>
            <a:r>
              <a:rPr lang="sr-Latn-RS" sz="2000" i="1" dirty="0"/>
              <a:t>AMSS – Centar za motorna vozila</a:t>
            </a:r>
            <a:endParaRPr lang="sr-Latn-BA" sz="2000" i="1" dirty="0"/>
          </a:p>
          <a:p>
            <a:r>
              <a:rPr lang="sr-Latn-RS" sz="2000" b="1" dirty="0"/>
              <a:t>Milan </a:t>
            </a:r>
            <a:r>
              <a:rPr lang="sr-Latn-RS" sz="2000" b="1" dirty="0" smtClean="0"/>
              <a:t>BOŽIĆ</a:t>
            </a:r>
            <a:r>
              <a:rPr lang="sr-Latn-RS" sz="2000" dirty="0" smtClean="0"/>
              <a:t>, </a:t>
            </a:r>
            <a:r>
              <a:rPr lang="sr-Latn-RS" sz="2000" i="1" dirty="0"/>
              <a:t>AMSS – Centar za motorna vozila</a:t>
            </a:r>
            <a:endParaRPr lang="sr-Latn-BA" sz="2000" i="1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81677"/>
            <a:ext cx="1991751" cy="1101030"/>
          </a:xfrm>
          <a:prstGeom prst="rect">
            <a:avLst/>
          </a:prstGeom>
        </p:spPr>
      </p:pic>
      <p:sp>
        <p:nvSpPr>
          <p:cNvPr id="15" name="Title 1"/>
          <p:cNvSpPr txBox="1">
            <a:spLocks/>
          </p:cNvSpPr>
          <p:nvPr/>
        </p:nvSpPr>
        <p:spPr>
          <a:xfrm>
            <a:off x="381000" y="3770245"/>
            <a:ext cx="8534400" cy="879252"/>
          </a:xfrm>
          <a:prstGeom prst="rect">
            <a:avLst/>
          </a:prstGeom>
        </p:spPr>
        <p:txBody>
          <a:bodyPr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sr-Latn-RS" sz="5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„</a:t>
            </a:r>
            <a:r>
              <a:rPr lang="sr-Latn-RS" sz="5000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Localis</a:t>
            </a:r>
            <a:r>
              <a:rPr lang="sr-Latn-RS" sz="5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sr-Latn-RS" sz="50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– </a:t>
            </a:r>
            <a:r>
              <a:rPr lang="sr-Latn-RS" sz="5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CMV“</a:t>
            </a:r>
            <a:r>
              <a:rPr lang="sr-Latn-RS" sz="5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Road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Safety </a:t>
            </a:r>
            <a:r>
              <a:rPr 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Database</a:t>
            </a:r>
            <a:endParaRPr lang="sr-Latn-RS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pic>
        <p:nvPicPr>
          <p:cNvPr id="20" name="Picture 8" descr="http://www.cisex.org/var/ezwebin_site/storage/images/cisex/members/gdi-group-llc/13714-35-eng-GB/GDi-GROUP-LLC_small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2253" y="5410199"/>
            <a:ext cx="613147" cy="85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839" y="5454237"/>
            <a:ext cx="1205961" cy="7018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>
            <a:off x="2971799" y="1143000"/>
            <a:ext cx="5943600" cy="5334000"/>
            <a:chOff x="4764505" y="1449809"/>
            <a:chExt cx="6918158" cy="5408191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79912" y="1522000"/>
              <a:ext cx="6690048" cy="5336000"/>
            </a:xfrm>
            <a:prstGeom prst="rect">
              <a:avLst/>
            </a:prstGeom>
            <a:effectLst>
              <a:glow rad="228600">
                <a:schemeClr val="accent4">
                  <a:satMod val="175000"/>
                  <a:alpha val="40000"/>
                </a:schemeClr>
              </a:glow>
            </a:effectLst>
          </p:spPr>
        </p:pic>
        <p:sp>
          <p:nvSpPr>
            <p:cNvPr id="23" name="Rectangle 22"/>
            <p:cNvSpPr/>
            <p:nvPr/>
          </p:nvSpPr>
          <p:spPr>
            <a:xfrm>
              <a:off x="4764505" y="1449809"/>
              <a:ext cx="6918158" cy="5299206"/>
            </a:xfrm>
            <a:prstGeom prst="rect">
              <a:avLst/>
            </a:prstGeom>
            <a:noFill/>
            <a:ln w="3175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r-Latn-RS"/>
            </a:p>
          </p:txBody>
        </p:sp>
      </p:grpSp>
      <p:pic>
        <p:nvPicPr>
          <p:cNvPr id="24" name="Content Placeholder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9270" y="2885441"/>
            <a:ext cx="1648658" cy="1648658"/>
          </a:xfrm>
          <a:prstGeom prst="rect">
            <a:avLst/>
          </a:prstGeom>
          <a:effectLst>
            <a:outerShdw blurRad="50800" dist="50800" dir="5400000" algn="ctr" rotWithShape="0">
              <a:schemeClr val="bg1">
                <a:lumMod val="75000"/>
              </a:schemeClr>
            </a:outerShdw>
          </a:effectLst>
        </p:spPr>
      </p:pic>
      <p:graphicFrame>
        <p:nvGraphicFramePr>
          <p:cNvPr id="32" name="Diagram 31"/>
          <p:cNvGraphicFramePr/>
          <p:nvPr>
            <p:extLst>
              <p:ext uri="{D42A27DB-BD31-4B8C-83A1-F6EECF244321}">
                <p14:modId xmlns:p14="http://schemas.microsoft.com/office/powerpoint/2010/main" val="2848452985"/>
              </p:ext>
            </p:extLst>
          </p:nvPr>
        </p:nvGraphicFramePr>
        <p:xfrm>
          <a:off x="1400596" y="1066800"/>
          <a:ext cx="9086007" cy="52859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3" name="Heptagon 32"/>
          <p:cNvSpPr/>
          <p:nvPr/>
        </p:nvSpPr>
        <p:spPr>
          <a:xfrm>
            <a:off x="317521" y="507630"/>
            <a:ext cx="907408" cy="830416"/>
          </a:xfrm>
          <a:prstGeom prst="heptagon">
            <a:avLst/>
          </a:prstGeom>
          <a:solidFill>
            <a:srgbClr val="002060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32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1.</a:t>
            </a:r>
            <a:endParaRPr lang="sr-Latn-RS" sz="32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34" name="Heptagon 33"/>
          <p:cNvSpPr/>
          <p:nvPr/>
        </p:nvSpPr>
        <p:spPr>
          <a:xfrm>
            <a:off x="317513" y="1528979"/>
            <a:ext cx="907408" cy="830416"/>
          </a:xfrm>
          <a:prstGeom prst="heptagon">
            <a:avLst/>
          </a:prstGeom>
          <a:solidFill>
            <a:srgbClr val="0070C0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32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2.</a:t>
            </a:r>
            <a:endParaRPr lang="sr-Latn-RS" sz="32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35" name="Heptagon 34"/>
          <p:cNvSpPr/>
          <p:nvPr/>
        </p:nvSpPr>
        <p:spPr>
          <a:xfrm>
            <a:off x="317513" y="2571146"/>
            <a:ext cx="907408" cy="830416"/>
          </a:xfrm>
          <a:prstGeom prst="heptagon">
            <a:avLst/>
          </a:prstGeom>
          <a:solidFill>
            <a:schemeClr val="tx1">
              <a:lumMod val="50000"/>
              <a:lumOff val="50000"/>
            </a:schemeClr>
          </a:solidFill>
          <a:ln w="762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32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3.</a:t>
            </a:r>
            <a:endParaRPr lang="sr-Latn-RS" sz="32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36" name="Heptagon 35"/>
          <p:cNvSpPr/>
          <p:nvPr/>
        </p:nvSpPr>
        <p:spPr>
          <a:xfrm>
            <a:off x="317513" y="3591283"/>
            <a:ext cx="907408" cy="830416"/>
          </a:xfrm>
          <a:prstGeom prst="heptagon">
            <a:avLst/>
          </a:prstGeom>
          <a:solidFill>
            <a:srgbClr val="FFFF00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32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4.</a:t>
            </a:r>
            <a:endParaRPr lang="sr-Latn-RS" sz="3200" b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7" name="Heptagon 36"/>
          <p:cNvSpPr/>
          <p:nvPr/>
        </p:nvSpPr>
        <p:spPr>
          <a:xfrm>
            <a:off x="316572" y="4651647"/>
            <a:ext cx="907408" cy="830416"/>
          </a:xfrm>
          <a:prstGeom prst="heptagon">
            <a:avLst/>
          </a:prstGeom>
          <a:solidFill>
            <a:srgbClr val="00B050"/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32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5.</a:t>
            </a:r>
            <a:endParaRPr lang="sr-Latn-RS" sz="32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38" name="Heptagon 37"/>
          <p:cNvSpPr/>
          <p:nvPr/>
        </p:nvSpPr>
        <p:spPr>
          <a:xfrm>
            <a:off x="304800" y="5712011"/>
            <a:ext cx="919180" cy="841189"/>
          </a:xfrm>
          <a:prstGeom prst="heptagon">
            <a:avLst/>
          </a:prstGeom>
          <a:solidFill>
            <a:srgbClr val="C00000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Calibri" panose="020F0502020204030204" pitchFamily="34" charset="0"/>
              </a:rPr>
              <a:t>6</a:t>
            </a:r>
            <a:r>
              <a:rPr lang="sr-Latn-RS" sz="32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.</a:t>
            </a:r>
            <a:endParaRPr lang="sr-Latn-RS" sz="32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425996" y="243870"/>
            <a:ext cx="423165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3400" b="1" dirty="0" smtClean="0">
                <a:latin typeface="Calibri" panose="020F0502020204030204" pitchFamily="34" charset="0"/>
              </a:rPr>
              <a:t>Skupovi podataka</a:t>
            </a:r>
            <a:endParaRPr lang="en-US" sz="3400" b="1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3302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graphicEl>
                                              <a:dgm id="{4D3B5E75-0BC9-4582-B883-31AE970EE0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2">
                                            <p:graphicEl>
                                              <a:dgm id="{4D3B5E75-0BC9-4582-B883-31AE970EE0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2">
                                            <p:graphicEl>
                                              <a:dgm id="{4D3B5E75-0BC9-4582-B883-31AE970EE0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2">
                                            <p:graphicEl>
                                              <a:dgm id="{4D3B5E75-0BC9-4582-B883-31AE970EE0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32">
                                            <p:graphicEl>
                                              <a:dgm id="{4D3B5E75-0BC9-4582-B883-31AE970EE0D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graphicEl>
                                              <a:dgm id="{9696B626-4F0C-463F-8F69-5DF8978C5A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">
                                            <p:graphicEl>
                                              <a:dgm id="{9696B626-4F0C-463F-8F69-5DF8978C5A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">
                                            <p:graphicEl>
                                              <a:dgm id="{9696B626-4F0C-463F-8F69-5DF8978C5A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">
                                            <p:graphicEl>
                                              <a:dgm id="{9696B626-4F0C-463F-8F69-5DF8978C5A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">
                                            <p:graphicEl>
                                              <a:dgm id="{9696B626-4F0C-463F-8F69-5DF8978C5AB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graphicEl>
                                              <a:dgm id="{70DFDCA7-BF40-411E-B94C-98F59CCD89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">
                                            <p:graphicEl>
                                              <a:dgm id="{70DFDCA7-BF40-411E-B94C-98F59CCD89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">
                                            <p:graphicEl>
                                              <a:dgm id="{70DFDCA7-BF40-411E-B94C-98F59CCD89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">
                                            <p:graphicEl>
                                              <a:dgm id="{70DFDCA7-BF40-411E-B94C-98F59CCD89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2">
                                            <p:graphicEl>
                                              <a:dgm id="{70DFDCA7-BF40-411E-B94C-98F59CCD89C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graphicEl>
                                              <a:dgm id="{59934ED7-8E1E-4F2F-9F86-4D8F9B5BFF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2">
                                            <p:graphicEl>
                                              <a:dgm id="{59934ED7-8E1E-4F2F-9F86-4D8F9B5BFF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">
                                            <p:graphicEl>
                                              <a:dgm id="{59934ED7-8E1E-4F2F-9F86-4D8F9B5BFF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">
                                            <p:graphicEl>
                                              <a:dgm id="{59934ED7-8E1E-4F2F-9F86-4D8F9B5BFF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2">
                                            <p:graphicEl>
                                              <a:dgm id="{59934ED7-8E1E-4F2F-9F86-4D8F9B5BFFC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graphicEl>
                                              <a:dgm id="{161B18E5-BAA8-437D-B160-2035A5A987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2">
                                            <p:graphicEl>
                                              <a:dgm id="{161B18E5-BAA8-437D-B160-2035A5A987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">
                                            <p:graphicEl>
                                              <a:dgm id="{161B18E5-BAA8-437D-B160-2035A5A987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">
                                            <p:graphicEl>
                                              <a:dgm id="{161B18E5-BAA8-437D-B160-2035A5A987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2">
                                            <p:graphicEl>
                                              <a:dgm id="{161B18E5-BAA8-437D-B160-2035A5A9876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graphicEl>
                                              <a:dgm id="{0D6010F4-1C81-4DFE-A129-0717030FD4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2">
                                            <p:graphicEl>
                                              <a:dgm id="{0D6010F4-1C81-4DFE-A129-0717030FD4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">
                                            <p:graphicEl>
                                              <a:dgm id="{0D6010F4-1C81-4DFE-A129-0717030FD4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">
                                            <p:graphicEl>
                                              <a:dgm id="{0D6010F4-1C81-4DFE-A129-0717030FD4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2">
                                            <p:graphicEl>
                                              <a:dgm id="{0D6010F4-1C81-4DFE-A129-0717030FD4A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graphicEl>
                                              <a:dgm id="{8CF11A84-B040-40F6-95BC-DFAE067890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2">
                                            <p:graphicEl>
                                              <a:dgm id="{8CF11A84-B040-40F6-95BC-DFAE067890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">
                                            <p:graphicEl>
                                              <a:dgm id="{8CF11A84-B040-40F6-95BC-DFAE067890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">
                                            <p:graphicEl>
                                              <a:dgm id="{8CF11A84-B040-40F6-95BC-DFAE067890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2">
                                            <p:graphicEl>
                                              <a:dgm id="{8CF11A84-B040-40F6-95BC-DFAE067890A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graphicEl>
                                              <a:dgm id="{3A22816D-8B79-44E1-9253-12E908747C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2">
                                            <p:graphicEl>
                                              <a:dgm id="{3A22816D-8B79-44E1-9253-12E908747C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">
                                            <p:graphicEl>
                                              <a:dgm id="{3A22816D-8B79-44E1-9253-12E908747C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">
                                            <p:graphicEl>
                                              <a:dgm id="{3A22816D-8B79-44E1-9253-12E908747C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2">
                                            <p:graphicEl>
                                              <a:dgm id="{3A22816D-8B79-44E1-9253-12E908747C5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graphicEl>
                                              <a:dgm id="{DD896F1A-5CFC-4A4B-BC93-6265B901A4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2">
                                            <p:graphicEl>
                                              <a:dgm id="{DD896F1A-5CFC-4A4B-BC93-6265B901A4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">
                                            <p:graphicEl>
                                              <a:dgm id="{DD896F1A-5CFC-4A4B-BC93-6265B901A4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">
                                            <p:graphicEl>
                                              <a:dgm id="{DD896F1A-5CFC-4A4B-BC93-6265B901A4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2">
                                            <p:graphicEl>
                                              <a:dgm id="{DD896F1A-5CFC-4A4B-BC93-6265B901A40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graphicEl>
                                              <a:dgm id="{49894C55-CFB0-41FE-A7B6-E16839A3CE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2">
                                            <p:graphicEl>
                                              <a:dgm id="{49894C55-CFB0-41FE-A7B6-E16839A3CE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">
                                            <p:graphicEl>
                                              <a:dgm id="{49894C55-CFB0-41FE-A7B6-E16839A3CE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">
                                            <p:graphicEl>
                                              <a:dgm id="{49894C55-CFB0-41FE-A7B6-E16839A3CE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2">
                                            <p:graphicEl>
                                              <a:dgm id="{49894C55-CFB0-41FE-A7B6-E16839A3CE3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graphicEl>
                                              <a:dgm id="{31D31A49-3EEF-4462-808F-C1B25F13A3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2">
                                            <p:graphicEl>
                                              <a:dgm id="{31D31A49-3EEF-4462-808F-C1B25F13A3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2">
                                            <p:graphicEl>
                                              <a:dgm id="{31D31A49-3EEF-4462-808F-C1B25F13A3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2">
                                            <p:graphicEl>
                                              <a:dgm id="{31D31A49-3EEF-4462-808F-C1B25F13A3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2">
                                            <p:graphicEl>
                                              <a:dgm id="{31D31A49-3EEF-4462-808F-C1B25F13A31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graphicEl>
                                              <a:dgm id="{89414CCF-C14B-4CAA-9DCC-97C83DFBEA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2">
                                            <p:graphicEl>
                                              <a:dgm id="{89414CCF-C14B-4CAA-9DCC-97C83DFBEA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2">
                                            <p:graphicEl>
                                              <a:dgm id="{89414CCF-C14B-4CAA-9DCC-97C83DFBEA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2">
                                            <p:graphicEl>
                                              <a:dgm id="{89414CCF-C14B-4CAA-9DCC-97C83DFBEA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2">
                                            <p:graphicEl>
                                              <a:dgm id="{89414CCF-C14B-4CAA-9DCC-97C83DFBEAC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2" grpId="1" uiExpand="1">
        <p:bldSub>
          <a:bldDgm/>
        </p:bldSub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6039" y="1096652"/>
            <a:ext cx="7314446" cy="5595849"/>
          </a:xfrm>
          <a:prstGeom prst="rect">
            <a:avLst/>
          </a:prstGeom>
          <a:ln>
            <a:solidFill>
              <a:srgbClr val="0033CC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10" name="Rectangle 9"/>
          <p:cNvSpPr/>
          <p:nvPr/>
        </p:nvSpPr>
        <p:spPr>
          <a:xfrm>
            <a:off x="1686032" y="1066800"/>
            <a:ext cx="7314453" cy="5592829"/>
          </a:xfrm>
          <a:prstGeom prst="rect">
            <a:avLst/>
          </a:prstGeom>
          <a:noFill/>
          <a:ln w="28575">
            <a:solidFill>
              <a:srgbClr val="14456E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  <a:softEdge rad="31750"/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11" name="Heptagon 10"/>
          <p:cNvSpPr/>
          <p:nvPr/>
        </p:nvSpPr>
        <p:spPr>
          <a:xfrm>
            <a:off x="317521" y="507630"/>
            <a:ext cx="907408" cy="830416"/>
          </a:xfrm>
          <a:prstGeom prst="heptagon">
            <a:avLst/>
          </a:prstGeom>
          <a:solidFill>
            <a:srgbClr val="002060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32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1.</a:t>
            </a:r>
            <a:endParaRPr lang="sr-Latn-RS" sz="32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12" name="Heptagon 11"/>
          <p:cNvSpPr/>
          <p:nvPr/>
        </p:nvSpPr>
        <p:spPr>
          <a:xfrm>
            <a:off x="317513" y="1528979"/>
            <a:ext cx="907408" cy="830416"/>
          </a:xfrm>
          <a:prstGeom prst="heptagon">
            <a:avLst/>
          </a:prstGeom>
          <a:solidFill>
            <a:srgbClr val="0070C0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32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2.</a:t>
            </a:r>
            <a:endParaRPr lang="sr-Latn-RS" sz="32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13" name="Heptagon 12"/>
          <p:cNvSpPr/>
          <p:nvPr/>
        </p:nvSpPr>
        <p:spPr>
          <a:xfrm>
            <a:off x="317513" y="2571146"/>
            <a:ext cx="907408" cy="830416"/>
          </a:xfrm>
          <a:prstGeom prst="heptagon">
            <a:avLst/>
          </a:prstGeom>
          <a:solidFill>
            <a:schemeClr val="tx1">
              <a:lumMod val="50000"/>
              <a:lumOff val="50000"/>
            </a:schemeClr>
          </a:solidFill>
          <a:ln w="762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32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3.</a:t>
            </a:r>
            <a:endParaRPr lang="sr-Latn-RS" sz="32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14" name="Heptagon 13"/>
          <p:cNvSpPr/>
          <p:nvPr/>
        </p:nvSpPr>
        <p:spPr>
          <a:xfrm>
            <a:off x="317513" y="3591283"/>
            <a:ext cx="907408" cy="830416"/>
          </a:xfrm>
          <a:prstGeom prst="heptagon">
            <a:avLst/>
          </a:prstGeom>
          <a:solidFill>
            <a:srgbClr val="FFFF00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32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4.</a:t>
            </a:r>
            <a:endParaRPr lang="sr-Latn-RS" sz="3200" b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Heptagon 14"/>
          <p:cNvSpPr/>
          <p:nvPr/>
        </p:nvSpPr>
        <p:spPr>
          <a:xfrm>
            <a:off x="316572" y="4651647"/>
            <a:ext cx="907408" cy="830416"/>
          </a:xfrm>
          <a:prstGeom prst="heptagon">
            <a:avLst/>
          </a:prstGeom>
          <a:solidFill>
            <a:srgbClr val="00B050"/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32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5.</a:t>
            </a:r>
            <a:endParaRPr lang="sr-Latn-RS" sz="32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16" name="Heptagon 15"/>
          <p:cNvSpPr/>
          <p:nvPr/>
        </p:nvSpPr>
        <p:spPr>
          <a:xfrm>
            <a:off x="304800" y="5712011"/>
            <a:ext cx="919180" cy="841189"/>
          </a:xfrm>
          <a:prstGeom prst="heptagon">
            <a:avLst/>
          </a:prstGeom>
          <a:solidFill>
            <a:srgbClr val="C00000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Calibri" panose="020F0502020204030204" pitchFamily="34" charset="0"/>
              </a:rPr>
              <a:t>6</a:t>
            </a:r>
            <a:r>
              <a:rPr lang="sr-Latn-RS" sz="32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.</a:t>
            </a:r>
            <a:endParaRPr lang="sr-Latn-RS" sz="32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124200" y="228600"/>
            <a:ext cx="587628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r-Latn-RS" sz="3400" b="1" dirty="0" smtClean="0">
                <a:latin typeface="Calibri" panose="020F0502020204030204" pitchFamily="34" charset="0"/>
              </a:rPr>
              <a:t>Izgled aplikacije – izbor modula</a:t>
            </a:r>
            <a:endParaRPr lang="sr-Latn-RS" sz="3400" b="1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8921" y="4452438"/>
            <a:ext cx="5445079" cy="2322807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400" y="1104429"/>
            <a:ext cx="2857500" cy="3181350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8" name="TextBox 7"/>
          <p:cNvSpPr txBox="1"/>
          <p:nvPr/>
        </p:nvSpPr>
        <p:spPr>
          <a:xfrm>
            <a:off x="610565" y="1628746"/>
            <a:ext cx="4038600" cy="1692771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solidFill>
              <a:schemeClr val="accent1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sr-Latn-RS" sz="2600" b="1" dirty="0" smtClean="0">
                <a:latin typeface="Calibri" panose="020F0502020204030204" pitchFamily="34" charset="0"/>
              </a:rPr>
              <a:t>Apsolutni pokazatelji </a:t>
            </a:r>
            <a:r>
              <a:rPr lang="sr-Latn-CS" sz="2600" dirty="0" smtClean="0">
                <a:latin typeface="Calibri" panose="020F0502020204030204" pitchFamily="34" charset="0"/>
              </a:rPr>
              <a:t>(</a:t>
            </a:r>
            <a:r>
              <a:rPr lang="sr-Latn-RS" sz="2600" dirty="0" smtClean="0">
                <a:latin typeface="Calibri" panose="020F0502020204030204" pitchFamily="34" charset="0"/>
              </a:rPr>
              <a:t>broj i posledice saobraćajnih nezgoda – stepen posledica</a:t>
            </a:r>
            <a:r>
              <a:rPr lang="sr-Latn-CS" sz="2600" dirty="0" smtClean="0">
                <a:latin typeface="Calibri" panose="020F0502020204030204" pitchFamily="34" charset="0"/>
              </a:rPr>
              <a:t>)</a:t>
            </a:r>
          </a:p>
          <a:p>
            <a:r>
              <a:rPr lang="sr-Latn-RS" sz="2600" dirty="0" smtClean="0">
                <a:latin typeface="Calibri" panose="020F0502020204030204" pitchFamily="34" charset="0"/>
              </a:rPr>
              <a:t>Izvor</a:t>
            </a:r>
            <a:r>
              <a:rPr lang="sr-Latn-CS" sz="2600" dirty="0" smtClean="0">
                <a:latin typeface="Calibri" panose="020F0502020204030204" pitchFamily="34" charset="0"/>
              </a:rPr>
              <a:t>: </a:t>
            </a:r>
            <a:r>
              <a:rPr lang="sr-Latn-RS" sz="2600" dirty="0" smtClean="0">
                <a:latin typeface="Calibri" panose="020F0502020204030204" pitchFamily="34" charset="0"/>
              </a:rPr>
              <a:t>MUP-USP</a:t>
            </a:r>
            <a:endParaRPr lang="sr-Latn-RS" sz="2600" dirty="0">
              <a:latin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10565" y="4023167"/>
            <a:ext cx="4286139" cy="129266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sr-Latn-RS" sz="2600" dirty="0" smtClean="0">
                <a:latin typeface="Calibri" panose="020F0502020204030204" pitchFamily="34" charset="0"/>
              </a:rPr>
              <a:t>Lokacije saobraćajnih nezgoda</a:t>
            </a:r>
          </a:p>
          <a:p>
            <a:r>
              <a:rPr lang="sr-Latn-CS" sz="2600" dirty="0" smtClean="0">
                <a:latin typeface="Calibri" panose="020F0502020204030204" pitchFamily="34" charset="0"/>
              </a:rPr>
              <a:t>(</a:t>
            </a:r>
            <a:r>
              <a:rPr lang="sr-Latn-RS" sz="2600" dirty="0" smtClean="0">
                <a:latin typeface="Calibri" panose="020F0502020204030204" pitchFamily="34" charset="0"/>
              </a:rPr>
              <a:t>koordinate saobraćajnih nezgoda</a:t>
            </a:r>
            <a:r>
              <a:rPr lang="sr-Latn-CS" sz="2600" dirty="0" smtClean="0">
                <a:latin typeface="Calibri" panose="020F0502020204030204" pitchFamily="34" charset="0"/>
              </a:rPr>
              <a:t>) </a:t>
            </a:r>
            <a:r>
              <a:rPr lang="sr-Latn-RS" sz="2600" dirty="0" smtClean="0">
                <a:latin typeface="Calibri" panose="020F0502020204030204" pitchFamily="34" charset="0"/>
              </a:rPr>
              <a:t>Izvor</a:t>
            </a:r>
            <a:r>
              <a:rPr lang="sr-Latn-CS" sz="2600" dirty="0" smtClean="0">
                <a:latin typeface="Calibri" panose="020F0502020204030204" pitchFamily="34" charset="0"/>
              </a:rPr>
              <a:t>: </a:t>
            </a:r>
            <a:r>
              <a:rPr lang="sr-Latn-RS" sz="2600" dirty="0">
                <a:latin typeface="Calibri" panose="020F0502020204030204" pitchFamily="34" charset="0"/>
              </a:rPr>
              <a:t>MUP-USP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410200" y="2028855"/>
            <a:ext cx="3559469" cy="89255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sr-Latn-RS" sz="2600" dirty="0" smtClean="0">
                <a:latin typeface="Calibri" panose="020F0502020204030204" pitchFamily="34" charset="0"/>
              </a:rPr>
              <a:t>Deskriptivna statistika </a:t>
            </a:r>
            <a:r>
              <a:rPr lang="sr-Latn-CS" sz="2600" dirty="0" smtClean="0">
                <a:latin typeface="Calibri" panose="020F0502020204030204" pitchFamily="34" charset="0"/>
              </a:rPr>
              <a:t>(</a:t>
            </a:r>
            <a:r>
              <a:rPr lang="sr-Latn-RS" sz="2600" dirty="0" smtClean="0">
                <a:latin typeface="Calibri" panose="020F0502020204030204" pitchFamily="34" charset="0"/>
              </a:rPr>
              <a:t>vizuelizacija </a:t>
            </a:r>
            <a:r>
              <a:rPr lang="sr-Latn-CS" sz="2600" dirty="0" smtClean="0">
                <a:latin typeface="Calibri" panose="020F0502020204030204" pitchFamily="34" charset="0"/>
              </a:rPr>
              <a:t>– </a:t>
            </a:r>
            <a:r>
              <a:rPr lang="sr-Latn-RS" sz="2600" dirty="0" smtClean="0">
                <a:latin typeface="Calibri" panose="020F0502020204030204" pitchFamily="34" charset="0"/>
              </a:rPr>
              <a:t>dijagrami</a:t>
            </a:r>
            <a:r>
              <a:rPr lang="sr-Latn-CS" sz="2600" dirty="0" smtClean="0">
                <a:latin typeface="Calibri" panose="020F0502020204030204" pitchFamily="34" charset="0"/>
              </a:rPr>
              <a:t>)</a:t>
            </a:r>
            <a:endParaRPr lang="sr-Latn-RS" sz="2600" dirty="0">
              <a:latin typeface="Calibri" panose="020F0502020204030204" pitchFamily="34" charset="0"/>
            </a:endParaRPr>
          </a:p>
        </p:txBody>
      </p:sp>
      <p:sp>
        <p:nvSpPr>
          <p:cNvPr id="12" name="Right Arrow 11"/>
          <p:cNvSpPr/>
          <p:nvPr/>
        </p:nvSpPr>
        <p:spPr>
          <a:xfrm>
            <a:off x="4672314" y="2255158"/>
            <a:ext cx="737886" cy="439946"/>
          </a:xfrm>
          <a:prstGeom prst="rightArrow">
            <a:avLst/>
          </a:prstGeom>
          <a:solidFill>
            <a:schemeClr val="bg1">
              <a:lumMod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>
              <a:latin typeface="Calibri" panose="020F0502020204030204" pitchFamily="34" charset="0"/>
            </a:endParaRPr>
          </a:p>
        </p:txBody>
      </p:sp>
      <p:sp>
        <p:nvSpPr>
          <p:cNvPr id="13" name="Down Arrow 12"/>
          <p:cNvSpPr/>
          <p:nvPr/>
        </p:nvSpPr>
        <p:spPr>
          <a:xfrm>
            <a:off x="2345193" y="3356241"/>
            <a:ext cx="569344" cy="606159"/>
          </a:xfrm>
          <a:prstGeom prst="downArrow">
            <a:avLst/>
          </a:prstGeom>
          <a:solidFill>
            <a:schemeClr val="bg1">
              <a:lumMod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>
              <a:latin typeface="Calibri" panose="020F050202020403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922" y="5507574"/>
            <a:ext cx="1267670" cy="1267670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57400" y="5507574"/>
            <a:ext cx="1318153" cy="1215984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18" name="TextBox 17"/>
          <p:cNvSpPr txBox="1"/>
          <p:nvPr/>
        </p:nvSpPr>
        <p:spPr>
          <a:xfrm>
            <a:off x="3075935" y="648685"/>
            <a:ext cx="4231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2800" b="1" dirty="0" smtClean="0">
                <a:latin typeface="Calibri" panose="020F0502020204030204" pitchFamily="34" charset="0"/>
              </a:rPr>
              <a:t>Skupovi podataka</a:t>
            </a:r>
            <a:endParaRPr lang="en-US" sz="2800" b="1" dirty="0">
              <a:latin typeface="Calibri" panose="020F050202020403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654499" y="596619"/>
            <a:ext cx="2941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3600" b="1" dirty="0" smtClean="0">
                <a:latin typeface="Calibri" panose="020F0502020204030204" pitchFamily="34" charset="0"/>
              </a:rPr>
              <a:t>i</a:t>
            </a:r>
            <a:endParaRPr lang="sr-Latn-RS" sz="3600" b="1" dirty="0">
              <a:latin typeface="Calibri" panose="020F0502020204030204" pitchFamily="34" charset="0"/>
            </a:endParaRPr>
          </a:p>
        </p:txBody>
      </p:sp>
      <p:sp>
        <p:nvSpPr>
          <p:cNvPr id="20" name="Heptagon 19"/>
          <p:cNvSpPr/>
          <p:nvPr/>
        </p:nvSpPr>
        <p:spPr>
          <a:xfrm>
            <a:off x="620211" y="504575"/>
            <a:ext cx="907408" cy="830416"/>
          </a:xfrm>
          <a:prstGeom prst="heptagon">
            <a:avLst/>
          </a:prstGeom>
          <a:solidFill>
            <a:srgbClr val="002060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32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1.</a:t>
            </a:r>
            <a:endParaRPr lang="sr-Latn-RS" sz="32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1" name="Heptagon 20"/>
          <p:cNvSpPr/>
          <p:nvPr/>
        </p:nvSpPr>
        <p:spPr>
          <a:xfrm>
            <a:off x="2035789" y="504575"/>
            <a:ext cx="907408" cy="830416"/>
          </a:xfrm>
          <a:prstGeom prst="heptagon">
            <a:avLst/>
          </a:prstGeom>
          <a:solidFill>
            <a:srgbClr val="0070C0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32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2.</a:t>
            </a:r>
            <a:endParaRPr lang="sr-Latn-RS" sz="32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4441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67" y="1524000"/>
            <a:ext cx="8957733" cy="5257800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10" name="Title 12"/>
          <p:cNvSpPr txBox="1">
            <a:spLocks/>
          </p:cNvSpPr>
          <p:nvPr/>
        </p:nvSpPr>
        <p:spPr>
          <a:xfrm>
            <a:off x="2133600" y="381000"/>
            <a:ext cx="6781800" cy="770283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r-Latn-RS" sz="3000" b="1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Podaci o saobraćajnim nezgodama 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r-Latn-RS" sz="3000" b="1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i učesnicima</a:t>
            </a:r>
            <a:endParaRPr kumimoji="0" lang="en-US" sz="3000" b="1" i="0" u="none" strike="noStrike" kern="1200" cap="none" spc="0" normalizeH="0" baseline="0" dirty="0" smtClean="0">
              <a:ln>
                <a:noFill/>
              </a:ln>
              <a:effectLst/>
              <a:uLnTx/>
              <a:uFillTx/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</p:txBody>
      </p:sp>
      <p:sp>
        <p:nvSpPr>
          <p:cNvPr id="11" name="Heptagon 10"/>
          <p:cNvSpPr/>
          <p:nvPr/>
        </p:nvSpPr>
        <p:spPr>
          <a:xfrm>
            <a:off x="1759592" y="410901"/>
            <a:ext cx="907408" cy="830416"/>
          </a:xfrm>
          <a:prstGeom prst="heptagon">
            <a:avLst/>
          </a:prstGeom>
          <a:solidFill>
            <a:srgbClr val="0070C0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32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2.</a:t>
            </a:r>
            <a:endParaRPr lang="sr-Latn-RS" sz="32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12" name="Heptagon 11"/>
          <p:cNvSpPr/>
          <p:nvPr/>
        </p:nvSpPr>
        <p:spPr>
          <a:xfrm>
            <a:off x="540392" y="410901"/>
            <a:ext cx="907408" cy="830416"/>
          </a:xfrm>
          <a:prstGeom prst="heptagon">
            <a:avLst/>
          </a:prstGeom>
          <a:solidFill>
            <a:srgbClr val="002060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32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1.</a:t>
            </a:r>
            <a:endParaRPr lang="sr-Latn-RS" sz="32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2814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420008"/>
            <a:ext cx="8446911" cy="5366273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3" name="Title 12"/>
          <p:cNvSpPr txBox="1">
            <a:spLocks/>
          </p:cNvSpPr>
          <p:nvPr/>
        </p:nvSpPr>
        <p:spPr>
          <a:xfrm>
            <a:off x="2133600" y="381000"/>
            <a:ext cx="6781800" cy="770283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r-Latn-RS" sz="3000" b="1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Podaci o saobraćajnim nezgodama 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r-Latn-RS" sz="3000" b="1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i učesnicima</a:t>
            </a:r>
            <a:endParaRPr kumimoji="0" lang="en-US" sz="3000" b="1" i="0" u="none" strike="noStrike" kern="1200" cap="none" spc="0" normalizeH="0" baseline="0" dirty="0" smtClean="0">
              <a:ln>
                <a:noFill/>
              </a:ln>
              <a:effectLst/>
              <a:uLnTx/>
              <a:uFillTx/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</p:txBody>
      </p:sp>
      <p:sp>
        <p:nvSpPr>
          <p:cNvPr id="4" name="Heptagon 3"/>
          <p:cNvSpPr/>
          <p:nvPr/>
        </p:nvSpPr>
        <p:spPr>
          <a:xfrm>
            <a:off x="1759592" y="410901"/>
            <a:ext cx="907408" cy="830416"/>
          </a:xfrm>
          <a:prstGeom prst="heptagon">
            <a:avLst/>
          </a:prstGeom>
          <a:solidFill>
            <a:srgbClr val="0070C0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32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2.</a:t>
            </a:r>
            <a:endParaRPr lang="sr-Latn-RS" sz="32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5" name="Heptagon 4"/>
          <p:cNvSpPr/>
          <p:nvPr/>
        </p:nvSpPr>
        <p:spPr>
          <a:xfrm>
            <a:off x="540392" y="410901"/>
            <a:ext cx="907408" cy="830416"/>
          </a:xfrm>
          <a:prstGeom prst="heptagon">
            <a:avLst/>
          </a:prstGeom>
          <a:solidFill>
            <a:srgbClr val="002060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32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1.</a:t>
            </a:r>
            <a:endParaRPr lang="sr-Latn-RS" sz="32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7979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4757" y="0"/>
            <a:ext cx="4249243" cy="3885021"/>
          </a:xfrm>
          <a:prstGeom prst="rect">
            <a:avLst/>
          </a:prstGeom>
        </p:spPr>
      </p:pic>
      <p:sp>
        <p:nvSpPr>
          <p:cNvPr id="11" name="Right Arrow 10"/>
          <p:cNvSpPr/>
          <p:nvPr/>
        </p:nvSpPr>
        <p:spPr>
          <a:xfrm>
            <a:off x="5672112" y="1701538"/>
            <a:ext cx="338357" cy="334107"/>
          </a:xfrm>
          <a:prstGeom prst="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>
              <a:latin typeface="Calibri" panose="020F0502020204030204" pitchFamily="34" charset="0"/>
            </a:endParaRPr>
          </a:p>
        </p:txBody>
      </p:sp>
      <p:sp>
        <p:nvSpPr>
          <p:cNvPr id="12" name="Right Arrow 11"/>
          <p:cNvSpPr/>
          <p:nvPr/>
        </p:nvSpPr>
        <p:spPr>
          <a:xfrm>
            <a:off x="5672112" y="2951794"/>
            <a:ext cx="338357" cy="334107"/>
          </a:xfrm>
          <a:prstGeom prst="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>
              <a:latin typeface="Calibri" panose="020F0502020204030204" pitchFamily="34" charset="0"/>
            </a:endParaRPr>
          </a:p>
        </p:txBody>
      </p:sp>
      <p:sp>
        <p:nvSpPr>
          <p:cNvPr id="13" name="Right Arrow 12"/>
          <p:cNvSpPr/>
          <p:nvPr/>
        </p:nvSpPr>
        <p:spPr>
          <a:xfrm>
            <a:off x="5672111" y="3999266"/>
            <a:ext cx="338357" cy="334107"/>
          </a:xfrm>
          <a:prstGeom prst="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>
              <a:latin typeface="Calibri" panose="020F0502020204030204" pitchFamily="34" charset="0"/>
            </a:endParaRPr>
          </a:p>
        </p:txBody>
      </p:sp>
      <p:sp>
        <p:nvSpPr>
          <p:cNvPr id="14" name="Right Arrow 13"/>
          <p:cNvSpPr/>
          <p:nvPr/>
        </p:nvSpPr>
        <p:spPr>
          <a:xfrm>
            <a:off x="5681443" y="5006206"/>
            <a:ext cx="338357" cy="334107"/>
          </a:xfrm>
          <a:prstGeom prst="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>
              <a:latin typeface="Calibri" panose="020F050202020403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672395" y="1316141"/>
            <a:ext cx="3006700" cy="1200329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sr-Latn-RS" sz="2400" b="1" dirty="0" smtClean="0">
                <a:latin typeface="Calibri" panose="020F0502020204030204" pitchFamily="34" charset="0"/>
              </a:rPr>
              <a:t>Putevi</a:t>
            </a:r>
            <a:r>
              <a:rPr lang="en-US" sz="2400" b="1" dirty="0" smtClean="0">
                <a:latin typeface="Calibri" panose="020F0502020204030204" pitchFamily="34" charset="0"/>
              </a:rPr>
              <a:t>, </a:t>
            </a:r>
            <a:r>
              <a:rPr lang="sr-Latn-RS" sz="2400" dirty="0" smtClean="0">
                <a:latin typeface="Calibri" panose="020F0502020204030204" pitchFamily="34" charset="0"/>
              </a:rPr>
              <a:t>Izvor</a:t>
            </a:r>
            <a:r>
              <a:rPr lang="sr-Latn-CS" sz="2400" dirty="0" smtClean="0">
                <a:latin typeface="Calibri" panose="020F0502020204030204" pitchFamily="34" charset="0"/>
              </a:rPr>
              <a:t>: </a:t>
            </a:r>
            <a:r>
              <a:rPr lang="en-US" sz="2400" dirty="0" smtClean="0">
                <a:latin typeface="Calibri" panose="020F0502020204030204" pitchFamily="34" charset="0"/>
              </a:rPr>
              <a:t>AMSS-CMV, </a:t>
            </a:r>
            <a:r>
              <a:rPr lang="sr-Latn-RS" sz="2400" dirty="0" smtClean="0">
                <a:latin typeface="Calibri" panose="020F0502020204030204" pitchFamily="34" charset="0"/>
              </a:rPr>
              <a:t>JPPS</a:t>
            </a:r>
            <a:r>
              <a:rPr lang="en-US" sz="2400" dirty="0" smtClean="0">
                <a:latin typeface="Calibri" panose="020F0502020204030204" pitchFamily="34" charset="0"/>
              </a:rPr>
              <a:t>, </a:t>
            </a:r>
            <a:r>
              <a:rPr lang="sr-Latn-RS" sz="2400" dirty="0" smtClean="0">
                <a:latin typeface="Calibri" panose="020F0502020204030204" pitchFamily="34" charset="0"/>
              </a:rPr>
              <a:t>MUP-USP</a:t>
            </a:r>
            <a:r>
              <a:rPr lang="en-US" sz="2400" dirty="0" smtClean="0">
                <a:latin typeface="Calibri" panose="020F0502020204030204" pitchFamily="34" charset="0"/>
              </a:rPr>
              <a:t>, </a:t>
            </a:r>
            <a:r>
              <a:rPr lang="sr-Latn-RS" sz="2400" dirty="0" smtClean="0">
                <a:latin typeface="Calibri" panose="020F0502020204030204" pitchFamily="34" charset="0"/>
              </a:rPr>
              <a:t>lokalne samouprave</a:t>
            </a:r>
            <a:r>
              <a:rPr lang="en-US" sz="2400" dirty="0" smtClean="0">
                <a:latin typeface="Calibri" panose="020F0502020204030204" pitchFamily="34" charset="0"/>
              </a:rPr>
              <a:t>…</a:t>
            </a:r>
            <a:endParaRPr lang="sr-Latn-RS" sz="2400" dirty="0">
              <a:latin typeface="Calibri" panose="020F05020202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672397" y="2816914"/>
            <a:ext cx="3006694" cy="80021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2300" b="1" dirty="0" smtClean="0">
                <a:latin typeface="Calibri" panose="020F0502020204030204" pitchFamily="34" charset="0"/>
              </a:rPr>
              <a:t>Ocena bezbednosti puta</a:t>
            </a:r>
            <a:r>
              <a:rPr lang="sr-Latn-CS" sz="2300" dirty="0" smtClean="0">
                <a:latin typeface="Calibri" panose="020F0502020204030204" pitchFamily="34" charset="0"/>
              </a:rPr>
              <a:t>, Izvor: </a:t>
            </a:r>
            <a:r>
              <a:rPr lang="en-US" sz="2300" dirty="0" smtClean="0">
                <a:latin typeface="Calibri" panose="020F0502020204030204" pitchFamily="34" charset="0"/>
              </a:rPr>
              <a:t>AMSS-CMV</a:t>
            </a:r>
            <a:endParaRPr lang="sr-Latn-RS" sz="2300" dirty="0">
              <a:latin typeface="Calibri" panose="020F05020202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72396" y="3816025"/>
            <a:ext cx="3006694" cy="70788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sr-Latn-RS" sz="2000" b="1" dirty="0" smtClean="0">
                <a:latin typeface="Calibri" panose="020F0502020204030204" pitchFamily="34" charset="0"/>
              </a:rPr>
              <a:t>Katastar saobraćajnih znakova</a:t>
            </a:r>
            <a:r>
              <a:rPr lang="sr-Latn-RS" sz="2000" dirty="0" smtClean="0">
                <a:latin typeface="Calibri" panose="020F0502020204030204" pitchFamily="34" charset="0"/>
              </a:rPr>
              <a:t>, </a:t>
            </a:r>
            <a:r>
              <a:rPr lang="sr-Latn-CS" sz="2000" dirty="0" smtClean="0">
                <a:latin typeface="Calibri" panose="020F0502020204030204" pitchFamily="34" charset="0"/>
              </a:rPr>
              <a:t>Izvor: </a:t>
            </a:r>
            <a:r>
              <a:rPr lang="en-US" sz="2000" dirty="0" smtClean="0">
                <a:latin typeface="Calibri" panose="020F0502020204030204" pitchFamily="34" charset="0"/>
              </a:rPr>
              <a:t>AMSS-CMV</a:t>
            </a:r>
            <a:endParaRPr lang="sr-Latn-RS" sz="2000" dirty="0">
              <a:latin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72395" y="4698793"/>
            <a:ext cx="3006695" cy="83099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sr-Latn-RS" sz="2300" b="1" dirty="0" smtClean="0">
                <a:latin typeface="Calibri" panose="020F0502020204030204" pitchFamily="34" charset="0"/>
              </a:rPr>
              <a:t>Kvalitet osvetljenja</a:t>
            </a:r>
            <a:r>
              <a:rPr lang="sr-Latn-RS" sz="2300" dirty="0" smtClean="0">
                <a:latin typeface="Calibri" panose="020F0502020204030204" pitchFamily="34" charset="0"/>
              </a:rPr>
              <a:t>, </a:t>
            </a:r>
            <a:r>
              <a:rPr lang="sr-Latn-CS" sz="2300" dirty="0" smtClean="0">
                <a:latin typeface="Calibri" panose="020F0502020204030204" pitchFamily="34" charset="0"/>
              </a:rPr>
              <a:t>Izvor: </a:t>
            </a:r>
            <a:r>
              <a:rPr lang="en-US" sz="2300" dirty="0" smtClean="0">
                <a:latin typeface="Calibri" panose="020F0502020204030204" pitchFamily="34" charset="0"/>
              </a:rPr>
              <a:t>AMSS-CMV</a:t>
            </a:r>
            <a:endParaRPr lang="sr-Latn-RS" sz="2300" dirty="0">
              <a:latin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72395" y="5638800"/>
            <a:ext cx="3003574" cy="101566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sr-Latn-RS" sz="2000" b="1" dirty="0" smtClean="0">
                <a:latin typeface="Calibri" panose="020F0502020204030204" pitchFamily="34" charset="0"/>
              </a:rPr>
              <a:t>Stanje kolovozne konstrukcije</a:t>
            </a:r>
          </a:p>
          <a:p>
            <a:r>
              <a:rPr lang="sr-Latn-CS" sz="2000" dirty="0" smtClean="0">
                <a:latin typeface="Calibri" panose="020F0502020204030204" pitchFamily="34" charset="0"/>
              </a:rPr>
              <a:t>Izvor: </a:t>
            </a:r>
            <a:r>
              <a:rPr lang="en-US" sz="2000" dirty="0">
                <a:latin typeface="Calibri" panose="020F0502020204030204" pitchFamily="34" charset="0"/>
              </a:rPr>
              <a:t>AMSS-CMV ltd.</a:t>
            </a:r>
            <a:endParaRPr lang="sr-Latn-RS" sz="2000" dirty="0">
              <a:latin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019800" y="1325787"/>
            <a:ext cx="2955553" cy="92333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sr-Latn-RS" dirty="0" smtClean="0">
                <a:latin typeface="Calibri" panose="020F0502020204030204" pitchFamily="34" charset="0"/>
              </a:rPr>
              <a:t>Referentni sistem državnih puteva </a:t>
            </a:r>
            <a:r>
              <a:rPr lang="sr-Latn-CS" dirty="0" smtClean="0">
                <a:latin typeface="Calibri" panose="020F0502020204030204" pitchFamily="34" charset="0"/>
              </a:rPr>
              <a:t>(deonice, čvorovi)</a:t>
            </a:r>
            <a:r>
              <a:rPr lang="en-US" dirty="0">
                <a:latin typeface="Calibri" panose="020F0502020204030204" pitchFamily="34" charset="0"/>
              </a:rPr>
              <a:t>, </a:t>
            </a:r>
            <a:r>
              <a:rPr lang="sr-Latn-RS" dirty="0" smtClean="0">
                <a:latin typeface="Calibri" panose="020F0502020204030204" pitchFamily="34" charset="0"/>
              </a:rPr>
              <a:t>PGDS</a:t>
            </a:r>
            <a:r>
              <a:rPr lang="en-US" dirty="0" smtClean="0">
                <a:latin typeface="Calibri" panose="020F0502020204030204" pitchFamily="34" charset="0"/>
              </a:rPr>
              <a:t>, </a:t>
            </a:r>
            <a:r>
              <a:rPr lang="sr-Latn-CS" dirty="0" smtClean="0">
                <a:solidFill>
                  <a:srgbClr val="FF0000"/>
                </a:solidFill>
                <a:latin typeface="Calibri" panose="020F0502020204030204" pitchFamily="34" charset="0"/>
              </a:rPr>
              <a:t>Izvor: </a:t>
            </a:r>
            <a:r>
              <a:rPr lang="sr-Latn-RS" dirty="0" smtClean="0">
                <a:solidFill>
                  <a:srgbClr val="FF0000"/>
                </a:solidFill>
                <a:latin typeface="Calibri" panose="020F0502020204030204" pitchFamily="34" charset="0"/>
              </a:rPr>
              <a:t>JPPS i MUP-USP</a:t>
            </a:r>
            <a:endParaRPr lang="sr-Latn-RS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19800" y="2616028"/>
            <a:ext cx="2955555" cy="101566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sr-Latn-CS" sz="2000" dirty="0" smtClean="0">
                <a:latin typeface="Calibri" panose="020F0502020204030204" pitchFamily="34" charset="0"/>
              </a:rPr>
              <a:t>Izlazni podaci – rezultati iz VIDA softvera (</a:t>
            </a:r>
            <a:r>
              <a:rPr lang="sr-Latn-CS" sz="2000" dirty="0" err="1" smtClean="0">
                <a:latin typeface="Calibri" panose="020F0502020204030204" pitchFamily="34" charset="0"/>
              </a:rPr>
              <a:t>iRAP</a:t>
            </a:r>
            <a:r>
              <a:rPr lang="sr-Latn-CS" sz="2000" dirty="0" smtClean="0">
                <a:latin typeface="Calibri" panose="020F0502020204030204" pitchFamily="34" charset="0"/>
              </a:rPr>
              <a:t>) </a:t>
            </a:r>
          </a:p>
          <a:p>
            <a:r>
              <a:rPr lang="sr-Latn-CS" sz="20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Izvor: </a:t>
            </a:r>
            <a:r>
              <a:rPr lang="en-US" sz="20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AMSS-CMV</a:t>
            </a:r>
            <a:endParaRPr lang="sr-Latn-RS" sz="20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019800" y="3723556"/>
            <a:ext cx="2955553" cy="83099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sr-Latn-CS" sz="1600" dirty="0" smtClean="0">
                <a:latin typeface="Calibri" panose="020F0502020204030204" pitchFamily="34" charset="0"/>
              </a:rPr>
              <a:t>Kvalitet saobraćajne signalizacije (vidljivost, refleksija, klasa…), </a:t>
            </a:r>
            <a:r>
              <a:rPr lang="sr-Latn-CS" sz="16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Izvor: </a:t>
            </a:r>
            <a:r>
              <a:rPr lang="en-US" sz="16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AMSS-CMV</a:t>
            </a:r>
            <a:endParaRPr lang="sr-Latn-RS" sz="16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010468" y="4737774"/>
            <a:ext cx="2964885" cy="92333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sr-Latn-CS" dirty="0">
                <a:latin typeface="Calibri" panose="020F0502020204030204" pitchFamily="34" charset="0"/>
              </a:rPr>
              <a:t> </a:t>
            </a:r>
            <a:r>
              <a:rPr lang="sr-Latn-CS" dirty="0" smtClean="0">
                <a:latin typeface="Calibri" panose="020F0502020204030204" pitchFamily="34" charset="0"/>
              </a:rPr>
              <a:t>(</a:t>
            </a:r>
            <a:r>
              <a:rPr lang="sr-Latn-RS" dirty="0" smtClean="0">
                <a:latin typeface="Calibri" panose="020F0502020204030204" pitchFamily="34" charset="0"/>
              </a:rPr>
              <a:t>Osvetljenje puteva, pešački prelazi, trotoari itd.)</a:t>
            </a:r>
            <a:endParaRPr lang="sr-Latn-CS" dirty="0">
              <a:latin typeface="Calibri" panose="020F0502020204030204" pitchFamily="34" charset="0"/>
            </a:endParaRPr>
          </a:p>
          <a:p>
            <a:r>
              <a:rPr lang="sr-Latn-CS" dirty="0" smtClean="0">
                <a:solidFill>
                  <a:srgbClr val="FF0000"/>
                </a:solidFill>
                <a:latin typeface="Calibri" panose="020F0502020204030204" pitchFamily="34" charset="0"/>
              </a:rPr>
              <a:t>Izvor: </a:t>
            </a:r>
            <a:r>
              <a:rPr lang="en-US" dirty="0" smtClean="0">
                <a:solidFill>
                  <a:srgbClr val="FF0000"/>
                </a:solidFill>
                <a:latin typeface="Calibri" panose="020F0502020204030204" pitchFamily="34" charset="0"/>
              </a:rPr>
              <a:t>AMSS-CMV</a:t>
            </a:r>
            <a:endParaRPr lang="sr-Latn-RS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grpSp>
        <p:nvGrpSpPr>
          <p:cNvPr id="16" name="Group 2"/>
          <p:cNvGrpSpPr>
            <a:grpSpLocks/>
          </p:cNvGrpSpPr>
          <p:nvPr/>
        </p:nvGrpSpPr>
        <p:grpSpPr bwMode="auto">
          <a:xfrm>
            <a:off x="5688426" y="4450751"/>
            <a:ext cx="3420974" cy="2211582"/>
            <a:chOff x="158" y="1008"/>
            <a:chExt cx="5488" cy="3311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8" y="1008"/>
              <a:ext cx="5488" cy="33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8" name="Text Box 4"/>
            <p:cNvSpPr txBox="1">
              <a:spLocks noChangeArrowheads="1"/>
            </p:cNvSpPr>
            <p:nvPr/>
          </p:nvSpPr>
          <p:spPr bwMode="auto">
            <a:xfrm>
              <a:off x="158" y="1008"/>
              <a:ext cx="5488" cy="33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 altLang="sr-Latn-RS"/>
            </a:p>
          </p:txBody>
        </p:sp>
      </p:grpSp>
      <p:sp>
        <p:nvSpPr>
          <p:cNvPr id="19" name="Curved Right Arrow 18"/>
          <p:cNvSpPr/>
          <p:nvPr/>
        </p:nvSpPr>
        <p:spPr>
          <a:xfrm>
            <a:off x="2249255" y="2074427"/>
            <a:ext cx="413805" cy="1083202"/>
          </a:xfrm>
          <a:prstGeom prst="curvedRightArrow">
            <a:avLst/>
          </a:prstGeom>
          <a:solidFill>
            <a:srgbClr val="002060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20" name="Curved Right Arrow 19"/>
          <p:cNvSpPr/>
          <p:nvPr/>
        </p:nvSpPr>
        <p:spPr>
          <a:xfrm>
            <a:off x="2249255" y="3220737"/>
            <a:ext cx="413805" cy="831415"/>
          </a:xfrm>
          <a:prstGeom prst="curvedRightArrow">
            <a:avLst/>
          </a:prstGeom>
          <a:solidFill>
            <a:srgbClr val="002060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21" name="Curved Right Arrow 20"/>
          <p:cNvSpPr/>
          <p:nvPr/>
        </p:nvSpPr>
        <p:spPr>
          <a:xfrm>
            <a:off x="2211533" y="4052152"/>
            <a:ext cx="413805" cy="986455"/>
          </a:xfrm>
          <a:prstGeom prst="curvedRightArrow">
            <a:avLst/>
          </a:prstGeom>
          <a:solidFill>
            <a:srgbClr val="002060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22" name="Curved Right Arrow 21"/>
          <p:cNvSpPr/>
          <p:nvPr/>
        </p:nvSpPr>
        <p:spPr>
          <a:xfrm>
            <a:off x="2211533" y="5101715"/>
            <a:ext cx="413805" cy="831415"/>
          </a:xfrm>
          <a:prstGeom prst="curvedRightArrow">
            <a:avLst/>
          </a:prstGeom>
          <a:solidFill>
            <a:srgbClr val="002060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pic>
        <p:nvPicPr>
          <p:cNvPr id="23" name="Picture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50751"/>
            <a:ext cx="2714029" cy="2211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" name="Content Placeholder 3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-20806" y="2637954"/>
            <a:ext cx="2733781" cy="1814541"/>
          </a:xfrm>
          <a:prstGeom prst="rect">
            <a:avLst/>
          </a:prstGeom>
        </p:spPr>
      </p:pic>
      <p:sp>
        <p:nvSpPr>
          <p:cNvPr id="25" name="Heptagon 24"/>
          <p:cNvSpPr/>
          <p:nvPr/>
        </p:nvSpPr>
        <p:spPr>
          <a:xfrm>
            <a:off x="304800" y="304465"/>
            <a:ext cx="907408" cy="830416"/>
          </a:xfrm>
          <a:prstGeom prst="heptagon">
            <a:avLst/>
          </a:prstGeom>
          <a:solidFill>
            <a:schemeClr val="tx1">
              <a:lumMod val="50000"/>
              <a:lumOff val="50000"/>
            </a:schemeClr>
          </a:solidFill>
          <a:ln w="762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32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3.</a:t>
            </a:r>
            <a:endParaRPr lang="sr-Latn-RS" sz="32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6" name="Title 12"/>
          <p:cNvSpPr txBox="1">
            <a:spLocks/>
          </p:cNvSpPr>
          <p:nvPr/>
        </p:nvSpPr>
        <p:spPr>
          <a:xfrm>
            <a:off x="1316414" y="299560"/>
            <a:ext cx="4372012" cy="770283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r-Latn-RS" sz="3400" b="1" u="sng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Podaci o putevima</a:t>
            </a:r>
            <a:endParaRPr kumimoji="0" lang="en-US" sz="3400" b="1" i="0" u="none" strike="noStrike" kern="1200" cap="none" spc="0" normalizeH="0" baseline="0" dirty="0" smtClean="0">
              <a:ln>
                <a:noFill/>
              </a:ln>
              <a:effectLst/>
              <a:uLnTx/>
              <a:uFillTx/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2002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9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9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11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11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6581" y="2057400"/>
            <a:ext cx="7327420" cy="479770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96" y="1809893"/>
            <a:ext cx="3124940" cy="461665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r>
              <a:rPr lang="sr-Latn-RS" sz="2400" b="1" dirty="0" smtClean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Parametri VIDLJIVOSTI</a:t>
            </a:r>
            <a:endParaRPr lang="sr-Latn-RS" sz="2400" b="1" dirty="0">
              <a:solidFill>
                <a:srgbClr val="FFFF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71558"/>
            <a:ext cx="3126332" cy="4586442"/>
          </a:xfrm>
          <a:prstGeom prst="rect">
            <a:avLst/>
          </a:prstGeom>
        </p:spPr>
      </p:pic>
      <p:sp>
        <p:nvSpPr>
          <p:cNvPr id="6" name="Title 12"/>
          <p:cNvSpPr txBox="1">
            <a:spLocks/>
          </p:cNvSpPr>
          <p:nvPr/>
        </p:nvSpPr>
        <p:spPr>
          <a:xfrm>
            <a:off x="304800" y="253112"/>
            <a:ext cx="8570650" cy="770283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r-Latn-RS" sz="3600" b="1" u="sng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Podaci o putevima</a:t>
            </a:r>
            <a:r>
              <a:rPr lang="en-US" sz="3600" b="1" u="sng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 </a:t>
            </a:r>
            <a:r>
              <a:rPr lang="en-US" sz="3400" b="1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– </a:t>
            </a:r>
            <a:r>
              <a:rPr lang="sr-Latn-RS" sz="3000" b="1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Karakteristike </a:t>
            </a:r>
            <a:endParaRPr lang="en-US" sz="3000" b="1" dirty="0" smtClean="0"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r-Latn-RS" sz="3000" b="1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puteva sa aspekta </a:t>
            </a:r>
            <a:endParaRPr lang="en-US" sz="3000" b="1" dirty="0" smtClean="0"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r-Latn-RS" sz="3000" b="1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bezbednosti saobraćaja</a:t>
            </a:r>
            <a:endParaRPr kumimoji="0" lang="en-US" sz="3000" b="1" i="0" u="none" strike="noStrike" kern="1200" cap="none" spc="0" normalizeH="0" baseline="0" dirty="0" smtClean="0">
              <a:ln>
                <a:noFill/>
              </a:ln>
              <a:effectLst/>
              <a:uLnTx/>
              <a:uFillTx/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</p:txBody>
      </p:sp>
      <p:sp>
        <p:nvSpPr>
          <p:cNvPr id="7" name="Heptagon 6"/>
          <p:cNvSpPr/>
          <p:nvPr/>
        </p:nvSpPr>
        <p:spPr>
          <a:xfrm>
            <a:off x="304800" y="304465"/>
            <a:ext cx="907408" cy="830416"/>
          </a:xfrm>
          <a:prstGeom prst="heptagon">
            <a:avLst/>
          </a:prstGeom>
          <a:solidFill>
            <a:schemeClr val="tx1">
              <a:lumMod val="50000"/>
              <a:lumOff val="50000"/>
            </a:schemeClr>
          </a:solidFill>
          <a:ln w="762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32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3.</a:t>
            </a:r>
            <a:endParaRPr lang="sr-Latn-RS" sz="32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526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28800"/>
            <a:ext cx="9140142" cy="499447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844" y="4270158"/>
            <a:ext cx="3824865" cy="2498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tl" rotWithShape="0">
              <a:srgbClr val="333333">
                <a:alpha val="64999"/>
              </a:srgbClr>
            </a:outerShdw>
          </a:effectLst>
        </p:spPr>
      </p:pic>
      <p:sp>
        <p:nvSpPr>
          <p:cNvPr id="6" name="Title 12"/>
          <p:cNvSpPr txBox="1">
            <a:spLocks/>
          </p:cNvSpPr>
          <p:nvPr/>
        </p:nvSpPr>
        <p:spPr>
          <a:xfrm>
            <a:off x="304800" y="253112"/>
            <a:ext cx="8570650" cy="770283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r-Latn-RS" sz="3600" b="1" u="sng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Podaci o putevima</a:t>
            </a:r>
            <a:r>
              <a:rPr lang="en-US" sz="3600" b="1" u="sng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 </a:t>
            </a:r>
            <a:r>
              <a:rPr lang="en-US" sz="3400" b="1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– </a:t>
            </a:r>
            <a:r>
              <a:rPr lang="sr-Latn-RS" sz="3000" b="1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Karakteristike </a:t>
            </a:r>
            <a:endParaRPr lang="en-US" sz="3000" b="1" dirty="0" smtClean="0"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r-Latn-RS" sz="3000" b="1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puteva sa aspekta </a:t>
            </a:r>
            <a:endParaRPr lang="en-US" sz="3000" b="1" dirty="0" smtClean="0"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r-Latn-RS" sz="3000" b="1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bezbednosti saobraćaja</a:t>
            </a:r>
            <a:endParaRPr kumimoji="0" lang="en-US" sz="3000" b="1" i="0" u="none" strike="noStrike" kern="1200" cap="none" spc="0" normalizeH="0" baseline="0" dirty="0" smtClean="0">
              <a:ln>
                <a:noFill/>
              </a:ln>
              <a:effectLst/>
              <a:uLnTx/>
              <a:uFillTx/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</p:txBody>
      </p:sp>
      <p:sp>
        <p:nvSpPr>
          <p:cNvPr id="7" name="Heptagon 6"/>
          <p:cNvSpPr/>
          <p:nvPr/>
        </p:nvSpPr>
        <p:spPr>
          <a:xfrm>
            <a:off x="304800" y="304465"/>
            <a:ext cx="907408" cy="830416"/>
          </a:xfrm>
          <a:prstGeom prst="heptagon">
            <a:avLst/>
          </a:prstGeom>
          <a:solidFill>
            <a:schemeClr val="tx1">
              <a:lumMod val="50000"/>
              <a:lumOff val="50000"/>
            </a:schemeClr>
          </a:solidFill>
          <a:ln w="762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32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3.</a:t>
            </a:r>
            <a:endParaRPr lang="sr-Latn-RS" sz="32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7597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424" y="1331285"/>
            <a:ext cx="4527572" cy="2677656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sr-Latn-CS" sz="2400" b="1" dirty="0" smtClean="0"/>
              <a:t>Socijalni stavovi o opasnostima u saobraćaju </a:t>
            </a:r>
            <a:r>
              <a:rPr lang="sr-Latn-CS" sz="2400" dirty="0" smtClean="0"/>
              <a:t>(alkohol, upotreba pojasa, prekoračenje brzine, policijska prinuda,….) Izvor: ABS za PU i </a:t>
            </a:r>
            <a:r>
              <a:rPr lang="sr-Latn-CS" sz="2400" dirty="0"/>
              <a:t>AMSS-CMV </a:t>
            </a:r>
            <a:r>
              <a:rPr lang="sr-Latn-CS" sz="2400" dirty="0" smtClean="0"/>
              <a:t>za lokalne samouprave</a:t>
            </a:r>
            <a:endParaRPr lang="sr-Latn-RS" sz="2400" dirty="0">
              <a:latin typeface="Calibri" panose="020F0502020204030204" pitchFamily="34" charset="0"/>
            </a:endParaRPr>
          </a:p>
        </p:txBody>
      </p:sp>
      <p:sp>
        <p:nvSpPr>
          <p:cNvPr id="3" name="Down Arrow 2"/>
          <p:cNvSpPr/>
          <p:nvPr/>
        </p:nvSpPr>
        <p:spPr>
          <a:xfrm>
            <a:off x="1138093" y="4026493"/>
            <a:ext cx="569344" cy="355846"/>
          </a:xfrm>
          <a:prstGeom prst="downArrow">
            <a:avLst/>
          </a:prstGeom>
          <a:solidFill>
            <a:schemeClr val="bg1">
              <a:lumMod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>
              <a:latin typeface="Calibri" panose="020F0502020204030204" pitchFamily="34" charset="0"/>
            </a:endParaRPr>
          </a:p>
        </p:txBody>
      </p:sp>
      <p:sp>
        <p:nvSpPr>
          <p:cNvPr id="4" name="Down Arrow 3"/>
          <p:cNvSpPr/>
          <p:nvPr/>
        </p:nvSpPr>
        <p:spPr>
          <a:xfrm>
            <a:off x="1153837" y="5327547"/>
            <a:ext cx="569344" cy="445276"/>
          </a:xfrm>
          <a:prstGeom prst="downArrow">
            <a:avLst/>
          </a:prstGeom>
          <a:solidFill>
            <a:schemeClr val="bg1">
              <a:lumMod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>
              <a:latin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2400" y="4399891"/>
            <a:ext cx="3769743" cy="89255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sr-Latn-RS" sz="2600" dirty="0" smtClean="0">
                <a:latin typeface="Calibri" panose="020F0502020204030204" pitchFamily="34" charset="0"/>
              </a:rPr>
              <a:t>Opisna statistika </a:t>
            </a:r>
            <a:r>
              <a:rPr lang="sr-Latn-CS" sz="2600" dirty="0" smtClean="0">
                <a:latin typeface="Calibri" panose="020F0502020204030204" pitchFamily="34" charset="0"/>
              </a:rPr>
              <a:t>(</a:t>
            </a:r>
            <a:r>
              <a:rPr lang="sr-Latn-RS" sz="2600" dirty="0" smtClean="0">
                <a:latin typeface="Calibri" panose="020F0502020204030204" pitchFamily="34" charset="0"/>
              </a:rPr>
              <a:t>vizuelizacija </a:t>
            </a:r>
            <a:r>
              <a:rPr lang="sr-Latn-CS" sz="2600" dirty="0" smtClean="0">
                <a:latin typeface="Calibri" panose="020F0502020204030204" pitchFamily="34" charset="0"/>
              </a:rPr>
              <a:t>– </a:t>
            </a:r>
            <a:r>
              <a:rPr lang="sr-Latn-RS" sz="2600" dirty="0" smtClean="0">
                <a:latin typeface="Calibri" panose="020F0502020204030204" pitchFamily="34" charset="0"/>
              </a:rPr>
              <a:t>dijagrami</a:t>
            </a:r>
            <a:r>
              <a:rPr lang="sr-Latn-CS" sz="2600" dirty="0" smtClean="0">
                <a:latin typeface="Calibri" panose="020F0502020204030204" pitchFamily="34" charset="0"/>
              </a:rPr>
              <a:t>)</a:t>
            </a:r>
            <a:endParaRPr lang="sr-Latn-RS" sz="2600" dirty="0">
              <a:latin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9424" y="5772823"/>
            <a:ext cx="4159069" cy="83099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sr-Latn-CS" sz="2400" dirty="0" smtClean="0">
                <a:latin typeface="Calibri" panose="020F0502020204030204" pitchFamily="34" charset="0"/>
              </a:rPr>
              <a:t>.</a:t>
            </a:r>
            <a:r>
              <a:rPr lang="sr-Latn-CS" sz="2400" dirty="0" err="1" smtClean="0">
                <a:latin typeface="Calibri" panose="020F0502020204030204" pitchFamily="34" charset="0"/>
              </a:rPr>
              <a:t>shp</a:t>
            </a:r>
            <a:r>
              <a:rPr lang="sr-Latn-CS" sz="2400" dirty="0" smtClean="0">
                <a:latin typeface="Calibri" panose="020F0502020204030204" pitchFamily="34" charset="0"/>
              </a:rPr>
              <a:t> fajlovi opština i policijskih uprava, administrativna podela</a:t>
            </a:r>
            <a:endParaRPr lang="sr-Latn-RS" sz="2400" dirty="0">
              <a:latin typeface="Calibri" panose="020F050202020403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1893" y="1331285"/>
            <a:ext cx="2174138" cy="2107388"/>
          </a:xfrm>
          <a:prstGeom prst="rect">
            <a:avLst/>
          </a:prstGeom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800" y="4419600"/>
            <a:ext cx="4593034" cy="2057400"/>
          </a:xfrm>
          <a:prstGeom prst="rect">
            <a:avLst/>
          </a:prstGeom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0928" y="1331285"/>
            <a:ext cx="1743075" cy="2619375"/>
          </a:xfrm>
          <a:prstGeom prst="rect">
            <a:avLst/>
          </a:prstGeom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10" name="Title 12"/>
          <p:cNvSpPr txBox="1">
            <a:spLocks/>
          </p:cNvSpPr>
          <p:nvPr/>
        </p:nvSpPr>
        <p:spPr>
          <a:xfrm>
            <a:off x="1178915" y="55414"/>
            <a:ext cx="7732450" cy="770283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r-Latn-RS" sz="3400" b="1" u="sng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Stavovi</a:t>
            </a:r>
            <a:r>
              <a:rPr lang="sr-Latn-RS" sz="3200" b="1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 o opasnostima i rizicima u saobraćaju</a:t>
            </a:r>
            <a:endParaRPr kumimoji="0" lang="en-US" sz="3200" b="1" i="0" u="none" strike="noStrike" kern="1200" cap="none" spc="0" normalizeH="0" baseline="0" dirty="0" smtClean="0">
              <a:ln>
                <a:noFill/>
              </a:ln>
              <a:effectLst/>
              <a:uLnTx/>
              <a:uFillTx/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</p:txBody>
      </p:sp>
      <p:sp>
        <p:nvSpPr>
          <p:cNvPr id="11" name="Heptagon 10"/>
          <p:cNvSpPr/>
          <p:nvPr/>
        </p:nvSpPr>
        <p:spPr>
          <a:xfrm>
            <a:off x="271507" y="305394"/>
            <a:ext cx="907408" cy="830416"/>
          </a:xfrm>
          <a:prstGeom prst="heptagon">
            <a:avLst/>
          </a:prstGeom>
          <a:solidFill>
            <a:srgbClr val="FFFF00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32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4.</a:t>
            </a:r>
            <a:endParaRPr lang="sr-Latn-RS" sz="3200" b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336284" y="612590"/>
            <a:ext cx="24442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2800" b="1" dirty="0" smtClean="0">
                <a:latin typeface="Calibri" panose="020F0502020204030204" pitchFamily="34" charset="0"/>
              </a:rPr>
              <a:t>Skup podataka</a:t>
            </a:r>
            <a:endParaRPr lang="sr-Latn-RS" sz="2800" b="1" dirty="0">
              <a:latin typeface="Calibri" panose="020F0502020204030204" pitchFamily="34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295400"/>
            <a:ext cx="8898887" cy="5272535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315624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own Arrow 2"/>
          <p:cNvSpPr/>
          <p:nvPr/>
        </p:nvSpPr>
        <p:spPr>
          <a:xfrm>
            <a:off x="1463544" y="4041656"/>
            <a:ext cx="569344" cy="355846"/>
          </a:xfrm>
          <a:prstGeom prst="downArrow">
            <a:avLst/>
          </a:prstGeom>
          <a:solidFill>
            <a:schemeClr val="bg1">
              <a:lumMod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>
              <a:latin typeface="Calibri" panose="020F0502020204030204" pitchFamily="34" charset="0"/>
            </a:endParaRPr>
          </a:p>
        </p:txBody>
      </p:sp>
      <p:sp>
        <p:nvSpPr>
          <p:cNvPr id="4" name="Down Arrow 3"/>
          <p:cNvSpPr/>
          <p:nvPr/>
        </p:nvSpPr>
        <p:spPr>
          <a:xfrm>
            <a:off x="1463544" y="5263454"/>
            <a:ext cx="569344" cy="471724"/>
          </a:xfrm>
          <a:prstGeom prst="downArrow">
            <a:avLst/>
          </a:prstGeom>
          <a:solidFill>
            <a:schemeClr val="bg1">
              <a:lumMod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>
              <a:latin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7200" y="4414979"/>
            <a:ext cx="3769743" cy="83099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sr-Latn-RS" sz="2400" dirty="0" smtClean="0">
                <a:latin typeface="Calibri" panose="020F0502020204030204" pitchFamily="34" charset="0"/>
              </a:rPr>
              <a:t>Opisna statistika </a:t>
            </a:r>
            <a:r>
              <a:rPr lang="sr-Latn-CS" sz="2400" dirty="0" smtClean="0">
                <a:latin typeface="Calibri" panose="020F0502020204030204" pitchFamily="34" charset="0"/>
              </a:rPr>
              <a:t>(</a:t>
            </a:r>
            <a:r>
              <a:rPr lang="sr-Latn-RS" sz="2400" dirty="0" smtClean="0">
                <a:latin typeface="Calibri" panose="020F0502020204030204" pitchFamily="34" charset="0"/>
              </a:rPr>
              <a:t>vizuelizacija </a:t>
            </a:r>
            <a:r>
              <a:rPr lang="sr-Latn-CS" sz="2400" dirty="0" smtClean="0">
                <a:latin typeface="Calibri" panose="020F0502020204030204" pitchFamily="34" charset="0"/>
              </a:rPr>
              <a:t>– </a:t>
            </a:r>
            <a:r>
              <a:rPr lang="sr-Latn-RS" sz="2400" dirty="0" smtClean="0">
                <a:latin typeface="Calibri" panose="020F0502020204030204" pitchFamily="34" charset="0"/>
              </a:rPr>
              <a:t>dijagrami</a:t>
            </a:r>
            <a:r>
              <a:rPr lang="sr-Latn-CS" sz="2400" dirty="0" smtClean="0">
                <a:latin typeface="Calibri" panose="020F0502020204030204" pitchFamily="34" charset="0"/>
              </a:rPr>
              <a:t>)</a:t>
            </a:r>
            <a:endParaRPr lang="sr-Latn-RS" sz="2400" dirty="0">
              <a:latin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" y="5735178"/>
            <a:ext cx="4159069" cy="83099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sr-Latn-CS" sz="2400" i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.</a:t>
            </a:r>
            <a:r>
              <a:rPr lang="sr-Latn-CS" sz="2400" i="1" dirty="0" err="1" smtClean="0">
                <a:solidFill>
                  <a:srgbClr val="0070C0"/>
                </a:solidFill>
                <a:latin typeface="Calibri" panose="020F0502020204030204" pitchFamily="34" charset="0"/>
              </a:rPr>
              <a:t>shp</a:t>
            </a:r>
            <a:r>
              <a:rPr lang="sr-Latn-CS" sz="2400" i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 </a:t>
            </a:r>
            <a:r>
              <a:rPr lang="sr-Latn-CS" sz="2400" dirty="0" smtClean="0">
                <a:latin typeface="Calibri" panose="020F0502020204030204" pitchFamily="34" charset="0"/>
              </a:rPr>
              <a:t>fajlovi opština i policijskih uprava, administrativna podela</a:t>
            </a:r>
            <a:endParaRPr lang="sr-Latn-RS" sz="2400" dirty="0">
              <a:latin typeface="Calibri" panose="020F050202020403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57200" y="1676400"/>
            <a:ext cx="4648200" cy="2369880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sr-Latn-RS" sz="2600" b="1" dirty="0" smtClean="0"/>
              <a:t>Indikatori performansi bezbednosti saobraćaja</a:t>
            </a:r>
            <a:r>
              <a:rPr lang="en-US" sz="2600" b="1" dirty="0" smtClean="0"/>
              <a:t> </a:t>
            </a:r>
            <a:r>
              <a:rPr lang="sr-Latn-CS" sz="2400" dirty="0" smtClean="0"/>
              <a:t>(alkohol, sigurnosni pojas, dečija sedišta, zaštitne kacige, prekoračenje brzine,….) Izvor: ABS za PU, AMSS-CMV za lokalne samouprave</a:t>
            </a:r>
            <a:endParaRPr lang="sr-Latn-RS" sz="2400" dirty="0">
              <a:latin typeface="Calibri" panose="020F050202020403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3446" y="3124200"/>
            <a:ext cx="3762801" cy="2058891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0" y="1440446"/>
            <a:ext cx="1447800" cy="14478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1820" y="5359925"/>
            <a:ext cx="1206250" cy="12062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0400" y="5735178"/>
            <a:ext cx="1661994" cy="83099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5925" y="1435787"/>
            <a:ext cx="1540875" cy="154087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537216" y="507879"/>
            <a:ext cx="24442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2800" b="1" dirty="0" smtClean="0">
                <a:latin typeface="Calibri" panose="020F0502020204030204" pitchFamily="34" charset="0"/>
              </a:rPr>
              <a:t>Skup podataka</a:t>
            </a:r>
            <a:endParaRPr lang="sr-Latn-RS" sz="2800" b="1" dirty="0">
              <a:latin typeface="Calibri" panose="020F0502020204030204" pitchFamily="34" charset="0"/>
            </a:endParaRPr>
          </a:p>
        </p:txBody>
      </p:sp>
      <p:sp>
        <p:nvSpPr>
          <p:cNvPr id="13" name="Heptagon 12"/>
          <p:cNvSpPr/>
          <p:nvPr/>
        </p:nvSpPr>
        <p:spPr>
          <a:xfrm>
            <a:off x="472440" y="356782"/>
            <a:ext cx="907408" cy="830416"/>
          </a:xfrm>
          <a:prstGeom prst="heptagon">
            <a:avLst/>
          </a:prstGeom>
          <a:solidFill>
            <a:srgbClr val="00B050"/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32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5.</a:t>
            </a:r>
            <a:endParaRPr lang="sr-Latn-RS" sz="32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14" name="Title 12"/>
          <p:cNvSpPr txBox="1">
            <a:spLocks/>
          </p:cNvSpPr>
          <p:nvPr/>
        </p:nvSpPr>
        <p:spPr>
          <a:xfrm>
            <a:off x="2565090" y="260816"/>
            <a:ext cx="6411157" cy="770283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r-Latn-RS" sz="3200" b="1" u="sng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Indikatori</a:t>
            </a:r>
            <a:r>
              <a:rPr lang="sr-Latn-RS" sz="3200" b="1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 performansi </a:t>
            </a:r>
            <a:endParaRPr lang="en-US" sz="3200" b="1" dirty="0" smtClean="0"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r-Latn-RS" sz="3200" b="1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bezbednosti saobraćaja</a:t>
            </a:r>
            <a:endParaRPr kumimoji="0" lang="en-US" sz="3200" b="1" i="0" u="none" strike="noStrike" kern="1200" cap="none" spc="0" normalizeH="0" baseline="0" dirty="0" smtClean="0">
              <a:ln>
                <a:noFill/>
              </a:ln>
              <a:effectLst/>
              <a:uLnTx/>
              <a:uFillTx/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434261"/>
            <a:ext cx="8863622" cy="5195139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58485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14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" name="Object 3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04700622"/>
              </p:ext>
            </p:extLst>
          </p:nvPr>
        </p:nvGraphicFramePr>
        <p:xfrm>
          <a:off x="304800" y="3048705"/>
          <a:ext cx="8534399" cy="38092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5" name="Worksheet" r:id="rId3" imgW="6677247" imgH="2925559" progId="Excel.Sheet.8">
                  <p:embed/>
                </p:oleObj>
              </mc:Choice>
              <mc:Fallback>
                <p:oleObj name="Worksheet" r:id="rId3" imgW="6677247" imgH="2925559" progId="Excel.Shee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4800" y="3048705"/>
                        <a:ext cx="8534399" cy="38092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5" name="Group 14"/>
          <p:cNvGrpSpPr/>
          <p:nvPr/>
        </p:nvGrpSpPr>
        <p:grpSpPr>
          <a:xfrm>
            <a:off x="4975741" y="1993000"/>
            <a:ext cx="3939658" cy="2229820"/>
            <a:chOff x="4975741" y="1993000"/>
            <a:chExt cx="3939658" cy="2229820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14492" y="2823997"/>
              <a:ext cx="2794210" cy="1398823"/>
            </a:xfrm>
            <a:prstGeom prst="rect">
              <a:avLst/>
            </a:prstGeom>
          </p:spPr>
        </p:pic>
        <p:grpSp>
          <p:nvGrpSpPr>
            <p:cNvPr id="14" name="Group 13"/>
            <p:cNvGrpSpPr/>
            <p:nvPr/>
          </p:nvGrpSpPr>
          <p:grpSpPr>
            <a:xfrm>
              <a:off x="4975741" y="1993000"/>
              <a:ext cx="3939658" cy="830997"/>
              <a:chOff x="4975741" y="1993000"/>
              <a:chExt cx="3939658" cy="830997"/>
            </a:xfrm>
          </p:grpSpPr>
          <p:sp>
            <p:nvSpPr>
              <p:cNvPr id="26" name="TextBox 25"/>
              <p:cNvSpPr txBox="1"/>
              <p:nvPr/>
            </p:nvSpPr>
            <p:spPr>
              <a:xfrm>
                <a:off x="5631206" y="1993000"/>
                <a:ext cx="3284193" cy="830997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sr-Latn-RS" sz="2400" dirty="0">
                    <a:latin typeface="Calibri" panose="020F0502020204030204" pitchFamily="34" charset="0"/>
                  </a:rPr>
                  <a:t>Deskriptivna statistika </a:t>
                </a:r>
                <a:r>
                  <a:rPr lang="sr-Latn-CS" sz="2400" dirty="0">
                    <a:latin typeface="Calibri" panose="020F0502020204030204" pitchFamily="34" charset="0"/>
                  </a:rPr>
                  <a:t>(</a:t>
                </a:r>
                <a:r>
                  <a:rPr lang="sr-Latn-RS" sz="2400" dirty="0">
                    <a:latin typeface="Calibri" panose="020F0502020204030204" pitchFamily="34" charset="0"/>
                  </a:rPr>
                  <a:t>vizuelizacija </a:t>
                </a:r>
                <a:r>
                  <a:rPr lang="sr-Latn-CS" sz="2400" dirty="0">
                    <a:latin typeface="Calibri" panose="020F0502020204030204" pitchFamily="34" charset="0"/>
                  </a:rPr>
                  <a:t>– </a:t>
                </a:r>
                <a:r>
                  <a:rPr lang="sr-Latn-RS" sz="2400" dirty="0">
                    <a:latin typeface="Calibri" panose="020F0502020204030204" pitchFamily="34" charset="0"/>
                  </a:rPr>
                  <a:t>dijagrami</a:t>
                </a:r>
                <a:r>
                  <a:rPr lang="sr-Latn-CS" sz="2400" dirty="0">
                    <a:latin typeface="Calibri" panose="020F0502020204030204" pitchFamily="34" charset="0"/>
                  </a:rPr>
                  <a:t>)</a:t>
                </a:r>
                <a:endParaRPr lang="sr-Latn-RS" sz="2400" dirty="0">
                  <a:latin typeface="Calibri" panose="020F0502020204030204" pitchFamily="34" charset="0"/>
                </a:endParaRPr>
              </a:p>
            </p:txBody>
          </p:sp>
          <p:sp>
            <p:nvSpPr>
              <p:cNvPr id="27" name="Right Arrow 26"/>
              <p:cNvSpPr/>
              <p:nvPr/>
            </p:nvSpPr>
            <p:spPr>
              <a:xfrm>
                <a:off x="4975741" y="2176910"/>
                <a:ext cx="641592" cy="439946"/>
              </a:xfrm>
              <a:prstGeom prst="rightArrow">
                <a:avLst/>
              </a:prstGeom>
              <a:solidFill>
                <a:schemeClr val="bg1">
                  <a:lumMod val="50000"/>
                </a:schemeClr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r-Latn-RS">
                  <a:latin typeface="Calibri" panose="020F0502020204030204" pitchFamily="34" charset="0"/>
                </a:endParaRPr>
              </a:p>
            </p:txBody>
          </p:sp>
        </p:grpSp>
      </p:grpSp>
      <p:grpSp>
        <p:nvGrpSpPr>
          <p:cNvPr id="2" name="Group 1"/>
          <p:cNvGrpSpPr/>
          <p:nvPr/>
        </p:nvGrpSpPr>
        <p:grpSpPr>
          <a:xfrm>
            <a:off x="728716" y="2870312"/>
            <a:ext cx="3995684" cy="1888746"/>
            <a:chOff x="728716" y="2870312"/>
            <a:chExt cx="3995684" cy="1888746"/>
          </a:xfrm>
        </p:grpSpPr>
        <p:sp>
          <p:nvSpPr>
            <p:cNvPr id="6" name="Down Arrow 5"/>
            <p:cNvSpPr/>
            <p:nvPr/>
          </p:nvSpPr>
          <p:spPr>
            <a:xfrm>
              <a:off x="2397376" y="2870312"/>
              <a:ext cx="569344" cy="430888"/>
            </a:xfrm>
            <a:prstGeom prst="downArrow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r-Latn-RS">
                <a:latin typeface="Calibri" panose="020F0502020204030204" pitchFamily="34" charset="0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728716" y="3312508"/>
              <a:ext cx="3995684" cy="144655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sr-Latn-RS" sz="2200" b="1" dirty="0" smtClean="0">
                  <a:latin typeface="Calibri" panose="020F0502020204030204" pitchFamily="34" charset="0"/>
                </a:rPr>
                <a:t>Rizici stradanja </a:t>
              </a:r>
              <a:r>
                <a:rPr lang="sr-Latn-RS" sz="2200" dirty="0" smtClean="0">
                  <a:latin typeface="Calibri" panose="020F0502020204030204" pitchFamily="34" charset="0"/>
                </a:rPr>
                <a:t>u saobraćaju po opštinama</a:t>
              </a:r>
              <a:r>
                <a:rPr lang="sr-Latn-CS" sz="2200" dirty="0" smtClean="0">
                  <a:latin typeface="Calibri" panose="020F0502020204030204" pitchFamily="34" charset="0"/>
                </a:rPr>
                <a:t>, naseljenim mestima u opštinama, PU (</a:t>
              </a:r>
              <a:r>
                <a:rPr lang="sr-Latn-RS" sz="2200" dirty="0" smtClean="0">
                  <a:latin typeface="Calibri" panose="020F0502020204030204" pitchFamily="34" charset="0"/>
                </a:rPr>
                <a:t>Model D. </a:t>
              </a:r>
              <a:r>
                <a:rPr lang="sr-Latn-RS" sz="2200" dirty="0" err="1" smtClean="0">
                  <a:latin typeface="Calibri" panose="020F0502020204030204" pitchFamily="34" charset="0"/>
                </a:rPr>
                <a:t>Kukić</a:t>
              </a:r>
              <a:r>
                <a:rPr lang="sr-Latn-CS" sz="2200" dirty="0" smtClean="0">
                  <a:latin typeface="Calibri" panose="020F0502020204030204" pitchFamily="34" charset="0"/>
                </a:rPr>
                <a:t>)</a:t>
              </a:r>
              <a:endParaRPr lang="sr-Latn-CS" sz="2200" dirty="0">
                <a:latin typeface="Calibri" panose="020F0502020204030204" pitchFamily="34" charset="0"/>
              </a:endParaRPr>
            </a:p>
            <a:p>
              <a:r>
                <a:rPr lang="sr-Latn-RS" sz="2200" dirty="0" smtClean="0">
                  <a:solidFill>
                    <a:srgbClr val="FF0000"/>
                  </a:solidFill>
                  <a:latin typeface="Calibri" panose="020F0502020204030204" pitchFamily="34" charset="0"/>
                </a:rPr>
                <a:t>Izvor</a:t>
              </a:r>
              <a:r>
                <a:rPr lang="sr-Latn-CS" sz="2200" dirty="0" smtClean="0">
                  <a:solidFill>
                    <a:srgbClr val="FF0000"/>
                  </a:solidFill>
                  <a:latin typeface="Calibri" panose="020F0502020204030204" pitchFamily="34" charset="0"/>
                </a:rPr>
                <a:t>: </a:t>
              </a:r>
              <a:r>
                <a:rPr lang="en-US" sz="2200" dirty="0" smtClean="0">
                  <a:solidFill>
                    <a:srgbClr val="FF0000"/>
                  </a:solidFill>
                  <a:latin typeface="Calibri" panose="020F0502020204030204" pitchFamily="34" charset="0"/>
                </a:rPr>
                <a:t>AMSS –CMV</a:t>
              </a:r>
              <a:endParaRPr lang="sr-Latn-RS" sz="2200" dirty="0">
                <a:solidFill>
                  <a:srgbClr val="FF0000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28716" y="4770366"/>
            <a:ext cx="3995684" cy="1899213"/>
            <a:chOff x="728716" y="4770366"/>
            <a:chExt cx="3995684" cy="1899213"/>
          </a:xfrm>
        </p:grpSpPr>
        <p:sp>
          <p:nvSpPr>
            <p:cNvPr id="11" name="Down Arrow 10"/>
            <p:cNvSpPr/>
            <p:nvPr/>
          </p:nvSpPr>
          <p:spPr>
            <a:xfrm>
              <a:off x="2402456" y="4770366"/>
              <a:ext cx="569344" cy="452663"/>
            </a:xfrm>
            <a:prstGeom prst="downArrow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r-Latn-RS">
                <a:latin typeface="Calibri" panose="020F050202020403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728716" y="5223029"/>
              <a:ext cx="3995684" cy="144655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sr-Latn-RS" sz="2200" b="1" dirty="0" smtClean="0">
                  <a:latin typeface="Calibri" panose="020F0502020204030204" pitchFamily="34" charset="0"/>
                </a:rPr>
                <a:t>Mapiranje rizika na putevima </a:t>
              </a:r>
              <a:r>
                <a:rPr lang="sr-Latn-RS" sz="2200" dirty="0" smtClean="0">
                  <a:latin typeface="Calibri" panose="020F0502020204030204" pitchFamily="34" charset="0"/>
                </a:rPr>
                <a:t>i ocena puteva sistemom zvezdica</a:t>
              </a:r>
              <a:r>
                <a:rPr lang="en-US" sz="2200" dirty="0" smtClean="0">
                  <a:latin typeface="Calibri" panose="020F0502020204030204" pitchFamily="34" charset="0"/>
                </a:rPr>
                <a:t> </a:t>
              </a:r>
              <a:r>
                <a:rPr lang="sr-Latn-CS" sz="2200" dirty="0" smtClean="0">
                  <a:latin typeface="Calibri" panose="020F0502020204030204" pitchFamily="34" charset="0"/>
                </a:rPr>
                <a:t>(</a:t>
              </a:r>
              <a:r>
                <a:rPr lang="sr-Latn-CS" sz="2200" i="1" dirty="0" err="1" smtClean="0">
                  <a:latin typeface="Calibri" panose="020F0502020204030204" pitchFamily="34" charset="0"/>
                </a:rPr>
                <a:t>EuroRAP</a:t>
              </a:r>
              <a:r>
                <a:rPr lang="sr-Latn-CS" sz="2200" dirty="0" smtClean="0">
                  <a:latin typeface="Calibri" panose="020F0502020204030204" pitchFamily="34" charset="0"/>
                </a:rPr>
                <a:t>, </a:t>
              </a:r>
              <a:r>
                <a:rPr lang="sr-Latn-CS" sz="2200" i="1" dirty="0" err="1" smtClean="0">
                  <a:latin typeface="Calibri" panose="020F0502020204030204" pitchFamily="34" charset="0"/>
                </a:rPr>
                <a:t>iRAP</a:t>
              </a:r>
              <a:r>
                <a:rPr lang="sr-Latn-CS" sz="2200" dirty="0" smtClean="0">
                  <a:latin typeface="Calibri" panose="020F0502020204030204" pitchFamily="34" charset="0"/>
                </a:rPr>
                <a:t>) </a:t>
              </a:r>
              <a:endParaRPr lang="en-US" sz="2200" dirty="0" smtClean="0">
                <a:latin typeface="Calibri" panose="020F0502020204030204" pitchFamily="34" charset="0"/>
              </a:endParaRPr>
            </a:p>
            <a:p>
              <a:r>
                <a:rPr lang="sr-Latn-RS" sz="2200" dirty="0" smtClean="0">
                  <a:solidFill>
                    <a:srgbClr val="FF0000"/>
                  </a:solidFill>
                  <a:latin typeface="Calibri" panose="020F0502020204030204" pitchFamily="34" charset="0"/>
                </a:rPr>
                <a:t>Izvor</a:t>
              </a:r>
              <a:r>
                <a:rPr lang="sr-Latn-CS" sz="2200" dirty="0" smtClean="0">
                  <a:solidFill>
                    <a:srgbClr val="FF0000"/>
                  </a:solidFill>
                  <a:latin typeface="Calibri" panose="020F0502020204030204" pitchFamily="34" charset="0"/>
                </a:rPr>
                <a:t>: </a:t>
              </a:r>
              <a:r>
                <a:rPr lang="en-US" sz="2200" dirty="0">
                  <a:solidFill>
                    <a:srgbClr val="FF0000"/>
                  </a:solidFill>
                  <a:latin typeface="Calibri" panose="020F0502020204030204" pitchFamily="34" charset="0"/>
                </a:rPr>
                <a:t>AMSS –</a:t>
              </a:r>
              <a:r>
                <a:rPr lang="en-US" sz="2200" dirty="0" smtClean="0">
                  <a:solidFill>
                    <a:srgbClr val="FF0000"/>
                  </a:solidFill>
                  <a:latin typeface="Calibri" panose="020F0502020204030204" pitchFamily="34" charset="0"/>
                </a:rPr>
                <a:t>CMV</a:t>
              </a:r>
              <a:endParaRPr lang="sr-Latn-RS" sz="2200" dirty="0">
                <a:solidFill>
                  <a:srgbClr val="FF0000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724400" y="3802410"/>
            <a:ext cx="3657600" cy="430887"/>
            <a:chOff x="4724400" y="3802410"/>
            <a:chExt cx="3657600" cy="430887"/>
          </a:xfrm>
        </p:grpSpPr>
        <p:sp>
          <p:nvSpPr>
            <p:cNvPr id="7" name="Right Arrow 6"/>
            <p:cNvSpPr/>
            <p:nvPr/>
          </p:nvSpPr>
          <p:spPr>
            <a:xfrm>
              <a:off x="4724400" y="3901163"/>
              <a:ext cx="237468" cy="264160"/>
            </a:xfrm>
            <a:prstGeom prst="rightArrow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r-Latn-R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4975741" y="3802410"/>
              <a:ext cx="3406259" cy="43088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sr-Latn-CS" sz="2200" dirty="0" smtClean="0">
                  <a:latin typeface="Calibri" panose="020F0502020204030204" pitchFamily="34" charset="0"/>
                </a:rPr>
                <a:t>Prostorni i atributivni podaci</a:t>
              </a:r>
              <a:endParaRPr lang="sr-Latn-RS" sz="2200" dirty="0">
                <a:latin typeface="Calibri" panose="020F050202020403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4724400" y="5730860"/>
            <a:ext cx="3657600" cy="430887"/>
            <a:chOff x="4724400" y="5730860"/>
            <a:chExt cx="3657600" cy="430887"/>
          </a:xfrm>
        </p:grpSpPr>
        <p:sp>
          <p:nvSpPr>
            <p:cNvPr id="12" name="Right Arrow 11"/>
            <p:cNvSpPr/>
            <p:nvPr/>
          </p:nvSpPr>
          <p:spPr>
            <a:xfrm>
              <a:off x="4724400" y="5803761"/>
              <a:ext cx="237468" cy="264160"/>
            </a:xfrm>
            <a:prstGeom prst="rightArrow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r-Latn-RS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4975741" y="5730860"/>
              <a:ext cx="3406259" cy="43088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sr-Latn-CS" sz="2200" dirty="0" smtClean="0">
                  <a:latin typeface="Calibri" panose="020F0502020204030204" pitchFamily="34" charset="0"/>
                </a:rPr>
                <a:t>Prostorni i atributivni podaci</a:t>
              </a:r>
              <a:endParaRPr lang="sr-Latn-RS" sz="2200" dirty="0">
                <a:latin typeface="Calibri" panose="020F0502020204030204" pitchFamily="34" charset="0"/>
              </a:endParaRPr>
            </a:p>
          </p:txBody>
        </p:sp>
      </p:grpSp>
      <p:sp>
        <p:nvSpPr>
          <p:cNvPr id="33" name="Heptagon 32"/>
          <p:cNvSpPr/>
          <p:nvPr/>
        </p:nvSpPr>
        <p:spPr>
          <a:xfrm>
            <a:off x="469007" y="699831"/>
            <a:ext cx="919180" cy="841189"/>
          </a:xfrm>
          <a:prstGeom prst="heptagon">
            <a:avLst/>
          </a:prstGeom>
          <a:solidFill>
            <a:srgbClr val="C00000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Calibri" panose="020F0502020204030204" pitchFamily="34" charset="0"/>
              </a:rPr>
              <a:t>6</a:t>
            </a:r>
            <a:r>
              <a:rPr lang="sr-Latn-RS" sz="32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.</a:t>
            </a:r>
            <a:endParaRPr lang="sr-Latn-RS" sz="32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524600" y="1099111"/>
            <a:ext cx="24442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28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Skup podataka</a:t>
            </a:r>
            <a:endParaRPr lang="sr-Latn-RS" sz="2800" b="1" dirty="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sp>
        <p:nvSpPr>
          <p:cNvPr id="35" name="Title 12"/>
          <p:cNvSpPr txBox="1">
            <a:spLocks/>
          </p:cNvSpPr>
          <p:nvPr/>
        </p:nvSpPr>
        <p:spPr>
          <a:xfrm>
            <a:off x="1182949" y="372717"/>
            <a:ext cx="7732450" cy="770283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r-Latn-RS" sz="3400" b="1" u="sng" dirty="0" smtClean="0">
                <a:solidFill>
                  <a:srgbClr val="000066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Identifikacija problema </a:t>
            </a:r>
            <a:r>
              <a:rPr lang="sr-Latn-RS" sz="3000" b="1" dirty="0" smtClean="0">
                <a:solidFill>
                  <a:srgbClr val="000066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u bezbednosti saobraćaja</a:t>
            </a:r>
            <a:endParaRPr kumimoji="0" lang="en-US" sz="3000" b="1" i="0" u="none" strike="noStrike" kern="1200" cap="none" spc="0" normalizeH="0" baseline="0" dirty="0" smtClean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8236" y="1919830"/>
            <a:ext cx="4263632" cy="954107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sr-Latn-RS" sz="2800" b="1" dirty="0" smtClean="0">
                <a:latin typeface="Calibri" panose="020F0502020204030204" pitchFamily="34" charset="0"/>
              </a:rPr>
              <a:t>Relativni indikatori </a:t>
            </a:r>
            <a:r>
              <a:rPr lang="en-US" sz="2800" b="1" dirty="0" smtClean="0">
                <a:latin typeface="Calibri" panose="020F0502020204030204" pitchFamily="34" charset="0"/>
              </a:rPr>
              <a:t>– </a:t>
            </a:r>
            <a:r>
              <a:rPr lang="sr-Latn-RS" sz="2800" b="1" dirty="0" smtClean="0">
                <a:latin typeface="Calibri" panose="020F0502020204030204" pitchFamily="34" charset="0"/>
              </a:rPr>
              <a:t>Rizici stradanja u saobraćaju</a:t>
            </a:r>
            <a:endParaRPr lang="sr-Latn-RS" sz="2600" dirty="0">
              <a:latin typeface="Calibri" panose="020F0502020204030204" pitchFamily="34" charset="0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32214" y="1778665"/>
            <a:ext cx="9090283" cy="5053893"/>
            <a:chOff x="32214" y="1778665"/>
            <a:chExt cx="9090283" cy="5053893"/>
          </a:xfrm>
        </p:grpSpPr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975747" y="1778665"/>
              <a:ext cx="2146750" cy="5053893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2214" y="1778665"/>
              <a:ext cx="1951367" cy="505389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9709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0" y="1752600"/>
            <a:ext cx="9144000" cy="5105400"/>
          </a:xfrm>
          <a:prstGeom prst="rect">
            <a:avLst/>
          </a:prstGeom>
        </p:spPr>
      </p:pic>
      <p:pic>
        <p:nvPicPr>
          <p:cNvPr id="3" name="Content Placeholder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114800" y="5413746"/>
            <a:ext cx="2175908" cy="1444254"/>
          </a:xfrm>
          <a:prstGeom prst="rect">
            <a:avLst/>
          </a:prstGeom>
        </p:spPr>
      </p:pic>
      <p:sp>
        <p:nvSpPr>
          <p:cNvPr id="5" name="Heptagon 4"/>
          <p:cNvSpPr/>
          <p:nvPr/>
        </p:nvSpPr>
        <p:spPr>
          <a:xfrm>
            <a:off x="469007" y="699831"/>
            <a:ext cx="919180" cy="841189"/>
          </a:xfrm>
          <a:prstGeom prst="heptagon">
            <a:avLst/>
          </a:prstGeom>
          <a:solidFill>
            <a:srgbClr val="C00000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Calibri" panose="020F0502020204030204" pitchFamily="34" charset="0"/>
              </a:rPr>
              <a:t>6</a:t>
            </a:r>
            <a:r>
              <a:rPr lang="sr-Latn-RS" sz="32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.</a:t>
            </a:r>
            <a:endParaRPr lang="sr-Latn-RS" sz="32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24600" y="1099111"/>
            <a:ext cx="24442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2800" b="1" dirty="0" smtClean="0">
                <a:latin typeface="Calibri" panose="020F0502020204030204" pitchFamily="34" charset="0"/>
              </a:rPr>
              <a:t>Skup podataka</a:t>
            </a:r>
            <a:endParaRPr lang="sr-Latn-RS" sz="2800" b="1" dirty="0">
              <a:latin typeface="Calibri" panose="020F0502020204030204" pitchFamily="34" charset="0"/>
            </a:endParaRPr>
          </a:p>
        </p:txBody>
      </p:sp>
      <p:sp>
        <p:nvSpPr>
          <p:cNvPr id="7" name="Title 12"/>
          <p:cNvSpPr txBox="1">
            <a:spLocks/>
          </p:cNvSpPr>
          <p:nvPr/>
        </p:nvSpPr>
        <p:spPr>
          <a:xfrm>
            <a:off x="1182949" y="372717"/>
            <a:ext cx="7732450" cy="770283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r-Latn-RS" sz="3400" b="1" u="sng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Identifikacija problema </a:t>
            </a:r>
            <a:r>
              <a:rPr lang="sr-Latn-RS" sz="3000" b="1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u bezbednosti saobraćaja</a:t>
            </a:r>
            <a:endParaRPr kumimoji="0" lang="en-US" sz="3000" b="1" i="0" u="none" strike="noStrike" kern="1200" cap="none" spc="0" normalizeH="0" baseline="0" dirty="0" smtClean="0">
              <a:ln>
                <a:noFill/>
              </a:ln>
              <a:effectLst/>
              <a:uLnTx/>
              <a:uFillTx/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768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91050"/>
            <a:ext cx="9120479" cy="5066950"/>
          </a:xfrm>
          <a:prstGeom prst="rect">
            <a:avLst/>
          </a:prstGeom>
        </p:spPr>
      </p:pic>
      <p:sp>
        <p:nvSpPr>
          <p:cNvPr id="4" name="Heptagon 3"/>
          <p:cNvSpPr/>
          <p:nvPr/>
        </p:nvSpPr>
        <p:spPr>
          <a:xfrm>
            <a:off x="469007" y="699831"/>
            <a:ext cx="919180" cy="841189"/>
          </a:xfrm>
          <a:prstGeom prst="heptagon">
            <a:avLst/>
          </a:prstGeom>
          <a:solidFill>
            <a:srgbClr val="C00000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Calibri" panose="020F0502020204030204" pitchFamily="34" charset="0"/>
              </a:rPr>
              <a:t>6</a:t>
            </a:r>
            <a:r>
              <a:rPr lang="sr-Latn-RS" sz="32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.</a:t>
            </a:r>
            <a:endParaRPr lang="sr-Latn-RS" sz="32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24600" y="1099111"/>
            <a:ext cx="24442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2800" b="1" dirty="0" smtClean="0">
                <a:latin typeface="Calibri" panose="020F0502020204030204" pitchFamily="34" charset="0"/>
              </a:rPr>
              <a:t>Skup podataka</a:t>
            </a:r>
            <a:endParaRPr lang="sr-Latn-RS" sz="2800" b="1" dirty="0">
              <a:latin typeface="Calibri" panose="020F0502020204030204" pitchFamily="34" charset="0"/>
            </a:endParaRPr>
          </a:p>
        </p:txBody>
      </p:sp>
      <p:sp>
        <p:nvSpPr>
          <p:cNvPr id="6" name="Title 12"/>
          <p:cNvSpPr txBox="1">
            <a:spLocks/>
          </p:cNvSpPr>
          <p:nvPr/>
        </p:nvSpPr>
        <p:spPr>
          <a:xfrm>
            <a:off x="1182949" y="372717"/>
            <a:ext cx="7732450" cy="770283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r-Latn-RS" sz="3400" b="1" u="sng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Identifikacija problema </a:t>
            </a:r>
            <a:r>
              <a:rPr lang="sr-Latn-RS" sz="3000" b="1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u bezbednosti saobraćaja</a:t>
            </a:r>
            <a:endParaRPr kumimoji="0" lang="en-US" sz="3000" b="1" i="0" u="none" strike="noStrike" kern="1200" cap="none" spc="0" normalizeH="0" baseline="0" dirty="0" smtClean="0">
              <a:ln>
                <a:noFill/>
              </a:ln>
              <a:effectLst/>
              <a:uLnTx/>
              <a:uFillTx/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9761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5240" y="1694400"/>
            <a:ext cx="9128760" cy="5163599"/>
            <a:chOff x="1919624" y="1410051"/>
            <a:chExt cx="10272376" cy="5447950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19624" y="1410051"/>
              <a:ext cx="10272376" cy="5447950"/>
            </a:xfrm>
            <a:prstGeom prst="rect">
              <a:avLst/>
            </a:prstGeom>
          </p:spPr>
        </p:pic>
        <p:sp>
          <p:nvSpPr>
            <p:cNvPr id="4" name="Rectangle 3"/>
            <p:cNvSpPr/>
            <p:nvPr/>
          </p:nvSpPr>
          <p:spPr>
            <a:xfrm>
              <a:off x="4802819" y="4385569"/>
              <a:ext cx="3213717" cy="1464815"/>
            </a:xfrm>
            <a:prstGeom prst="rect">
              <a:avLst/>
            </a:prstGeom>
            <a:noFill/>
            <a:ln w="38100"/>
            <a:effectLst>
              <a:glow rad="139700">
                <a:schemeClr val="accent2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r-Latn-RS"/>
            </a:p>
          </p:txBody>
        </p:sp>
        <p:sp>
          <p:nvSpPr>
            <p:cNvPr id="5" name="Rectangle 4"/>
            <p:cNvSpPr/>
            <p:nvPr/>
          </p:nvSpPr>
          <p:spPr>
            <a:xfrm>
              <a:off x="9864571" y="1865791"/>
              <a:ext cx="2182427" cy="2235692"/>
            </a:xfrm>
            <a:prstGeom prst="rect">
              <a:avLst/>
            </a:prstGeom>
            <a:noFill/>
            <a:ln w="38100"/>
            <a:effectLst>
              <a:glow rad="139700">
                <a:schemeClr val="accent2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r-Latn-RS"/>
            </a:p>
          </p:txBody>
        </p:sp>
      </p:grpSp>
      <p:sp>
        <p:nvSpPr>
          <p:cNvPr id="6" name="Right Arrow 5"/>
          <p:cNvSpPr/>
          <p:nvPr/>
        </p:nvSpPr>
        <p:spPr>
          <a:xfrm>
            <a:off x="5433386" y="4800600"/>
            <a:ext cx="890917" cy="541020"/>
          </a:xfrm>
          <a:prstGeom prst="rightArrow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7" name="Heptagon 6"/>
          <p:cNvSpPr/>
          <p:nvPr/>
        </p:nvSpPr>
        <p:spPr>
          <a:xfrm>
            <a:off x="469007" y="699831"/>
            <a:ext cx="919180" cy="841189"/>
          </a:xfrm>
          <a:prstGeom prst="heptagon">
            <a:avLst/>
          </a:prstGeom>
          <a:solidFill>
            <a:srgbClr val="C00000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Calibri" panose="020F0502020204030204" pitchFamily="34" charset="0"/>
              </a:rPr>
              <a:t>6</a:t>
            </a:r>
            <a:r>
              <a:rPr lang="sr-Latn-RS" sz="32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.</a:t>
            </a:r>
            <a:endParaRPr lang="sr-Latn-RS" sz="32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24600" y="1099111"/>
            <a:ext cx="24442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2800" b="1" dirty="0" smtClean="0">
                <a:latin typeface="Calibri" panose="020F0502020204030204" pitchFamily="34" charset="0"/>
              </a:rPr>
              <a:t>Skup podataka</a:t>
            </a:r>
            <a:endParaRPr lang="sr-Latn-RS" sz="2800" b="1" dirty="0">
              <a:latin typeface="Calibri" panose="020F0502020204030204" pitchFamily="34" charset="0"/>
            </a:endParaRPr>
          </a:p>
        </p:txBody>
      </p:sp>
      <p:sp>
        <p:nvSpPr>
          <p:cNvPr id="9" name="Title 12"/>
          <p:cNvSpPr txBox="1">
            <a:spLocks/>
          </p:cNvSpPr>
          <p:nvPr/>
        </p:nvSpPr>
        <p:spPr>
          <a:xfrm>
            <a:off x="1182949" y="372717"/>
            <a:ext cx="7732450" cy="770283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r-Latn-RS" sz="3400" b="1" u="sng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Identifikacija problema </a:t>
            </a:r>
            <a:r>
              <a:rPr lang="sr-Latn-RS" sz="3000" b="1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u bezbednosti saobraćaja</a:t>
            </a:r>
            <a:endParaRPr kumimoji="0" lang="en-US" sz="3000" b="1" i="0" u="none" strike="noStrike" kern="1200" cap="none" spc="0" normalizeH="0" baseline="0" dirty="0" smtClean="0">
              <a:ln>
                <a:noFill/>
              </a:ln>
              <a:effectLst/>
              <a:uLnTx/>
              <a:uFillTx/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4161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57682"/>
            <a:ext cx="9144001" cy="5105399"/>
          </a:xfrm>
          <a:prstGeom prst="rect">
            <a:avLst/>
          </a:prstGeom>
        </p:spPr>
      </p:pic>
      <p:sp>
        <p:nvSpPr>
          <p:cNvPr id="7" name="Title 12"/>
          <p:cNvSpPr txBox="1">
            <a:spLocks/>
          </p:cNvSpPr>
          <p:nvPr/>
        </p:nvSpPr>
        <p:spPr>
          <a:xfrm>
            <a:off x="1600200" y="625117"/>
            <a:ext cx="7386221" cy="770283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r-Latn-RS" sz="3400" b="1" dirty="0" smtClean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Primeri grafičkih rezultata u aplikaciji</a:t>
            </a:r>
            <a:endParaRPr kumimoji="0" lang="en-US" sz="3400" b="1" i="0" u="none" strike="noStrike" kern="1200" cap="none" spc="0" normalizeH="0" baseline="0" dirty="0" smtClean="0">
              <a:ln>
                <a:noFill/>
              </a:ln>
              <a:effectLst/>
              <a:uLnTx/>
              <a:uFillTx/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762763"/>
            <a:ext cx="9144000" cy="5105400"/>
          </a:xfrm>
          <a:prstGeom prst="rect">
            <a:avLst/>
          </a:prstGeom>
        </p:spPr>
      </p:pic>
      <p:sp>
        <p:nvSpPr>
          <p:cNvPr id="5" name="Right Arrow 4"/>
          <p:cNvSpPr/>
          <p:nvPr/>
        </p:nvSpPr>
        <p:spPr>
          <a:xfrm rot="1084192">
            <a:off x="2774172" y="4034792"/>
            <a:ext cx="2146496" cy="541020"/>
          </a:xfrm>
          <a:prstGeom prst="rightArrow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3000"/>
                  <a:lumMod val="54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52600"/>
            <a:ext cx="9144000" cy="5105400"/>
          </a:xfrm>
          <a:prstGeom prst="rect">
            <a:avLst/>
          </a:prstGeom>
        </p:spPr>
      </p:pic>
      <p:sp>
        <p:nvSpPr>
          <p:cNvPr id="3" name="Right Arrow 2"/>
          <p:cNvSpPr/>
          <p:nvPr/>
        </p:nvSpPr>
        <p:spPr>
          <a:xfrm rot="1623988">
            <a:off x="2274487" y="3108617"/>
            <a:ext cx="1066504" cy="541020"/>
          </a:xfrm>
          <a:prstGeom prst="rightArrow">
            <a:avLst/>
          </a:prstGeom>
          <a:solidFill>
            <a:srgbClr val="0033CC">
              <a:alpha val="48000"/>
            </a:srgbClr>
          </a:solidFill>
          <a:ln>
            <a:solidFill>
              <a:srgbClr val="00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523483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1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7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69"/>
            <a:ext cx="9144000" cy="685653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4757" y="4191001"/>
            <a:ext cx="3409243" cy="2556932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358776" y="896141"/>
            <a:ext cx="2411412" cy="1383234"/>
          </a:xfrm>
          <a:prstGeom prst="roundRect">
            <a:avLst/>
          </a:prstGeom>
          <a:gradFill>
            <a:gsLst>
              <a:gs pos="0">
                <a:srgbClr val="0033CC"/>
              </a:gs>
              <a:gs pos="100000">
                <a:srgbClr val="002060"/>
              </a:gs>
            </a:gsLst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2300" b="1" dirty="0" smtClean="0">
                <a:solidFill>
                  <a:schemeClr val="bg1"/>
                </a:solidFill>
              </a:rPr>
              <a:t>Uspeh u upravljanju bezbednošću saobraćaja</a:t>
            </a:r>
            <a:endParaRPr lang="en-US" sz="2300" b="1" dirty="0">
              <a:solidFill>
                <a:schemeClr val="bg1"/>
              </a:solidFill>
            </a:endParaRPr>
          </a:p>
        </p:txBody>
      </p:sp>
      <p:sp>
        <p:nvSpPr>
          <p:cNvPr id="5" name="Left-Right Arrow 4"/>
          <p:cNvSpPr/>
          <p:nvPr/>
        </p:nvSpPr>
        <p:spPr>
          <a:xfrm>
            <a:off x="2770188" y="1295400"/>
            <a:ext cx="954244" cy="584717"/>
          </a:xfrm>
          <a:prstGeom prst="leftRightArrow">
            <a:avLst/>
          </a:prstGeom>
          <a:gradFill>
            <a:gsLst>
              <a:gs pos="0">
                <a:srgbClr val="002060"/>
              </a:gs>
              <a:gs pos="100000">
                <a:srgbClr val="0070C0"/>
              </a:gs>
            </a:gsLst>
          </a:gra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ounded Rectangle 5"/>
          <p:cNvSpPr/>
          <p:nvPr/>
        </p:nvSpPr>
        <p:spPr>
          <a:xfrm>
            <a:off x="3724432" y="762691"/>
            <a:ext cx="3895568" cy="1828800"/>
          </a:xfrm>
          <a:prstGeom prst="roundRect">
            <a:avLst/>
          </a:prstGeom>
          <a:gradFill>
            <a:gsLst>
              <a:gs pos="0">
                <a:srgbClr val="0033CC"/>
              </a:gs>
              <a:gs pos="100000">
                <a:srgbClr val="002060"/>
              </a:gs>
            </a:gsLst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2400" b="1" dirty="0" smtClean="0">
                <a:solidFill>
                  <a:schemeClr val="bg1"/>
                </a:solidFill>
              </a:rPr>
              <a:t>KVALITETNE BAZE PODATAKA O </a:t>
            </a:r>
            <a:r>
              <a:rPr lang="sr-Latn-RS" sz="2400" b="1" dirty="0" smtClean="0"/>
              <a:t>OBELEŽJIMA BEZBEDNOSTI SAOBRAĆAJA</a:t>
            </a:r>
            <a:endParaRPr lang="en-US" sz="2400" b="1" dirty="0"/>
          </a:p>
        </p:txBody>
      </p:sp>
      <p:sp>
        <p:nvSpPr>
          <p:cNvPr id="7" name="Rounded Rectangle 6"/>
          <p:cNvSpPr/>
          <p:nvPr/>
        </p:nvSpPr>
        <p:spPr>
          <a:xfrm>
            <a:off x="2913380" y="4419600"/>
            <a:ext cx="4782820" cy="2370766"/>
          </a:xfrm>
          <a:prstGeom prst="roundRect">
            <a:avLst/>
          </a:prstGeom>
          <a:ln w="57150">
            <a:solidFill>
              <a:srgbClr val="00206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r-Latn-RS" sz="3200" b="1" dirty="0" smtClean="0">
                <a:solidFill>
                  <a:srgbClr val="FF0000"/>
                </a:solidFill>
              </a:rPr>
              <a:t>DEFINISANJE STANDARDA </a:t>
            </a:r>
            <a:r>
              <a:rPr lang="sr-Latn-RS" sz="2800" b="1" dirty="0" smtClean="0">
                <a:solidFill>
                  <a:schemeClr val="tx1"/>
                </a:solidFill>
              </a:rPr>
              <a:t>ZA PRAĆENJE STANJA BEZBEDNOSTI SAOBRAĆAJA U LOKALNIM SAMOUPRAVAMA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9" name="Curved Down Arrow 8"/>
          <p:cNvSpPr/>
          <p:nvPr/>
        </p:nvSpPr>
        <p:spPr>
          <a:xfrm>
            <a:off x="1647076" y="2938624"/>
            <a:ext cx="4677524" cy="1633376"/>
          </a:xfrm>
          <a:prstGeom prst="curvedDownArrow">
            <a:avLst>
              <a:gd name="adj1" fmla="val 38169"/>
              <a:gd name="adj2" fmla="val 138618"/>
              <a:gd name="adj3" fmla="val 42230"/>
            </a:avLst>
          </a:prstGeom>
          <a:gradFill>
            <a:gsLst>
              <a:gs pos="52000">
                <a:srgbClr val="FF0000"/>
              </a:gs>
              <a:gs pos="100000">
                <a:srgbClr val="FFFF00"/>
              </a:gs>
            </a:gsLst>
          </a:gra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76200" y="3133178"/>
            <a:ext cx="2743199" cy="1584176"/>
          </a:xfrm>
          <a:prstGeom prst="roundRect">
            <a:avLst/>
          </a:prstGeom>
          <a:ln w="57150">
            <a:solidFill>
              <a:srgbClr val="00206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r-Latn-CS" sz="2600" b="1" dirty="0" smtClean="0">
                <a:solidFill>
                  <a:schemeClr val="tx1"/>
                </a:solidFill>
              </a:rPr>
              <a:t>RAZVOJ </a:t>
            </a:r>
            <a:r>
              <a:rPr lang="sr-Latn-CS" sz="2800" b="1" dirty="0" smtClean="0">
                <a:solidFill>
                  <a:schemeClr val="tx1"/>
                </a:solidFill>
              </a:rPr>
              <a:t>LOKALNIH BAZA PODATAKA</a:t>
            </a:r>
            <a:endParaRPr lang="en-US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4242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9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50730"/>
            <a:ext cx="9144000" cy="4569312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04800" y="81677"/>
            <a:ext cx="8686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Međunarodna konferencija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BEZBJEDNOST SAOBRAĆAJA U LOKALNOJ ZAJEDNICI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27 - 28. </a:t>
            </a:r>
            <a:r>
              <a:rPr lang="sr-Latn-RS" b="1" dirty="0" smtClean="0"/>
              <a:t>oktobar</a:t>
            </a:r>
            <a:r>
              <a:rPr lang="sr-Cyrl-BA" b="1" dirty="0" smtClean="0"/>
              <a:t> 201</a:t>
            </a:r>
            <a:r>
              <a:rPr lang="sr-Latn-BA" b="1" dirty="0"/>
              <a:t>6</a:t>
            </a:r>
            <a:r>
              <a:rPr lang="sr-Cyrl-BA" b="1" dirty="0" smtClean="0"/>
              <a:t>. </a:t>
            </a:r>
            <a:r>
              <a:rPr lang="sr-Latn-RS" b="1" dirty="0" smtClean="0"/>
              <a:t>godine</a:t>
            </a:r>
            <a:r>
              <a:rPr lang="sr-Cyrl-BA" b="1" dirty="0" smtClean="0"/>
              <a:t>,</a:t>
            </a:r>
            <a:r>
              <a:rPr lang="sr-Latn-BA" b="1" dirty="0" smtClean="0"/>
              <a:t> </a:t>
            </a:r>
            <a:r>
              <a:rPr lang="sr-Latn-RS" b="1" dirty="0" smtClean="0"/>
              <a:t>Banja Luka</a:t>
            </a:r>
            <a:endParaRPr lang="sr-Latn-BA" b="1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13479"/>
            <a:ext cx="1527496" cy="84439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104" y="213479"/>
            <a:ext cx="1527496" cy="844392"/>
          </a:xfrm>
          <a:prstGeom prst="rect">
            <a:avLst/>
          </a:prstGeom>
        </p:spPr>
      </p:pic>
      <p:sp>
        <p:nvSpPr>
          <p:cNvPr id="19" name="Rounded Rectangle 18"/>
          <p:cNvSpPr/>
          <p:nvPr/>
        </p:nvSpPr>
        <p:spPr>
          <a:xfrm>
            <a:off x="628065" y="2362200"/>
            <a:ext cx="8040270" cy="2235213"/>
          </a:xfrm>
          <a:prstGeom prst="roundRect">
            <a:avLst/>
          </a:prstGeom>
          <a:gradFill>
            <a:gsLst>
              <a:gs pos="0">
                <a:srgbClr val="0033CC"/>
              </a:gs>
              <a:gs pos="100000">
                <a:srgbClr val="002060"/>
              </a:gs>
            </a:gsLst>
            <a:path path="circle">
              <a:fillToRect l="50000" t="50000" r="100000" b="100000"/>
            </a:path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600" b="1" dirty="0" smtClean="0">
                <a:solidFill>
                  <a:schemeClr val="bg1"/>
                </a:solidFill>
              </a:rPr>
              <a:t>HVALA NA P</a:t>
            </a:r>
            <a:r>
              <a:rPr lang="sr-Latn-RS" sz="5600" b="1" dirty="0" smtClean="0">
                <a:solidFill>
                  <a:schemeClr val="bg1"/>
                </a:solidFill>
              </a:rPr>
              <a:t>AŽNJI</a:t>
            </a:r>
            <a:r>
              <a:rPr lang="en-US" sz="5600" b="1" dirty="0" smtClean="0">
                <a:solidFill>
                  <a:schemeClr val="bg1"/>
                </a:solidFill>
              </a:rPr>
              <a:t>!</a:t>
            </a:r>
            <a:endParaRPr lang="en-US" sz="5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293</TotalTime>
  <Words>590</Words>
  <Application>Microsoft Office PowerPoint</Application>
  <PresentationFormat>On-screen Show (4:3)</PresentationFormat>
  <Paragraphs>115</Paragraphs>
  <Slides>18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Office Theme</vt:lpstr>
      <vt:lpstr>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DK</cp:lastModifiedBy>
  <cp:revision>66</cp:revision>
  <dcterms:created xsi:type="dcterms:W3CDTF">2014-10-16T19:11:55Z</dcterms:created>
  <dcterms:modified xsi:type="dcterms:W3CDTF">2016-10-19T21:32:32Z</dcterms:modified>
</cp:coreProperties>
</file>