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1" r:id="rId3"/>
    <p:sldId id="263" r:id="rId4"/>
    <p:sldId id="264" r:id="rId5"/>
    <p:sldId id="267" r:id="rId6"/>
    <p:sldId id="268" r:id="rId7"/>
    <p:sldId id="269" r:id="rId8"/>
    <p:sldId id="270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2" autoAdjust="0"/>
    <p:restoredTop sz="94660"/>
  </p:normalViewPr>
  <p:slideViewPr>
    <p:cSldViewPr>
      <p:cViewPr>
        <p:scale>
          <a:sx n="76" d="100"/>
          <a:sy n="76" d="100"/>
        </p:scale>
        <p:origin x="-1200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DF807-62B5-4CC9-9E54-1480DF042C0B}" type="datetimeFigureOut">
              <a:rPr lang="en-US" smtClean="0"/>
              <a:t>10/26/2016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463BA-58A1-49B6-B65D-CCD6DF1E4C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4706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463BA-58A1-49B6-B65D-CCD6DF1E4C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012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75BEC-E95D-41E0-9A8A-13A451F569D1}" type="datetime1">
              <a:rPr lang="en-US" smtClean="0"/>
              <a:t>10/26/2016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3605C-F010-4D95-B6FE-B3D7B27F1F77}" type="datetime1">
              <a:rPr lang="en-US" smtClean="0"/>
              <a:t>10/26/2016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49563-25D0-41B9-B1E4-6B802E506246}" type="datetime1">
              <a:rPr lang="en-US" smtClean="0"/>
              <a:t>10/26/2016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B0F6-C1E0-4120-80DC-C0550BA539DC}" type="datetime1">
              <a:rPr lang="en-US" smtClean="0"/>
              <a:t>10/26/2016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40D8B-9D6D-4309-8A3D-9151FBB7103D}" type="datetime1">
              <a:rPr lang="en-US" smtClean="0"/>
              <a:t>10/26/2016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5255-7557-4653-881F-D4B7F121CE72}" type="datetime1">
              <a:rPr lang="en-US" smtClean="0"/>
              <a:t>10/26/2016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83BBD-D899-415B-97CA-7D7FB8CB3A46}" type="datetime1">
              <a:rPr lang="en-US" smtClean="0"/>
              <a:t>10/26/2016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2277-3BA2-4058-ABBB-40B539854EA1}" type="datetime1">
              <a:rPr lang="en-US" smtClean="0"/>
              <a:t>10/26/2016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95DA7-88C0-4FDD-805C-1F0BFBE49FAF}" type="datetime1">
              <a:rPr lang="en-US" smtClean="0"/>
              <a:t>10/26/2016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18F44-FCCE-4970-88B8-99E5D596A36E}" type="datetime1">
              <a:rPr lang="en-US" smtClean="0"/>
              <a:t>10/26/2016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8B9A7-0B3C-4FEF-81B5-D8971B3F805A}" type="datetime1">
              <a:rPr lang="en-US" smtClean="0"/>
              <a:t>10/26/2016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ECB57-0B91-47D8-940A-134CB881524B}" type="datetime1">
              <a:rPr lang="en-US" smtClean="0"/>
              <a:t>10/26/2016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27- 28.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/>
              <a:t>6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B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МЕХАНИЗМИ ПОВРЕЂИВАЊА У САОБРАЋАЈНИМ НЕЗГОДАМА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MECHANISMS OF INJURING IN TRAFFIC ACCIDENTS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62300" y="4383695"/>
            <a:ext cx="2971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dirty="0" smtClean="0"/>
              <a:t>Вања Вујановић Бојић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81677"/>
            <a:ext cx="1991751" cy="110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61722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sr-Cyrl-RS" sz="2800" dirty="0" smtClean="0"/>
              <a:t>Увод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sr-Cyrl-RS" sz="2800" dirty="0" smtClean="0"/>
              <a:t>Фронтални судар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sr-Cyrl-RS" sz="2800" dirty="0" smtClean="0"/>
              <a:t>Бочни судар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sr-Cyrl-RS" sz="2800" dirty="0" smtClean="0"/>
              <a:t>Налет на пјешака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sr-Cyrl-RS" sz="2800" dirty="0" smtClean="0"/>
              <a:t>Незгоде са мотоциклима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sr-Cyrl-RS" sz="2800" dirty="0" smtClean="0"/>
              <a:t>Закључна разматрања</a:t>
            </a:r>
            <a:endParaRPr lang="sr-Latn-BA" sz="2800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60332" y="1295400"/>
            <a:ext cx="85344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800" dirty="0" smtClean="0">
                <a:solidFill>
                  <a:schemeClr val="tx2"/>
                </a:solidFill>
              </a:rPr>
              <a:t>Чињенице:</a:t>
            </a:r>
            <a:endParaRPr lang="sr-Cyrl-R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r>
              <a:rPr lang="sr-Cyrl-RS" sz="2800" dirty="0" smtClean="0"/>
              <a:t>Преко 200 људи дневно погине у </a:t>
            </a:r>
            <a:r>
              <a:rPr lang="sr-Cyrl-RS" sz="2800" dirty="0"/>
              <a:t>Европи </a:t>
            </a:r>
            <a:r>
              <a:rPr lang="sr-Cyrl-RS" sz="2800" dirty="0" smtClean="0"/>
              <a:t>у СН </a:t>
            </a:r>
            <a:r>
              <a:rPr lang="sr-Cyrl-RS" sz="2000" dirty="0" smtClean="0"/>
              <a:t>(</a:t>
            </a:r>
            <a:r>
              <a:rPr lang="sr-Latn-BA" sz="2000" dirty="0" smtClean="0"/>
              <a:t>WHO)</a:t>
            </a:r>
            <a:endParaRPr lang="en-US" sz="20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r>
              <a:rPr lang="sr-Cyrl-RS" sz="2800" dirty="0" smtClean="0"/>
              <a:t> На једно погинуло лице</a:t>
            </a:r>
            <a:r>
              <a:rPr lang="sr-Latn-BA" sz="2800" dirty="0" smtClean="0"/>
              <a:t>,</a:t>
            </a:r>
            <a:r>
              <a:rPr lang="en-US" sz="2800" dirty="0" smtClean="0"/>
              <a:t> </a:t>
            </a:r>
            <a:r>
              <a:rPr lang="sr-Cyrl-RS" sz="2800" dirty="0" smtClean="0"/>
              <a:t>њих 15 задобије тешке,             а 70 лакше повреде </a:t>
            </a:r>
            <a:r>
              <a:rPr lang="sr-Cyrl-RS" sz="2000" dirty="0" smtClean="0"/>
              <a:t>(</a:t>
            </a:r>
            <a:r>
              <a:rPr lang="sr-Latn-BA" sz="2000" dirty="0" smtClean="0"/>
              <a:t>SefetyNet</a:t>
            </a:r>
            <a:r>
              <a:rPr lang="sr-Cyrl-RS" sz="2000" dirty="0" smtClean="0"/>
              <a:t>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r>
              <a:rPr lang="sr-Cyrl-RS" sz="2800" dirty="0" smtClean="0"/>
              <a:t>Трзајне повреде врата настају и при веома малим сударним брзинама (испод 30 км/</a:t>
            </a:r>
            <a:r>
              <a:rPr lang="sr-Latn-BA" sz="2800" dirty="0" smtClean="0"/>
              <a:t>h) </a:t>
            </a:r>
            <a:endParaRPr lang="sr-Cyrl-R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r>
              <a:rPr lang="sr-Cyrl-RS" sz="2800" dirty="0" smtClean="0"/>
              <a:t>Повреде главе узрок су 75% смрних случајева мотоциклиста у Евопи</a:t>
            </a:r>
            <a:r>
              <a:rPr lang="sr-Latn-BA" sz="2800" dirty="0" smtClean="0"/>
              <a:t> </a:t>
            </a:r>
            <a:r>
              <a:rPr lang="sr-Latn-BA" sz="2000" dirty="0" smtClean="0"/>
              <a:t>(</a:t>
            </a:r>
            <a:r>
              <a:rPr lang="sr-Latn-BA" sz="2000" dirty="0"/>
              <a:t>http://www.grsproadsafety.org</a:t>
            </a:r>
            <a:r>
              <a:rPr lang="sr-Latn-BA" sz="2000" dirty="0" smtClean="0"/>
              <a:t>/)</a:t>
            </a:r>
            <a:endParaRPr lang="sr-Cyrl-RS" sz="20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4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7200" y="351472"/>
            <a:ext cx="601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" y="1371600"/>
            <a:ext cx="419100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800" dirty="0" smtClean="0">
                <a:solidFill>
                  <a:srgbClr val="FF0000"/>
                </a:solidFill>
              </a:rPr>
              <a:t> </a:t>
            </a:r>
            <a:r>
              <a:rPr lang="sr-Cyrl-RS" sz="2800" i="1" dirty="0" smtClean="0">
                <a:solidFill>
                  <a:srgbClr val="FF0000"/>
                </a:solidFill>
              </a:rPr>
              <a:t>Повреде</a:t>
            </a:r>
            <a:r>
              <a:rPr lang="sr-Cyrl-RS" sz="2800" dirty="0" smtClean="0">
                <a:solidFill>
                  <a:srgbClr val="FF0000"/>
                </a:solidFill>
              </a:rPr>
              <a:t> </a:t>
            </a:r>
            <a:r>
              <a:rPr lang="sr-Cyrl-RS" sz="2800" dirty="0" smtClean="0"/>
              <a:t>– оштећења на тијелу настала усљед размене енергије при судару љуског тијела са чврстим објектом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800" dirty="0"/>
              <a:t> </a:t>
            </a:r>
            <a:r>
              <a:rPr lang="sr-Cyrl-RS" sz="2800" dirty="0" smtClean="0"/>
              <a:t>Тежина зависи од јачине и трајања удара, структуре захваћених дијелова тијела, те физичког стања повријеђеног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251" y="3962401"/>
            <a:ext cx="3842549" cy="228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10"/>
          <a:stretch/>
        </p:blipFill>
        <p:spPr bwMode="auto">
          <a:xfrm>
            <a:off x="4794336" y="1371600"/>
            <a:ext cx="3892464" cy="24929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5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7200" y="351472"/>
            <a:ext cx="601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" y="1371600"/>
            <a:ext cx="8534400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800" dirty="0" smtClean="0"/>
              <a:t> У тачки судара долази до престанка кретања - остатак возила и све унутар њега наставља да се креће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800" dirty="0" smtClean="0"/>
              <a:t>Тијело путника се креће двијема путањама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09600" y="503872"/>
            <a:ext cx="601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Фронтални судар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3672114"/>
            <a:ext cx="3951512" cy="25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801" y="3672114"/>
            <a:ext cx="4368800" cy="25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61788" y="3310160"/>
            <a:ext cx="2971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800" dirty="0" smtClean="0">
                <a:solidFill>
                  <a:srgbClr val="FF0000"/>
                </a:solidFill>
              </a:rPr>
              <a:t>Узлазна путања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21301" y="3310160"/>
            <a:ext cx="2971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800" dirty="0">
                <a:solidFill>
                  <a:srgbClr val="FF0000"/>
                </a:solidFill>
              </a:rPr>
              <a:t>С</a:t>
            </a:r>
            <a:r>
              <a:rPr lang="sr-Cyrl-RS" sz="2800" dirty="0" smtClean="0">
                <a:solidFill>
                  <a:srgbClr val="FF0000"/>
                </a:solidFill>
              </a:rPr>
              <a:t>илазна путања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5246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6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7200" y="351472"/>
            <a:ext cx="601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" y="1371600"/>
            <a:ext cx="8534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800" dirty="0" smtClean="0"/>
              <a:t> Ударено возило се креће од тачке дјеловања силе налетног возила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800" dirty="0" smtClean="0"/>
              <a:t> Повреде могу настати и од бочног убрзања и од деформације врата у зонама 6 тјелесних регија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endParaRPr lang="sr-Cyrl-RS" sz="2800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609600" y="503872"/>
            <a:ext cx="601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Бочни судар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124200"/>
            <a:ext cx="4805363" cy="304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D:\fax\SAOBRACAJNI\KOnferencija\кључн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645" y="3213777"/>
            <a:ext cx="4805363" cy="31242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D:\fax\SAOBRACAJNI\KOnferencija\ребро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853" y="3124200"/>
            <a:ext cx="4798055" cy="31242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645" y="3206752"/>
            <a:ext cx="4721855" cy="30416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862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25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75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7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7200" y="351472"/>
            <a:ext cx="601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11" name="Rectangle 10"/>
          <p:cNvSpPr/>
          <p:nvPr/>
        </p:nvSpPr>
        <p:spPr>
          <a:xfrm>
            <a:off x="609600" y="503872"/>
            <a:ext cx="601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Налет на пјешака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43" y="3124200"/>
            <a:ext cx="2888342" cy="313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343" y="3124200"/>
            <a:ext cx="2828017" cy="3124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359" y="3124200"/>
            <a:ext cx="3275241" cy="3124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124200"/>
            <a:ext cx="3014597" cy="3200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124200"/>
            <a:ext cx="2971799" cy="3124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291" y="3124199"/>
            <a:ext cx="2958230" cy="312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457200" y="1371600"/>
            <a:ext cx="8534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800" dirty="0" smtClean="0"/>
              <a:t> Најчешћи узрок </a:t>
            </a:r>
            <a:r>
              <a:rPr lang="sr-Cyrl-RS" sz="2800" dirty="0" smtClean="0"/>
              <a:t>смрти </a:t>
            </a:r>
            <a:r>
              <a:rPr lang="sr-Cyrl-RS" sz="2800" dirty="0" smtClean="0"/>
              <a:t>пјешака - повреде главе, груди и политрауме карлице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800" dirty="0"/>
              <a:t> </a:t>
            </a:r>
            <a:r>
              <a:rPr lang="sr-Cyrl-RS" sz="2800" dirty="0" smtClean="0"/>
              <a:t>Повреде зависе од брзине возила, висине пјешака и  конструкције возила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endParaRPr lang="sr-Cyrl-RS" sz="2800" dirty="0" smtClean="0"/>
          </a:p>
        </p:txBody>
      </p:sp>
    </p:spTree>
    <p:extLst>
      <p:ext uri="{BB962C8B-B14F-4D97-AF65-F5344CB8AC3E}">
        <p14:creationId xmlns:p14="http://schemas.microsoft.com/office/powerpoint/2010/main" val="16004632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8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7200" y="351472"/>
            <a:ext cx="601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11" name="Rectangle 10"/>
          <p:cNvSpPr/>
          <p:nvPr/>
        </p:nvSpPr>
        <p:spPr>
          <a:xfrm>
            <a:off x="609600" y="503872"/>
            <a:ext cx="601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Незгоде са мотоциклима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295400"/>
            <a:ext cx="4495800" cy="5057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371600"/>
            <a:ext cx="4465528" cy="4863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674" y="1371600"/>
            <a:ext cx="4325654" cy="4854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672" y="1371600"/>
            <a:ext cx="4541728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57200" y="1371600"/>
            <a:ext cx="373380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800" dirty="0" smtClean="0"/>
              <a:t> </a:t>
            </a:r>
            <a:r>
              <a:rPr lang="sr-Cyrl-RS" sz="2800" i="1" dirty="0" smtClean="0"/>
              <a:t>Фактори ризика </a:t>
            </a:r>
            <a:r>
              <a:rPr lang="sr-Cyrl-RS" sz="2800" dirty="0" smtClean="0"/>
              <a:t>– неношење кациге, алкохол, недовољна обука, слаба уочљивост и брзина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800" i="1" dirty="0" smtClean="0"/>
              <a:t> Узрок смрти </a:t>
            </a:r>
            <a:r>
              <a:rPr lang="sr-Cyrl-RS" sz="2800" dirty="0" smtClean="0"/>
              <a:t>– повреде главе, груди, абдомена и цервикалног дијела кичме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endParaRPr lang="sr-Cyrl-RS" sz="2800" dirty="0" smtClean="0"/>
          </a:p>
        </p:txBody>
      </p:sp>
    </p:spTree>
    <p:extLst>
      <p:ext uri="{BB962C8B-B14F-4D97-AF65-F5344CB8AC3E}">
        <p14:creationId xmlns:p14="http://schemas.microsoft.com/office/powerpoint/2010/main" val="25321359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11272" y="2830302"/>
            <a:ext cx="85344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Cyrl-RS" sz="2800" dirty="0" smtClean="0">
                <a:solidFill>
                  <a:srgbClr val="FF0000"/>
                </a:solidFill>
              </a:rPr>
              <a:t>Пружање </a:t>
            </a:r>
            <a:r>
              <a:rPr lang="sr-Cyrl-RS" sz="2800" dirty="0" smtClean="0">
                <a:solidFill>
                  <a:srgbClr val="FF0000"/>
                </a:solidFill>
              </a:rPr>
              <a:t>помоћи - законска и морална обавеза!!!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RS" sz="2800" dirty="0" smtClean="0"/>
              <a:t> Препорука: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r>
              <a:rPr lang="sr-Cyrl-RS" sz="2800" dirty="0" smtClean="0"/>
              <a:t>Национални траума систем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r>
              <a:rPr lang="sr-Cyrl-RS" sz="2800" dirty="0" smtClean="0"/>
              <a:t>Правовремена едукација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r>
              <a:rPr lang="sr-Cyrl-RS" sz="2800" dirty="0" smtClean="0"/>
              <a:t>Прва помоћ – унапређење обуке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r>
              <a:rPr lang="sr-Cyrl-RS" sz="2800" dirty="0" smtClean="0"/>
              <a:t>Бесплатна </a:t>
            </a:r>
            <a:r>
              <a:rPr lang="sr-Cyrl-RS" sz="2800" dirty="0"/>
              <a:t>психолошка помоћ за учеснике СН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9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11272" y="1575809"/>
            <a:ext cx="77724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spcBef>
                <a:spcPts val="600"/>
              </a:spcBef>
              <a:spcAft>
                <a:spcPts val="600"/>
              </a:spcAft>
              <a:buClr>
                <a:srgbClr val="4F81BD"/>
              </a:buClr>
              <a:buFont typeface="Wingdings" pitchFamily="2" charset="2"/>
              <a:buChar char="q"/>
            </a:pPr>
            <a:r>
              <a:rPr lang="sr-Cyrl-RS" sz="2800" dirty="0" smtClean="0">
                <a:solidFill>
                  <a:prstClr val="black"/>
                </a:solidFill>
              </a:rPr>
              <a:t>Рјешење </a:t>
            </a:r>
            <a:r>
              <a:rPr lang="sr-Cyrl-RS" sz="2800" dirty="0">
                <a:solidFill>
                  <a:prstClr val="black"/>
                </a:solidFill>
              </a:rPr>
              <a:t>- „</a:t>
            </a:r>
            <a:r>
              <a:rPr lang="sr-Latn-BA" sz="2800" dirty="0">
                <a:solidFill>
                  <a:prstClr val="black"/>
                </a:solidFill>
              </a:rPr>
              <a:t>Golden Hour“</a:t>
            </a:r>
            <a:r>
              <a:rPr lang="sr-Cyrl-RS" sz="2800" dirty="0">
                <a:solidFill>
                  <a:prstClr val="black"/>
                </a:solidFill>
              </a:rPr>
              <a:t> </a:t>
            </a:r>
            <a:r>
              <a:rPr lang="sr-Cyrl-RS" sz="2800" dirty="0" smtClean="0">
                <a:solidFill>
                  <a:prstClr val="black"/>
                </a:solidFill>
              </a:rPr>
              <a:t>концепт</a:t>
            </a:r>
          </a:p>
          <a:p>
            <a:pPr marL="457200" lvl="0" indent="-457200">
              <a:spcBef>
                <a:spcPts val="600"/>
              </a:spcBef>
              <a:spcAft>
                <a:spcPts val="600"/>
              </a:spcAft>
              <a:buClr>
                <a:srgbClr val="4F81BD"/>
              </a:buClr>
              <a:buFont typeface="Wingdings" pitchFamily="2" charset="2"/>
              <a:buChar char="q"/>
            </a:pPr>
            <a:r>
              <a:rPr lang="sr-Cyrl-RS" sz="2800" dirty="0" smtClean="0">
                <a:solidFill>
                  <a:prstClr val="black"/>
                </a:solidFill>
              </a:rPr>
              <a:t>Примјена у РС - нереална</a:t>
            </a:r>
            <a:endParaRPr lang="sr-Cyrl-R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27 - 28.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/>
              <a:t>6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13479"/>
            <a:ext cx="1527496" cy="8443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04" y="213479"/>
            <a:ext cx="1527496" cy="84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1023</TotalTime>
  <Words>370</Words>
  <Application>Microsoft Office PowerPoint</Application>
  <PresentationFormat>On-screen Show (4:3)</PresentationFormat>
  <Paragraphs>66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PC</cp:lastModifiedBy>
  <cp:revision>83</cp:revision>
  <dcterms:created xsi:type="dcterms:W3CDTF">2014-10-16T19:11:55Z</dcterms:created>
  <dcterms:modified xsi:type="dcterms:W3CDTF">2016-10-26T15:02:21Z</dcterms:modified>
</cp:coreProperties>
</file>