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7" r:id="rId5"/>
    <p:sldId id="262" r:id="rId6"/>
    <p:sldId id="268" r:id="rId7"/>
    <p:sldId id="269" r:id="rId8"/>
    <p:sldId id="270" r:id="rId9"/>
    <p:sldId id="271" r:id="rId10"/>
    <p:sldId id="264" r:id="rId11"/>
    <p:sldId id="273" r:id="rId12"/>
    <p:sldId id="265" r:id="rId13"/>
    <p:sldId id="274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7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ANALIZA KORIŠĆENJA PJEŠAČKIH PASARELA U GRADU BANJALUCI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ANALYSIS OF THE USE OF PEDESTRAIN BRIGDES IN THE CITY OF BANJALUKA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Milan </a:t>
            </a:r>
            <a:r>
              <a:rPr lang="en-US" sz="2000" dirty="0" err="1" smtClean="0"/>
              <a:t>Milinkovi</a:t>
            </a:r>
            <a:r>
              <a:rPr lang="sr-Latn-BA" sz="2000" dirty="0" smtClean="0"/>
              <a:t>ć</a:t>
            </a:r>
            <a:r>
              <a:rPr lang="sr-Latn-RS" sz="2000" dirty="0" smtClean="0"/>
              <a:t>, </a:t>
            </a:r>
            <a:r>
              <a:rPr lang="sr-Latn-RS" sz="2000" i="1" dirty="0" smtClean="0"/>
              <a:t>student, Saobraćajni fakultet Beograd</a:t>
            </a:r>
            <a:endParaRPr lang="sr-Latn-BA" sz="2000" i="1" dirty="0"/>
          </a:p>
          <a:p>
            <a:r>
              <a:rPr lang="sr-Latn-RS" sz="2000" dirty="0" smtClean="0"/>
              <a:t>Stefan Janković, </a:t>
            </a:r>
            <a:r>
              <a:rPr lang="sr-Latn-RS" sz="2000" i="1" dirty="0" smtClean="0"/>
              <a:t>student, Saobraćajni fakultet Doboj </a:t>
            </a:r>
            <a:endParaRPr lang="sr-Latn-BA" sz="2000" i="1" dirty="0"/>
          </a:p>
          <a:p>
            <a:r>
              <a:rPr lang="sr-Latn-RS" sz="2000" dirty="0" smtClean="0"/>
              <a:t>Đorđe Kremenović, </a:t>
            </a:r>
            <a:r>
              <a:rPr lang="sr-Latn-RS" sz="2000" i="1" dirty="0" smtClean="0"/>
              <a:t>student, Saobraćajni fakultet Doboj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28596" y="1371600"/>
            <a:ext cx="857256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dirty="0" err="1" smtClean="0"/>
              <a:t>Svjedoci</a:t>
            </a:r>
            <a:r>
              <a:rPr lang="en-US" sz="2800" dirty="0" smtClean="0"/>
              <a:t> </a:t>
            </a:r>
            <a:r>
              <a:rPr lang="en-US" sz="2800" dirty="0" err="1" smtClean="0"/>
              <a:t>smo</a:t>
            </a:r>
            <a:r>
              <a:rPr lang="en-US" sz="2800" dirty="0" smtClean="0"/>
              <a:t> </a:t>
            </a:r>
            <a:r>
              <a:rPr lang="en-US" sz="2800" dirty="0" err="1" smtClean="0"/>
              <a:t>čestih</a:t>
            </a:r>
            <a:r>
              <a:rPr lang="en-US" sz="2800" dirty="0" smtClean="0"/>
              <a:t> </a:t>
            </a:r>
            <a:r>
              <a:rPr lang="en-US" sz="2800" dirty="0" err="1" smtClean="0"/>
              <a:t>saobraćajnih</a:t>
            </a:r>
            <a:r>
              <a:rPr lang="en-US" sz="2800" dirty="0" smtClean="0"/>
              <a:t> </a:t>
            </a:r>
            <a:r>
              <a:rPr lang="en-US" sz="2800" dirty="0" err="1" smtClean="0"/>
              <a:t>nezgoda</a:t>
            </a:r>
            <a:r>
              <a:rPr lang="en-US" sz="2800" dirty="0" smtClean="0"/>
              <a:t> u </a:t>
            </a:r>
            <a:r>
              <a:rPr lang="en-US" sz="2800" dirty="0" err="1" smtClean="0"/>
              <a:t>kojima</a:t>
            </a:r>
            <a:r>
              <a:rPr lang="en-US" sz="2800" dirty="0" smtClean="0"/>
              <a:t> </a:t>
            </a:r>
            <a:r>
              <a:rPr lang="en-US" sz="2800" dirty="0" err="1" smtClean="0"/>
              <a:t>učestvuju</a:t>
            </a:r>
            <a:r>
              <a:rPr lang="en-US" sz="2800" dirty="0" smtClean="0"/>
              <a:t> </a:t>
            </a:r>
            <a:r>
              <a:rPr lang="en-US" sz="2800" dirty="0" err="1" smtClean="0"/>
              <a:t>pješaci</a:t>
            </a:r>
            <a:r>
              <a:rPr lang="en-US" sz="2800" dirty="0" smtClean="0"/>
              <a:t> u </a:t>
            </a:r>
            <a:r>
              <a:rPr lang="en-US" sz="2800" dirty="0" err="1" smtClean="0"/>
              <a:t>Banjaluci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Na osnovu istraživanja sprovedena je analiza korišćenja pješačkih pasarela u Banja Luci</a:t>
            </a:r>
          </a:p>
          <a:p>
            <a:pPr marL="457200" indent="352425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sr-Latn-BA" sz="2800" dirty="0" smtClean="0"/>
              <a:t>Način prelaska pješaka preko kolovoza,</a:t>
            </a:r>
          </a:p>
          <a:p>
            <a:pPr marL="457200" indent="352425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sr-Latn-BA" sz="2800" dirty="0" smtClean="0"/>
              <a:t>Starosna struktura pješaka,</a:t>
            </a:r>
          </a:p>
          <a:p>
            <a:pPr marL="457200" indent="352425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lang="sr-Latn-BA" sz="2800" dirty="0" smtClean="0"/>
              <a:t>Prosječno vrijeme prelaska pješaka.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Analiza SN na posmatranoj dionici puta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600" dirty="0" smtClean="0"/>
          </a:p>
        </p:txBody>
      </p:sp>
    </p:spTree>
    <p:extLst>
      <p:ext uri="{BB962C8B-B14F-4D97-AF65-F5344CB8AC3E}">
        <p14:creationId xmlns=""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4395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800" dirty="0" smtClean="0"/>
              <a:t>Istraživanje je sprovedeno na području grada Banjaluke u BiH na dionici magistralnog puta M-16 u dužini </a:t>
            </a:r>
            <a:r>
              <a:rPr lang="sr-Cyrl-CS" sz="2800" dirty="0" smtClean="0"/>
              <a:t>o</a:t>
            </a:r>
            <a:r>
              <a:rPr lang="en-US" sz="2800" dirty="0" err="1" smtClean="0"/>
              <a:t>ko</a:t>
            </a:r>
            <a:r>
              <a:rPr lang="en-US" sz="2800" dirty="0" smtClean="0"/>
              <a:t> 2 km</a:t>
            </a:r>
            <a:r>
              <a:rPr lang="sr-Latn-BA" sz="2800" dirty="0" smtClean="0"/>
              <a:t>.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800" dirty="0" smtClean="0"/>
              <a:t>Širina kolovoza iznosi 7 metara po jednom smjeru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Opažanje pješaka koji prelaze kolovoz je vršeno u periodu od 6:00 do 22:00 časa. </a:t>
            </a:r>
            <a:endParaRPr lang="en-US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LOKACIJA POSMATRANE DIONICE PUTA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600200"/>
            <a:ext cx="4357718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sr-Cyrl-CS" sz="2600" dirty="0" smtClean="0"/>
              <a:t>Posmatrana dionica obuhvata ukrštanja:</a:t>
            </a:r>
            <a:endParaRPr lang="en-US" sz="2600" dirty="0" smtClean="0"/>
          </a:p>
          <a:p>
            <a:r>
              <a:rPr lang="sr-Cyrl-CS" sz="2600" dirty="0" smtClean="0"/>
              <a:t>M-16 i ulice Trive Amelice,</a:t>
            </a:r>
            <a:endParaRPr lang="en-US" sz="2600" dirty="0" smtClean="0"/>
          </a:p>
          <a:p>
            <a:r>
              <a:rPr lang="sr-Cyrl-CS" sz="2600" dirty="0" smtClean="0"/>
              <a:t>M-16 i ulice Milana Radmana,</a:t>
            </a:r>
            <a:endParaRPr lang="en-US" sz="2600" dirty="0" smtClean="0"/>
          </a:p>
          <a:p>
            <a:r>
              <a:rPr lang="sr-Cyrl-CS" sz="2600" dirty="0" smtClean="0"/>
              <a:t>M-16 i ulice Ranka Šipke, </a:t>
            </a:r>
            <a:endParaRPr lang="en-US" sz="2600" dirty="0" smtClean="0"/>
          </a:p>
          <a:p>
            <a:r>
              <a:rPr lang="sr-Cyrl-CS" sz="2600" dirty="0" smtClean="0"/>
              <a:t>M-16, ulice Maksima Gorkog i Ive Andrića,</a:t>
            </a:r>
            <a:endParaRPr lang="en-US" sz="2600" dirty="0" smtClean="0"/>
          </a:p>
          <a:p>
            <a:r>
              <a:rPr lang="sr-Cyrl-CS" sz="2600" dirty="0" smtClean="0"/>
              <a:t>M-16, bulevara Cara Dušana i ulice Karađorđeve (kružna raskrsnica).</a:t>
            </a:r>
            <a:endParaRPr lang="en-US" sz="2600" dirty="0" smtClean="0"/>
          </a:p>
        </p:txBody>
      </p:sp>
      <p:pic>
        <p:nvPicPr>
          <p:cNvPr id="1026" name="Picture 2" descr="C:\Users\fs\Desktop\mapa bl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4240085" cy="4643470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714612" y="2071678"/>
            <a:ext cx="428628" cy="642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sr-Latn-BA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857356" y="2928934"/>
            <a:ext cx="428628" cy="642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sr-Latn-BA" sz="3200" dirty="0" smtClean="0">
                <a:solidFill>
                  <a:srgbClr val="FF0000"/>
                </a:solidFill>
              </a:rPr>
              <a:t>2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85786" y="4214818"/>
            <a:ext cx="428628" cy="642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sr-Latn-BA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7" descr="C:\Users\fs\Desktop\Pasarela_1-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071546"/>
            <a:ext cx="357190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Users\fs\Desktop\2109265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3500438"/>
            <a:ext cx="328614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:\Users\fs\Desktop\9687889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4500570"/>
            <a:ext cx="335758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3" grpId="1" build="allAtOnce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4010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800" dirty="0" smtClean="0"/>
              <a:t>Istraživanjem je obuhvaćeno 1128 pješaka, od čega 643 pješaka muškog pola i 485 pješaka ženskog pola. </a:t>
            </a:r>
            <a:endParaRPr lang="sr-Latn-BA" sz="2800" dirty="0" smtClean="0"/>
          </a:p>
        </p:txBody>
      </p:sp>
      <p:pic>
        <p:nvPicPr>
          <p:cNvPr id="10" name="Picture 9" descr="C:\Users\fs\Desktop\nacin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357430"/>
            <a:ext cx="628654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:\Users\fs\Desktop\star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2357430"/>
            <a:ext cx="628654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C:\Users\fs\Desktop\prosj52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2357430"/>
            <a:ext cx="6286544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43956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A</a:t>
            </a:r>
            <a:r>
              <a:rPr lang="sr-Cyrl-CS" sz="2800" dirty="0" smtClean="0"/>
              <a:t>naliza saobraćajnih nezgoda sa ušešćem pješaka za posmatranu dionicu puta i to za posljednjih 5 godina (2012- 2016 god.).</a:t>
            </a:r>
            <a:endParaRPr lang="en-U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>
              <a:solidFill>
                <a:schemeClr val="tx2"/>
              </a:solidFill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214414" y="3000372"/>
          <a:ext cx="7215239" cy="2286015"/>
        </p:xfrm>
        <a:graphic>
          <a:graphicData uri="http://schemas.openxmlformats.org/drawingml/2006/table">
            <a:tbl>
              <a:tblPr/>
              <a:tblGrid>
                <a:gridCol w="1125607"/>
                <a:gridCol w="991857"/>
                <a:gridCol w="993042"/>
                <a:gridCol w="993042"/>
                <a:gridCol w="993042"/>
                <a:gridCol w="993042"/>
                <a:gridCol w="1125607"/>
              </a:tblGrid>
              <a:tr h="45720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endParaRPr lang="sr-Cyrl-CS" sz="24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2012</a:t>
                      </a:r>
                      <a:endParaRPr lang="en-US" sz="24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2013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2014</a:t>
                      </a:r>
                      <a:endParaRPr lang="en-US" sz="24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2015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2016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Ukupno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LTP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endParaRPr lang="en-US" sz="24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TTP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24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POG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0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20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Ukupno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4</a:t>
                      </a:r>
                      <a:endParaRPr lang="en-US" sz="240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sr-Cyrl-CS" sz="24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12</a:t>
                      </a:r>
                      <a:endParaRPr lang="en-US" sz="24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472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Prostorna raspodjela SN na posmatranoj dionici puta po godinama</a:t>
            </a:r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357158" y="2714620"/>
            <a:ext cx="4143404" cy="3429024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4572000" y="2714620"/>
            <a:ext cx="4214842" cy="342902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14480" y="2214554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Latn-BA" sz="2800" dirty="0" smtClean="0">
                <a:solidFill>
                  <a:srgbClr val="FF0000"/>
                </a:solidFill>
              </a:rPr>
              <a:t>2012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43636" y="2214554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Latn-BA" sz="2800" dirty="0" smtClean="0">
                <a:solidFill>
                  <a:srgbClr val="FF0000"/>
                </a:solidFill>
              </a:rPr>
              <a:t>2013</a:t>
            </a:r>
          </a:p>
        </p:txBody>
      </p:sp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472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Prostorna raspodjela SN na posmatranoj dionici puta po godinama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14480" y="2214554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Latn-BA" sz="2800" dirty="0" smtClean="0">
                <a:solidFill>
                  <a:srgbClr val="FF0000"/>
                </a:solidFill>
              </a:rPr>
              <a:t>2014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86512" y="2214554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Latn-BA" sz="2800" dirty="0" smtClean="0">
                <a:solidFill>
                  <a:srgbClr val="FF0000"/>
                </a:solidFill>
              </a:rPr>
              <a:t>2015</a:t>
            </a:r>
          </a:p>
        </p:txBody>
      </p:sp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357158" y="2643182"/>
            <a:ext cx="4214842" cy="3500462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4786314" y="2643182"/>
            <a:ext cx="4000528" cy="35004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472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>
                <a:solidFill>
                  <a:schemeClr val="tx2"/>
                </a:solidFill>
              </a:rPr>
              <a:t>Prostorna raspodjela SN na posmatranoj dionici puta po godinama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14744" y="2285992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sr-Latn-BA" sz="2800" dirty="0" smtClean="0">
                <a:solidFill>
                  <a:srgbClr val="FF0000"/>
                </a:solidFill>
              </a:rPr>
              <a:t>2016</a:t>
            </a:r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1857356" y="2786058"/>
            <a:ext cx="5143536" cy="33575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28596" y="1071546"/>
            <a:ext cx="8501122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800" dirty="0" smtClean="0"/>
              <a:t>Velika razlika između polova u korišćenju pasarele se ogleda u tome što su pješaci ženskog pola pažljiviji</a:t>
            </a:r>
            <a:r>
              <a:rPr lang="sr-Latn-BA" sz="2800" dirty="0" smtClean="0"/>
              <a:t> i obazriviji</a:t>
            </a:r>
            <a:r>
              <a:rPr lang="sr-Cyrl-CS" sz="2800" dirty="0" smtClean="0"/>
              <a:t> učesnici u saobraćaju</a:t>
            </a:r>
            <a:r>
              <a:rPr lang="sr-Latn-BA" sz="2800" dirty="0" smtClean="0"/>
              <a:t>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Najveći procenat muškaraca koji za prelazak preko kolovoza ne koriste pasarelu je od 18-30 godina (41,6%)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Razlika u polovima</a:t>
            </a:r>
            <a:r>
              <a:rPr lang="sr-Cyrl-CS" sz="2800" dirty="0" smtClean="0"/>
              <a:t> u prosječnom vremenu čekanja na prelazak se ogleda u korišćenju manjeg interval</a:t>
            </a:r>
            <a:r>
              <a:rPr lang="sr-Latn-BA" sz="2800" dirty="0" smtClean="0"/>
              <a:t>a</a:t>
            </a:r>
            <a:r>
              <a:rPr lang="sr-Cyrl-CS" sz="2800" dirty="0" smtClean="0"/>
              <a:t> slijeđenja vozila od strane pješaka muškog pola</a:t>
            </a:r>
            <a:endParaRPr lang="en-U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28596" y="928670"/>
            <a:ext cx="8501122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800" dirty="0" smtClean="0"/>
              <a:t>Razlika u prosječnom vremenu prelaska kolovoza korišćenjem i nekorišćenjem pasarele kod pješaka muškog pola je 46,47 sekundi, dok kod pješaka ženskog pola iznosi 68,15 sekundi.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U</a:t>
            </a:r>
            <a:r>
              <a:rPr lang="sr-Cyrl-CS" sz="2800" dirty="0" smtClean="0"/>
              <a:t>štede u prosjeku oko minute svog vremena (za oba pola) pri tom izlažući se dodatnom riziku i stvaranju mogućnosti za nastanak saobraćajne nezgode.</a:t>
            </a:r>
            <a:endParaRPr lang="en-U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47251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800" dirty="0" smtClean="0"/>
              <a:t>Izgradnjom pješačkih pasarela se povećava bezbjednost prelaska pješaka preko kolovoza. 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R</a:t>
            </a:r>
            <a:r>
              <a:rPr lang="sr-Cyrl-CS" sz="2800" dirty="0" smtClean="0"/>
              <a:t>azlika između prelaska pješaka preko kolovoza korišćenjem i prelaska pješaka preko kolovoza nekorišćenjem pasarele u prosjeku oko minut.</a:t>
            </a:r>
            <a:endParaRPr lang="en-US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800" dirty="0" smtClean="0"/>
              <a:t>SN se događaju upravo na posmatranoj dionici magistralnog puta M-16 i to na mjestima gdje su izgrađene pješačke pasarele.</a:t>
            </a:r>
            <a:endParaRPr lang="en-US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472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800" dirty="0" smtClean="0"/>
              <a:t>Predloženo</a:t>
            </a:r>
            <a:r>
              <a:rPr lang="sr-Cyrl-CS" sz="2800" dirty="0" smtClean="0"/>
              <a:t> je</a:t>
            </a:r>
            <a:r>
              <a:rPr lang="sr-Latn-BA" sz="2800" dirty="0" smtClean="0"/>
              <a:t> da se</a:t>
            </a:r>
            <a:r>
              <a:rPr lang="sr-Cyrl-CS" sz="2800" dirty="0" smtClean="0"/>
              <a:t> postaviti zaštitnu ogradu na razdjelnom ostrvu između suprotnih smjerova. </a:t>
            </a:r>
            <a:endParaRPr lang="sr-Latn-BA" sz="2800" dirty="0" smtClean="0"/>
          </a:p>
        </p:txBody>
      </p:sp>
      <p:pic>
        <p:nvPicPr>
          <p:cNvPr id="10" name="Picture 9" descr="C:\Users\fs\Desktop\ograda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714620"/>
            <a:ext cx="478634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29718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7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9" name="Picture 8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556</Words>
  <Application>Microsoft Office PowerPoint</Application>
  <PresentationFormat>On-screen Show (4:3)</PresentationFormat>
  <Paragraphs>103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LOKACIJA POSMATRANE DIONICE PUTA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fs</cp:lastModifiedBy>
  <cp:revision>40</cp:revision>
  <dcterms:created xsi:type="dcterms:W3CDTF">2014-10-16T19:11:55Z</dcterms:created>
  <dcterms:modified xsi:type="dcterms:W3CDTF">2017-10-24T18:55:21Z</dcterms:modified>
</cp:coreProperties>
</file>