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7" r:id="rId5"/>
    <p:sldId id="262" r:id="rId6"/>
    <p:sldId id="264" r:id="rId7"/>
    <p:sldId id="269" r:id="rId8"/>
    <p:sldId id="268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64" autoAdjust="0"/>
    <p:restoredTop sz="94660"/>
  </p:normalViewPr>
  <p:slideViewPr>
    <p:cSldViewPr>
      <p:cViewPr varScale="1">
        <p:scale>
          <a:sx n="74" d="100"/>
          <a:sy n="74" d="100"/>
        </p:scale>
        <p:origin x="108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8932158121335643E-2"/>
          <c:y val="0.10713853203240707"/>
          <c:w val="0.5263498268114144"/>
          <c:h val="0.78572293593518583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3.9882049623318754E-2"/>
                  <c:y val="-0.2110197423603599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'Социо-демографске карактеристик'!$B$4:$B$6</c:f>
              <c:strCache>
                <c:ptCount val="3"/>
                <c:pt idx="0">
                  <c:v>,,Херој Радмила Шишковић" (урбан)</c:v>
                </c:pt>
                <c:pt idx="1">
                  <c:v>,,Радомир Лазић"(рурал)</c:v>
                </c:pt>
                <c:pt idx="2">
                  <c:v>,,Брана Јевтић"(рурал)</c:v>
                </c:pt>
              </c:strCache>
            </c:strRef>
          </c:cat>
          <c:val>
            <c:numRef>
              <c:f>'Социо-демографске карактеристик'!$E$4:$E$6</c:f>
              <c:numCache>
                <c:formatCode>0</c:formatCode>
                <c:ptCount val="3"/>
                <c:pt idx="0">
                  <c:v>50</c:v>
                </c:pt>
                <c:pt idx="1">
                  <c:v>28</c:v>
                </c:pt>
                <c:pt idx="2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1158312509187014E-2"/>
                  <c:y val="-0.2671370967741936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877554020285167"/>
                  <c:y val="-0.21673387096774194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'Социо-демографске карактеристик'!$H$17:$H$18</c:f>
              <c:strCache>
                <c:ptCount val="2"/>
                <c:pt idx="0">
                  <c:v>Мушки</c:v>
                </c:pt>
                <c:pt idx="1">
                  <c:v>Женски</c:v>
                </c:pt>
              </c:strCache>
            </c:strRef>
          </c:cat>
          <c:val>
            <c:numRef>
              <c:f>'Социо-демографске карактеристик'!$J$17:$J$18</c:f>
              <c:numCache>
                <c:formatCode>0.0</c:formatCode>
                <c:ptCount val="2"/>
                <c:pt idx="0">
                  <c:v>51.25</c:v>
                </c:pt>
                <c:pt idx="1">
                  <c:v>48.75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05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'Социо-демографске карактеристик'!$H$32:$H$35</c:f>
              <c:strCache>
                <c:ptCount val="4"/>
                <c:pt idx="0">
                  <c:v>Први разред</c:v>
                </c:pt>
                <c:pt idx="1">
                  <c:v>Други разред</c:v>
                </c:pt>
                <c:pt idx="2">
                  <c:v>Трећи разред</c:v>
                </c:pt>
                <c:pt idx="3">
                  <c:v>Четврти разред</c:v>
                </c:pt>
              </c:strCache>
            </c:strRef>
          </c:cat>
          <c:val>
            <c:numRef>
              <c:f>'Социо-демографске карактеристик'!$J$32:$J$35</c:f>
              <c:numCache>
                <c:formatCode>0.0</c:formatCode>
                <c:ptCount val="4"/>
                <c:pt idx="0">
                  <c:v>23.75</c:v>
                </c:pt>
                <c:pt idx="1">
                  <c:v>19.75</c:v>
                </c:pt>
                <c:pt idx="2">
                  <c:v>32.5</c:v>
                </c:pt>
                <c:pt idx="3" formatCode="0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05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1620239"/>
            <a:ext cx="8991600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СТАВОВА, ЗНАЊА И ПОНАШАЊА УЧЕНИКА ОД ПРВОГ ДО ЧЕТВРТОГ РАЗРЕДА ОСНОВНЕ ШКОЛЕ НА ТЕМУ БЕЗБЕДНОСТИ ДЕЦЕ У САОБРАЋАЈУ НА ТЕРИТОРИЈИ ОПШТИНЕ СМЕДЕРЕВСКА ПАЛАНКА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8586" y="3527016"/>
            <a:ext cx="8991600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THE ATTITUDES, KNOWLEDGE AND BEHAVIOR OF STUDENTS FROM FIRST TO FOURTH GRADE OF ELEMENTARY SCHOOL ABOUT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CHILDREN‘ S SAFETY IN TRAFFIC IN THE MUNICIPALITY OF SMEDEREVSKA PALANKA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98690" y="5516284"/>
            <a:ext cx="624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Нина Васиљевић, Саобраћајни факултет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153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УВОД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МЕТОДОЛОГИЈА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РЕЗУЛТАТИ (Социо-демографске карактеристике испитаника; Општа анализа података; Статистичка анализа података)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ДИСКУСИЈА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ЗАКЉУЧАК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72390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СЗО (повреде у СН водећи узрок смртног страдања деце од 15-19 година и други узрок смртног страдања деце узраста од 5 до 14 година)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Настрадала деца у саобраћају (11% Србија; 5% ЕУ) - близина школе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Понашање деце у саобраћају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Циљ спроведеног истраживања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42900" y="1228636"/>
            <a:ext cx="8244453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>
                <a:solidFill>
                  <a:schemeClr val="tx2"/>
                </a:solidFill>
              </a:rPr>
              <a:t>Општина Смедеревска Паланка (18 - 25. јануара)</a:t>
            </a:r>
            <a:endParaRPr lang="sr-Latn-BA" sz="22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Ученици </a:t>
            </a:r>
            <a:r>
              <a:rPr lang="sr-Latn-RS" sz="2200" dirty="0" smtClean="0"/>
              <a:t>I – IV </a:t>
            </a:r>
            <a:r>
              <a:rPr lang="sr-Cyrl-RS" sz="2200" dirty="0" smtClean="0"/>
              <a:t>разреда основне школе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RS" sz="22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2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Узорак 400 деце узраста од 7 - 11 година (200 урбано; 200 рурално)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База података / анализа (</a:t>
            </a:r>
            <a:r>
              <a:rPr lang="es-AR" sz="2200" i="1" dirty="0"/>
              <a:t>Microsoft Office Excel</a:t>
            </a:r>
            <a:r>
              <a:rPr lang="sr-Cyrl-RS" sz="2200" i="1" dirty="0"/>
              <a:t> 2013; </a:t>
            </a:r>
            <a:r>
              <a:rPr lang="es-AR" sz="2200" i="1" dirty="0"/>
              <a:t>IBM SPSS Statistics</a:t>
            </a:r>
            <a:r>
              <a:rPr lang="sr-Cyrl-RS" sz="2200" i="1" dirty="0"/>
              <a:t> 22</a:t>
            </a:r>
            <a:r>
              <a:rPr lang="sr-Cyrl-RS" sz="2200" dirty="0" smtClean="0"/>
              <a:t>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Метод анкете (24 питања); статистички метод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Анкетирање – наставни час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Пирсонов </a:t>
            </a:r>
            <a:r>
              <a:rPr lang="el-GR" sz="2200" i="1" dirty="0"/>
              <a:t>χ2 </a:t>
            </a:r>
            <a:r>
              <a:rPr lang="sr-Cyrl-RS" sz="2200" dirty="0" smtClean="0"/>
              <a:t>тест независности; Две хипотезе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10933" y="2198003"/>
            <a:ext cx="3657600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УРБАНО ПОДРУЧЈЕ</a:t>
            </a:r>
          </a:p>
          <a:p>
            <a:pPr algn="ctr"/>
            <a:r>
              <a:rPr lang="sr-Cyrl-RS" dirty="0" smtClean="0"/>
              <a:t>Смедеревска Паланка</a:t>
            </a:r>
          </a:p>
          <a:p>
            <a:pPr algn="ctr"/>
            <a:r>
              <a:rPr lang="sr-Cyrl-RS" dirty="0" smtClean="0"/>
              <a:t>ОШ ,,Херој Радмила Шишковић“</a:t>
            </a:r>
            <a:endParaRPr lang="sr-Latn-RS" dirty="0"/>
          </a:p>
        </p:txBody>
      </p:sp>
      <p:sp>
        <p:nvSpPr>
          <p:cNvPr id="11" name="Rounded Rectangle 10"/>
          <p:cNvSpPr/>
          <p:nvPr/>
        </p:nvSpPr>
        <p:spPr>
          <a:xfrm>
            <a:off x="4541777" y="2198004"/>
            <a:ext cx="3931276" cy="91439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РУРАЛНО ПОДРУЧЈЕ</a:t>
            </a:r>
          </a:p>
          <a:p>
            <a:pPr algn="ctr"/>
            <a:r>
              <a:rPr lang="sr-Cyrl-RS" dirty="0" smtClean="0"/>
              <a:t>Азања – ОШ ,,Радомир Лазић“</a:t>
            </a:r>
          </a:p>
          <a:p>
            <a:pPr algn="ctr"/>
            <a:r>
              <a:rPr lang="sr-Cyrl-RS" dirty="0" smtClean="0"/>
              <a:t>Кусадак – ОШ ,,Брана Јевтић“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339775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31326" y="1324446"/>
            <a:ext cx="8050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chemeClr val="tx2"/>
                </a:solidFill>
              </a:rPr>
              <a:t>400 ученика (200 уч. СП; 112 уч. Азања; 88 уч. </a:t>
            </a:r>
            <a:r>
              <a:rPr lang="sr-Cyrl-RS" sz="2400" dirty="0" smtClean="0">
                <a:solidFill>
                  <a:schemeClr val="tx2"/>
                </a:solidFill>
              </a:rPr>
              <a:t>Кусадак</a:t>
            </a:r>
            <a:r>
              <a:rPr lang="sr-Cyrl-RS" sz="2400" dirty="0" smtClean="0">
                <a:solidFill>
                  <a:schemeClr val="tx2"/>
                </a:solidFill>
              </a:rPr>
              <a:t>)</a:t>
            </a:r>
            <a:endParaRPr lang="sr-Latn-BA" sz="2400" dirty="0" smtClean="0">
              <a:solidFill>
                <a:schemeClr val="tx2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925041" y="457200"/>
            <a:ext cx="5943600" cy="80915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2400" b="1" dirty="0" smtClean="0"/>
              <a:t>Социо</a:t>
            </a:r>
            <a:r>
              <a:rPr lang="sr-Cyrl-RS" sz="2400" b="1" dirty="0" smtClean="0"/>
              <a:t>-демографске карактеристике испитаника</a:t>
            </a:r>
            <a:endParaRPr lang="sr-Latn-RS" sz="2400" b="1" dirty="0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3178720522"/>
              </p:ext>
            </p:extLst>
          </p:nvPr>
        </p:nvGraphicFramePr>
        <p:xfrm>
          <a:off x="0" y="1331890"/>
          <a:ext cx="5095024" cy="3129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214880313"/>
              </p:ext>
            </p:extLst>
          </p:nvPr>
        </p:nvGraphicFramePr>
        <p:xfrm>
          <a:off x="4824095" y="1786111"/>
          <a:ext cx="4319905" cy="2519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309469059"/>
              </p:ext>
            </p:extLst>
          </p:nvPr>
        </p:nvGraphicFramePr>
        <p:xfrm>
          <a:off x="1828800" y="3733800"/>
          <a:ext cx="4804414" cy="2718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Graphic spid="13" grpId="0">
        <p:bldAsOne/>
      </p:bldGraphic>
      <p:bldGraphic spid="1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" y="1239562"/>
            <a:ext cx="863099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Ко те учи </a:t>
            </a:r>
            <a:r>
              <a:rPr lang="sr-Cyrl-RS" sz="2000" dirty="0" err="1" smtClean="0"/>
              <a:t>учи</a:t>
            </a:r>
            <a:r>
              <a:rPr lang="sr-Cyrl-RS" sz="2000" dirty="0" smtClean="0"/>
              <a:t> </a:t>
            </a:r>
            <a:r>
              <a:rPr lang="sr-Cyrl-RS" sz="2000" dirty="0"/>
              <a:t>како да се понашаш у саобраћају?“;</a:t>
            </a:r>
            <a:r>
              <a:rPr lang="sr-Latn-RS" sz="2000" dirty="0"/>
              <a:t> </a:t>
            </a:r>
            <a:r>
              <a:rPr lang="sr-Cyrl-RS" sz="2000" dirty="0"/>
              <a:t>Да ли те је неко упозоравао на опасности у саобраћају и ко?“ - </a:t>
            </a:r>
            <a:r>
              <a:rPr lang="sr-Cyrl-RS" sz="2000" b="1" dirty="0">
                <a:solidFill>
                  <a:srgbClr val="FF0000"/>
                </a:solidFill>
              </a:rPr>
              <a:t>родитељи/учитељи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</a:rPr>
              <a:t> </a:t>
            </a:r>
            <a:r>
              <a:rPr lang="sr-Cyrl-RS" sz="2000" dirty="0"/>
              <a:t>,,Са ким се крећеш најчешће на путу од куће до школе?“ – </a:t>
            </a:r>
            <a:r>
              <a:rPr lang="sr-Cyrl-RS" sz="2000" b="1" dirty="0">
                <a:solidFill>
                  <a:srgbClr val="FF0000"/>
                </a:solidFill>
              </a:rPr>
              <a:t>са другарима, сами, у пратњи неког из </a:t>
            </a:r>
            <a:r>
              <a:rPr lang="sr-Cyrl-RS" sz="2000" b="1" dirty="0" smtClean="0">
                <a:solidFill>
                  <a:srgbClr val="FF0000"/>
                </a:solidFill>
              </a:rPr>
              <a:t>породице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dirty="0"/>
              <a:t>,,До школе идеш..?“ – </a:t>
            </a:r>
            <a:r>
              <a:rPr lang="ru-RU" sz="2000" b="1" dirty="0" smtClean="0">
                <a:solidFill>
                  <a:srgbClr val="FF0000"/>
                </a:solidFill>
              </a:rPr>
              <a:t>пешке</a:t>
            </a:r>
            <a:r>
              <a:rPr lang="ru-RU" sz="2000" dirty="0" smtClean="0"/>
              <a:t>; Прелазак </a:t>
            </a:r>
            <a:r>
              <a:rPr lang="ru-RU" sz="2000" dirty="0"/>
              <a:t>улице на ОПП – </a:t>
            </a:r>
            <a:r>
              <a:rPr lang="ru-RU" sz="2000" b="1" dirty="0">
                <a:solidFill>
                  <a:srgbClr val="FF0000"/>
                </a:solidFill>
              </a:rPr>
              <a:t>деца у значајно великом броју прелазе улицу на ОПП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dirty="0"/>
              <a:t>Игра – </a:t>
            </a:r>
            <a:r>
              <a:rPr lang="ru-RU" sz="2000" b="1" dirty="0">
                <a:solidFill>
                  <a:srgbClr val="FF0000"/>
                </a:solidFill>
              </a:rPr>
              <a:t>деца знају где је место за игру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solidFill>
                  <a:srgbClr val="FF0000"/>
                </a:solidFill>
              </a:rPr>
              <a:t>72,75% </a:t>
            </a:r>
            <a:r>
              <a:rPr lang="ru-RU" sz="2000" dirty="0"/>
              <a:t>ученика знају које се боје налазе на семафору за пешаке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dirty="0"/>
              <a:t>„Да ли си некад имао/ла незгоду у саобраћају?“ (</a:t>
            </a:r>
            <a:r>
              <a:rPr lang="ru-RU" sz="2000" b="1" dirty="0">
                <a:solidFill>
                  <a:srgbClr val="FF0000"/>
                </a:solidFill>
              </a:rPr>
              <a:t>3% пешак</a:t>
            </a:r>
            <a:r>
              <a:rPr lang="ru-RU" sz="2000" dirty="0"/>
              <a:t>;</a:t>
            </a:r>
            <a:r>
              <a:rPr lang="ru-RU" sz="2000" b="1" dirty="0">
                <a:solidFill>
                  <a:srgbClr val="FF0000"/>
                </a:solidFill>
              </a:rPr>
              <a:t> 6,5% путник</a:t>
            </a:r>
            <a:r>
              <a:rPr lang="ru-RU" sz="2000" dirty="0"/>
              <a:t>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dirty="0"/>
              <a:t>„Да ли је поштовање прописа и правила важно за личну безбедност у саобраћају?“  - </a:t>
            </a:r>
            <a:r>
              <a:rPr lang="ru-RU" sz="2000" b="1" dirty="0">
                <a:solidFill>
                  <a:srgbClr val="FF0000"/>
                </a:solidFill>
              </a:rPr>
              <a:t>83,50% </a:t>
            </a:r>
            <a:r>
              <a:rPr lang="ru-RU" sz="2000" b="1" dirty="0" smtClean="0">
                <a:solidFill>
                  <a:srgbClr val="FF0000"/>
                </a:solidFill>
              </a:rPr>
              <a:t>јесте</a:t>
            </a:r>
            <a:endParaRPr lang="ru-RU" sz="2000" b="1" dirty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b="1" dirty="0">
                <a:solidFill>
                  <a:srgbClr val="FF0000"/>
                </a:solidFill>
              </a:rPr>
              <a:t>55,75%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/>
              <a:t>ученика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/>
              <a:t>– безбедно у саобраћају (осећај)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000" dirty="0" smtClean="0">
              <a:solidFill>
                <a:schemeClr val="tx2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127679" y="744143"/>
            <a:ext cx="4876800" cy="4572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2400" b="1" dirty="0" smtClean="0"/>
              <a:t>Општа анализа података</a:t>
            </a:r>
            <a:endParaRPr lang="sr-Latn-RS" sz="2400" b="1" dirty="0"/>
          </a:p>
        </p:txBody>
      </p:sp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499111"/>
            <a:ext cx="2908479" cy="11208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33722" y="1320968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chemeClr val="tx2"/>
                </a:solidFill>
              </a:rPr>
              <a:t>Четири групе питања (место, разред, пол)</a:t>
            </a:r>
            <a:endParaRPr lang="sr-Latn-BA" sz="2400" dirty="0" smtClean="0">
              <a:solidFill>
                <a:schemeClr val="tx2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267200" y="762417"/>
            <a:ext cx="4611173" cy="4572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2400" b="1" dirty="0" smtClean="0"/>
              <a:t>Статистичка анализа података</a:t>
            </a:r>
            <a:endParaRPr lang="sr-Latn-RS" sz="24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282262" y="1762033"/>
            <a:ext cx="4365938" cy="2382800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Cyrl-RS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ЗЕБРА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</a:t>
            </a:r>
            <a:r>
              <a:rPr kumimoji="0" lang="sr-Cyrl-RS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„Да ли прелазиш улицу на “зебри“?“; „На “зебри“ прелазим улицу..?“; „Шта прво урадиш када прелазиш улицу на “зебри“?“; „Колико често прелазиш улицу ван “зебре“?“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Место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 </a:t>
            </a:r>
            <a:r>
              <a:rPr kumimoji="0" lang="sr-Cyrl-RS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урбано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Разред 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– 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трећи разред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Пол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НЕ </a:t>
            </a:r>
            <a:r>
              <a:rPr kumimoji="0" lang="sr-Cyrl-RS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девојчице</a:t>
            </a:r>
            <a:endParaRPr kumimoji="0" lang="sr-Cyrl-RS" b="0" i="1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693463" y="1754503"/>
            <a:ext cx="4331220" cy="2390330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СЕМАФОР ЗА ПЕШАКЕ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(„Семафор за пешаке има?“; „Црвено светло на семафору за пешаке значи..?“)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Место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рурално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Разред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четврти разред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Пол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НЕ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девојчице</a:t>
            </a:r>
            <a:endParaRPr kumimoji="0" lang="sr-Latn-RS" sz="1800" b="0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04800" y="4267200"/>
            <a:ext cx="4365938" cy="2514599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ИГРА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(„Где се деца могу играти?“; „Где се најчешће играш?“; „Да ли некад играш фудбал, одбојку или кошарку на улици?“; „Да ли ти лопта при игри на игралишту излази на улицу“)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Место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рурално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Разред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трећи разред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Пол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НЕ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девојчице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716001" y="4267200"/>
            <a:ext cx="4308682" cy="2514599"/>
          </a:xfrm>
          <a:prstGeom prst="roundRect">
            <a:avLst>
              <a:gd name="adj" fmla="val 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ОСЕЋАЈ БЕЗБЕДНОСТИ У САОБРАЋАЈУ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„Да ли се осећаш безбедно приликом учешћа у саобраћају?“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Место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НЕ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рурално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Разред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ДА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први разред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Пол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– 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НЕ</a:t>
            </a:r>
            <a:r>
              <a:rPr kumimoji="0" lang="sr-Cyrl-R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r-Cyrl-RS" sz="18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девојчице</a:t>
            </a:r>
          </a:p>
        </p:txBody>
      </p:sp>
    </p:spTree>
    <p:extLst>
      <p:ext uri="{BB962C8B-B14F-4D97-AF65-F5344CB8AC3E}">
        <p14:creationId xmlns:p14="http://schemas.microsoft.com/office/powerpoint/2010/main" val="33208772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tx2"/>
                </a:solidFill>
              </a:rPr>
              <a:t>Најзначајнији први и основни корак – план и програм саобраћајног васпитања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chemeClr val="accent3">
                    <a:lumMod val="50000"/>
                  </a:schemeClr>
                </a:solidFill>
              </a:rPr>
              <a:t>Анкетни упитник; Анализа знања, ставова и понашања деце узраста од </a:t>
            </a:r>
            <a:r>
              <a:rPr lang="sr-Latn-RS" sz="2800" dirty="0" smtClean="0">
                <a:solidFill>
                  <a:schemeClr val="accent3">
                    <a:lumMod val="50000"/>
                  </a:schemeClr>
                </a:solidFill>
              </a:rPr>
              <a:t>I </a:t>
            </a:r>
            <a:r>
              <a:rPr lang="sr-Cyrl-RS" sz="2800" dirty="0" smtClean="0">
                <a:solidFill>
                  <a:schemeClr val="accent3">
                    <a:lumMod val="50000"/>
                  </a:schemeClr>
                </a:solidFill>
              </a:rPr>
              <a:t>до </a:t>
            </a:r>
            <a:r>
              <a:rPr lang="sr-Latn-RS" sz="2800" dirty="0" smtClean="0">
                <a:solidFill>
                  <a:schemeClr val="accent3">
                    <a:lumMod val="50000"/>
                  </a:schemeClr>
                </a:solidFill>
              </a:rPr>
              <a:t>IV </a:t>
            </a:r>
            <a:r>
              <a:rPr lang="sr-Cyrl-RS" sz="2800" dirty="0" smtClean="0">
                <a:solidFill>
                  <a:schemeClr val="accent3">
                    <a:lumMod val="50000"/>
                  </a:schemeClr>
                </a:solidFill>
              </a:rPr>
              <a:t>разреда ОШ (Смедеревска Паланка, подједнак број ученика, три основне школе)</a:t>
            </a:r>
            <a:endParaRPr lang="sr-Latn-BA" sz="28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Безбедност деце у саобраћају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FF0000"/>
                </a:solidFill>
              </a:rPr>
              <a:t>Образовање детета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Превентивне мере - дугорочно и континуирано – задатак целе друштвене заједнице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67096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ЗАКЉУЧАК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0" y="838200"/>
            <a:ext cx="8610600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chemeClr val="tx2"/>
                </a:solidFill>
              </a:rPr>
              <a:t>Деца – најрањивији учесници у саобраћају</a:t>
            </a:r>
            <a:endParaRPr lang="sr-Latn-BA" sz="24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Пешаци, бициклисти, путници</a:t>
            </a:r>
            <a:endParaRPr lang="sr-Latn-BA" sz="24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Немарност, неопрезност деце и непажња осталих учесника у саобраћају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Изградња додатних пешачких површина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Законска регулатива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Едукација родитеља и учитеља; деце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Кампање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Слична истраживања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>
                <a:solidFill>
                  <a:srgbClr val="FF0000"/>
                </a:solidFill>
              </a:rPr>
              <a:t>Неопходно – целовито решење; превентивна заштита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b="1" dirty="0" smtClean="0">
                <a:solidFill>
                  <a:schemeClr val="tx2"/>
                </a:solidFill>
              </a:rPr>
              <a:t>Проблем безбедности деце у саобраћају</a:t>
            </a:r>
            <a:endParaRPr lang="sr-Cyrl-RS" sz="2400" b="1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Cyrl-RS" sz="2400" dirty="0" smtClean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  <a:fontScheme name="Facet">
    <a:majorFont>
      <a:latin typeface="Trebuchet MS" panose="020B0603020202020204"/>
      <a:ea typeface=""/>
      <a:cs typeface=""/>
      <a:font script="Jpan" typeface="メイリオ"/>
      <a:font script="Hang" typeface="맑은 고딕"/>
      <a:font script="Hans" typeface="方正姚体"/>
      <a:font script="Hant" typeface="微軟正黑體"/>
      <a:font script="Arab" typeface="Tahoma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 panose="020B0603020202020204"/>
      <a:ea typeface=""/>
      <a:cs typeface=""/>
      <a:font script="Jpan" typeface="メイリオ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Facet">
    <a:fillStyleLst>
      <a:solidFill>
        <a:schemeClr val="phClr"/>
      </a:solidFill>
      <a:gradFill rotWithShape="1">
        <a:gsLst>
          <a:gs pos="0">
            <a:schemeClr val="phClr">
              <a:tint val="65000"/>
              <a:lumMod val="110000"/>
            </a:schemeClr>
          </a:gs>
          <a:gs pos="88000">
            <a:schemeClr val="phClr">
              <a:tint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lumMod val="100000"/>
            </a:schemeClr>
          </a:gs>
          <a:gs pos="78000">
            <a:schemeClr val="phClr">
              <a:shade val="94000"/>
              <a:lumMod val="94000"/>
            </a:schemeClr>
          </a:gs>
        </a:gsLst>
        <a:lin ang="5400000" scaled="0"/>
      </a:gradFill>
    </a:fillStyleLst>
    <a:lnStyleLst>
      <a:ln w="12700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5400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04000"/>
            </a:schemeClr>
          </a:gs>
          <a:gs pos="94000">
            <a:schemeClr val="phClr">
              <a:shade val="96000"/>
              <a:lumMod val="82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94000"/>
              <a:lumMod val="96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  <a:fontScheme name="Facet">
    <a:majorFont>
      <a:latin typeface="Trebuchet MS" panose="020B0603020202020204"/>
      <a:ea typeface=""/>
      <a:cs typeface=""/>
      <a:font script="Jpan" typeface="メイリオ"/>
      <a:font script="Hang" typeface="맑은 고딕"/>
      <a:font script="Hans" typeface="方正姚体"/>
      <a:font script="Hant" typeface="微軟正黑體"/>
      <a:font script="Arab" typeface="Tahoma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 panose="020B0603020202020204"/>
      <a:ea typeface=""/>
      <a:cs typeface=""/>
      <a:font script="Jpan" typeface="メイリオ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Facet">
    <a:fillStyleLst>
      <a:solidFill>
        <a:schemeClr val="phClr"/>
      </a:solidFill>
      <a:gradFill rotWithShape="1">
        <a:gsLst>
          <a:gs pos="0">
            <a:schemeClr val="phClr">
              <a:tint val="65000"/>
              <a:lumMod val="110000"/>
            </a:schemeClr>
          </a:gs>
          <a:gs pos="88000">
            <a:schemeClr val="phClr">
              <a:tint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lumMod val="100000"/>
            </a:schemeClr>
          </a:gs>
          <a:gs pos="78000">
            <a:schemeClr val="phClr">
              <a:shade val="94000"/>
              <a:lumMod val="94000"/>
            </a:schemeClr>
          </a:gs>
        </a:gsLst>
        <a:lin ang="5400000" scaled="0"/>
      </a:gradFill>
    </a:fillStyleLst>
    <a:lnStyleLst>
      <a:ln w="12700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5400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04000"/>
            </a:schemeClr>
          </a:gs>
          <a:gs pos="94000">
            <a:schemeClr val="phClr">
              <a:shade val="96000"/>
              <a:lumMod val="82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94000"/>
              <a:lumMod val="96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  <a:fontScheme name="Facet">
    <a:majorFont>
      <a:latin typeface="Trebuchet MS" panose="020B0603020202020204"/>
      <a:ea typeface=""/>
      <a:cs typeface=""/>
      <a:font script="Jpan" typeface="メイリオ"/>
      <a:font script="Hang" typeface="맑은 고딕"/>
      <a:font script="Hans" typeface="方正姚体"/>
      <a:font script="Hant" typeface="微軟正黑體"/>
      <a:font script="Arab" typeface="Tahoma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 panose="020B0603020202020204"/>
      <a:ea typeface=""/>
      <a:cs typeface=""/>
      <a:font script="Jpan" typeface="メイリオ"/>
      <a:font script="Hang" typeface="HY그래픽M"/>
      <a:font script="Hans" typeface="华文新魏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Facet">
    <a:fillStyleLst>
      <a:solidFill>
        <a:schemeClr val="phClr"/>
      </a:solidFill>
      <a:gradFill rotWithShape="1">
        <a:gsLst>
          <a:gs pos="0">
            <a:schemeClr val="phClr">
              <a:tint val="65000"/>
              <a:lumMod val="110000"/>
            </a:schemeClr>
          </a:gs>
          <a:gs pos="88000">
            <a:schemeClr val="phClr">
              <a:tint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lumMod val="100000"/>
            </a:schemeClr>
          </a:gs>
          <a:gs pos="78000">
            <a:schemeClr val="phClr">
              <a:shade val="94000"/>
              <a:lumMod val="94000"/>
            </a:schemeClr>
          </a:gs>
        </a:gsLst>
        <a:lin ang="5400000" scaled="0"/>
      </a:gradFill>
    </a:fillStyleLst>
    <a:lnStyleLst>
      <a:ln w="12700" cap="rnd" cmpd="sng" algn="ctr">
        <a:solidFill>
          <a:schemeClr val="phClr"/>
        </a:solidFill>
        <a:prstDash val="solid"/>
      </a:ln>
      <a:ln w="19050" cap="rnd" cmpd="sng" algn="ctr">
        <a:solidFill>
          <a:schemeClr val="phClr"/>
        </a:solidFill>
        <a:prstDash val="solid"/>
      </a:ln>
      <a:ln w="25400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04000"/>
            </a:schemeClr>
          </a:gs>
          <a:gs pos="94000">
            <a:schemeClr val="phClr">
              <a:shade val="96000"/>
              <a:lumMod val="82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lumMod val="110000"/>
            </a:schemeClr>
          </a:gs>
          <a:gs pos="100000">
            <a:schemeClr val="phClr">
              <a:shade val="94000"/>
              <a:lumMod val="96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752</Words>
  <Application>Microsoft Office PowerPoint</Application>
  <PresentationFormat>On-screen Show (4:3)</PresentationFormat>
  <Paragraphs>98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Нина Васиљевић</cp:lastModifiedBy>
  <cp:revision>45</cp:revision>
  <dcterms:created xsi:type="dcterms:W3CDTF">2014-10-16T19:11:55Z</dcterms:created>
  <dcterms:modified xsi:type="dcterms:W3CDTF">2017-10-12T11:45:51Z</dcterms:modified>
</cp:coreProperties>
</file>