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7" r:id="rId8"/>
    <p:sldId id="268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8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VI </a:t>
            </a:r>
            <a:r>
              <a:rPr lang="sr-Latn-RS" sz="1600" b="1" dirty="0" smtClean="0">
                <a:latin typeface="Times New Roman" pitchFamily="18" charset="0"/>
                <a:cs typeface="Times New Roman" pitchFamily="18" charset="0"/>
              </a:rPr>
              <a:t>Međunarodna konferencija</a:t>
            </a:r>
            <a:endParaRPr lang="sr-Latn-B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sr-Latn-RS" sz="1600" b="1" dirty="0" smtClean="0">
                <a:latin typeface="Times New Roman" pitchFamily="18" charset="0"/>
                <a:cs typeface="Times New Roman" pitchFamily="18" charset="0"/>
              </a:rPr>
              <a:t>BEZBJEDNOST SAOBRAĆAJA U LOKALNOJ ZAJEDNICI</a:t>
            </a:r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VI</a:t>
            </a:r>
            <a:r>
              <a:rPr lang="sr-Cyrl-B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1600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sr-Cyrl-BA" sz="1600" b="1" dirty="0" smtClean="0">
                <a:latin typeface="Times New Roman" pitchFamily="18" charset="0"/>
                <a:cs typeface="Times New Roman" pitchFamily="18" charset="0"/>
              </a:rPr>
              <a:t>nternational conference</a:t>
            </a:r>
            <a:endParaRPr lang="sr-Latn-B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sr-Latn-BA" sz="1600" b="1" dirty="0">
                <a:latin typeface="Times New Roman" pitchFamily="18" charset="0"/>
                <a:cs typeface="Times New Roman" pitchFamily="18" charset="0"/>
              </a:rPr>
              <a:t>ROAD SAFETY IN LOCAL COMMUNITIES</a:t>
            </a:r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endParaRPr lang="sr-Latn-BA" sz="1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>
                <a:latin typeface="Times New Roman" pitchFamily="18" charset="0"/>
                <a:cs typeface="Times New Roman" pitchFamily="18" charset="0"/>
              </a:rPr>
              <a:t>26 - 27. </a:t>
            </a:r>
            <a:r>
              <a:rPr lang="sr-Latn-RS" b="1" dirty="0" smtClean="0">
                <a:latin typeface="Times New Roman" pitchFamily="18" charset="0"/>
                <a:cs typeface="Times New Roman" pitchFamily="18" charset="0"/>
              </a:rPr>
              <a:t>oktobar</a:t>
            </a:r>
            <a:r>
              <a:rPr lang="sr-Cyrl-BA" b="1" dirty="0" smtClean="0">
                <a:latin typeface="Times New Roman" pitchFamily="18" charset="0"/>
                <a:cs typeface="Times New Roman" pitchFamily="18" charset="0"/>
              </a:rPr>
              <a:t> 201</a:t>
            </a:r>
            <a:r>
              <a:rPr lang="sr-Latn-BA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sr-Cyrl-BA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sr-Latn-RS" b="1" dirty="0" smtClean="0">
                <a:latin typeface="Times New Roman" pitchFamily="18" charset="0"/>
                <a:cs typeface="Times New Roman" pitchFamily="18" charset="0"/>
              </a:rPr>
              <a:t>godine</a:t>
            </a:r>
            <a:r>
              <a:rPr lang="sr-Cyrl-BA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sr-Latn-B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b="1" dirty="0" smtClean="0">
                <a:latin typeface="Times New Roman" pitchFamily="18" charset="0"/>
                <a:cs typeface="Times New Roman" pitchFamily="18" charset="0"/>
              </a:rPr>
              <a:t>Banja Luka</a:t>
            </a:r>
            <a:endParaRPr lang="sr-Latn-B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64305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latin typeface="Times New Roman" pitchFamily="18" charset="0"/>
                <a:cs typeface="Times New Roman" pitchFamily="18" charset="0"/>
              </a:rPr>
              <a:t>SAOBRAĆAJNA KULTURA I NJEN UTICAJ NA BEZBJEDNOST SAOBRAĆAJA</a:t>
            </a:r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TRAFFIC CULTUTRE AND HER IMPACT ON TRAFFIC SAFETY 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i="1" dirty="0" smtClean="0">
                <a:latin typeface="Times New Roman" pitchFamily="18" charset="0"/>
                <a:cs typeface="Times New Roman" pitchFamily="18" charset="0"/>
              </a:rPr>
              <a:t>Tarik Sinanović, STF Doboj</a:t>
            </a:r>
          </a:p>
          <a:p>
            <a:r>
              <a:rPr lang="sr-Latn-RS" sz="2000" i="1" dirty="0" smtClean="0">
                <a:latin typeface="Times New Roman" pitchFamily="18" charset="0"/>
                <a:cs typeface="Times New Roman" pitchFamily="18" charset="0"/>
              </a:rPr>
              <a:t>Dr Tihomir Đurić, STF Doboj</a:t>
            </a:r>
            <a:endParaRPr lang="sr-Latn-BA" sz="2000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3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latin typeface="Times New Roman" pitchFamily="18" charset="0"/>
                <a:cs typeface="Times New Roman" pitchFamily="18" charset="0"/>
              </a:rPr>
              <a:t>SADRŽAJ </a:t>
            </a:r>
            <a:r>
              <a:rPr lang="sr-Latn-RS" sz="3600" b="1" dirty="0" smtClean="0">
                <a:latin typeface="Times New Roman" pitchFamily="18" charset="0"/>
                <a:cs typeface="Times New Roman" pitchFamily="18" charset="0"/>
              </a:rPr>
              <a:t>RADA</a:t>
            </a:r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28596" y="1643050"/>
            <a:ext cx="7901014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UVOD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STALNA EDUKACIJA I RAZVIJANJE SVIJESTI O SAOBRAĆAJNOJ KULTURI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ORGANIZACIONI INDIKATORI SAOBRAĆAJNE KULTURE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VAŽNOST SAOBRAĆAJNE KULTURE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ZAKLJUČAK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3302173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3"/>
            <a:ext cx="83296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latin typeface="Times New Roman" pitchFamily="18" charset="0"/>
                <a:cs typeface="Times New Roman" pitchFamily="18" charset="0"/>
              </a:rPr>
              <a:t>UVOD</a:t>
            </a:r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329642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Saobraćajna</a:t>
            </a:r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kultura</a:t>
            </a:r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manifestuje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odnosima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bs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04863" indent="-5334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Vozač prema </a:t>
            </a:r>
            <a:r>
              <a:rPr lang="sr-Latn-BA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vozaču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804863" indent="-5334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Vozač prema </a:t>
            </a:r>
            <a:r>
              <a:rPr lang="sr-Latn-B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pješaku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804863" indent="-5334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Vozač prema </a:t>
            </a:r>
            <a:r>
              <a:rPr lang="sr-Latn-BA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biciklistima</a:t>
            </a:r>
            <a:r>
              <a:rPr lang="bs-Latn-BA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motociklistima i zaprezi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804863" indent="-5334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Vozač prema </a:t>
            </a:r>
            <a:r>
              <a:rPr lang="bs-Latn-BA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životinjama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804863" indent="-5334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Vozač prema </a:t>
            </a:r>
            <a:r>
              <a:rPr lang="bs-Latn-BA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vozilu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804863" indent="-5334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Vozač prema </a:t>
            </a:r>
            <a:r>
              <a:rPr lang="bs-Latn-BA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putevima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804863" indent="-5334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Vozač prema </a:t>
            </a:r>
            <a:r>
              <a:rPr lang="bs-Latn-BA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samom sebi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5839328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00034" y="357166"/>
            <a:ext cx="6400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s-Latn-BA" sz="3600" b="1" dirty="0" smtClean="0">
                <a:latin typeface="Times New Roman" pitchFamily="18" charset="0"/>
                <a:cs typeface="Times New Roman" pitchFamily="18" charset="0"/>
              </a:rPr>
              <a:t>STALNA EDUKACIJA</a:t>
            </a:r>
            <a:endParaRPr lang="sr-Latn-BA" sz="3600" b="1" dirty="0">
              <a:latin typeface="Times New Roman" pitchFamily="18" charset="0"/>
              <a:cs typeface="Times New Roman" pitchFamily="18" charset="0"/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28596" y="1714488"/>
            <a:ext cx="840108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vi-VN" sz="2800" dirty="0" smtClean="0">
                <a:solidFill>
                  <a:srgbClr val="FF0000"/>
                </a:solidFill>
                <a:latin typeface="+mj-lt"/>
              </a:rPr>
              <a:t>Edukacija</a:t>
            </a:r>
            <a:r>
              <a:rPr lang="vi-VN" sz="2800" dirty="0" smtClean="0">
                <a:latin typeface="+mj-lt"/>
              </a:rPr>
              <a:t> </a:t>
            </a:r>
            <a:r>
              <a:rPr lang="vi-VN" sz="2800" dirty="0" smtClean="0">
                <a:latin typeface="+mj-lt"/>
              </a:rPr>
              <a:t>bi trebala doprinijeti </a:t>
            </a:r>
            <a:r>
              <a:rPr lang="vi-VN" sz="2800" b="1" dirty="0" smtClean="0">
                <a:solidFill>
                  <a:srgbClr val="00B050"/>
                </a:solidFill>
                <a:latin typeface="+mj-lt"/>
              </a:rPr>
              <a:t>povećanju saobraćajne kulture</a:t>
            </a:r>
            <a:r>
              <a:rPr lang="vi-VN" sz="2800" dirty="0" smtClean="0">
                <a:latin typeface="+mj-lt"/>
              </a:rPr>
              <a:t>, što bi moglo dovesti do </a:t>
            </a:r>
            <a:r>
              <a:rPr lang="vi-VN" sz="2800" dirty="0" smtClean="0">
                <a:latin typeface="+mj-lt"/>
              </a:rPr>
              <a:t>smanjenja</a:t>
            </a:r>
            <a:r>
              <a:rPr lang="bs-Latn-BA" sz="2800" dirty="0" smtClean="0">
                <a:latin typeface="+mj-lt"/>
              </a:rPr>
              <a:t> </a:t>
            </a:r>
            <a:r>
              <a:rPr lang="vi-VN" sz="2800" dirty="0" smtClean="0">
                <a:latin typeface="+mj-lt"/>
              </a:rPr>
              <a:t>stradanja </a:t>
            </a:r>
            <a:r>
              <a:rPr lang="vi-VN" sz="2800" dirty="0" smtClean="0">
                <a:latin typeface="+mj-lt"/>
              </a:rPr>
              <a:t>u saobraćaju. </a:t>
            </a:r>
            <a:endParaRPr lang="bs-Latn-BA" sz="2800" dirty="0" smtClean="0">
              <a:latin typeface="+mj-lt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vi-VN" sz="2800" dirty="0" smtClean="0">
                <a:latin typeface="+mj-lt"/>
              </a:rPr>
              <a:t>Posebnu </a:t>
            </a:r>
            <a:r>
              <a:rPr lang="vi-VN" sz="2800" dirty="0" smtClean="0">
                <a:latin typeface="+mj-lt"/>
              </a:rPr>
              <a:t>pažnju treba posvetiti </a:t>
            </a:r>
            <a:r>
              <a:rPr lang="vi-VN" sz="2800" dirty="0" smtClean="0">
                <a:solidFill>
                  <a:srgbClr val="FF0000"/>
                </a:solidFill>
                <a:latin typeface="+mj-lt"/>
              </a:rPr>
              <a:t>mladim vozačima </a:t>
            </a:r>
            <a:r>
              <a:rPr lang="bs-Latn-BA" sz="2800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bs-Latn-BA" sz="2800" dirty="0" smtClean="0">
                <a:solidFill>
                  <a:srgbClr val="FF0000"/>
                </a:solidFill>
                <a:latin typeface="+mj-lt"/>
              </a:rPr>
              <a:t>       </a:t>
            </a:r>
            <a:r>
              <a:rPr lang="vi-VN" sz="2800" dirty="0" smtClean="0">
                <a:solidFill>
                  <a:srgbClr val="FF0000"/>
                </a:solidFill>
                <a:latin typeface="+mj-lt"/>
              </a:rPr>
              <a:t>i </a:t>
            </a:r>
            <a:r>
              <a:rPr lang="vi-VN" sz="2800" dirty="0" smtClean="0">
                <a:solidFill>
                  <a:srgbClr val="FF0000"/>
                </a:solidFill>
                <a:latin typeface="+mj-lt"/>
              </a:rPr>
              <a:t>njihovoj edukaciji</a:t>
            </a:r>
            <a:r>
              <a:rPr lang="vi-VN" sz="2800" dirty="0" smtClean="0">
                <a:latin typeface="+mj-lt"/>
              </a:rPr>
              <a:t>, jer istraživanja pokazuju da </a:t>
            </a:r>
            <a:r>
              <a:rPr lang="bs-Latn-BA" sz="2800" dirty="0" smtClean="0">
                <a:latin typeface="+mj-lt"/>
              </a:rPr>
              <a:t> </a:t>
            </a:r>
            <a:r>
              <a:rPr lang="bs-Latn-BA" sz="2800" dirty="0" smtClean="0">
                <a:latin typeface="+mj-lt"/>
              </a:rPr>
              <a:t> </a:t>
            </a:r>
            <a:r>
              <a:rPr lang="vi-VN" sz="2800" dirty="0" smtClean="0">
                <a:latin typeface="+mj-lt"/>
              </a:rPr>
              <a:t>među </a:t>
            </a:r>
            <a:r>
              <a:rPr lang="vi-VN" sz="2800" dirty="0" smtClean="0">
                <a:latin typeface="+mj-lt"/>
              </a:rPr>
              <a:t>nastradalima najviši procent zauzimaju mladi vozači</a:t>
            </a:r>
            <a:r>
              <a:rPr lang="vi-VN" sz="2800" dirty="0" smtClean="0">
                <a:latin typeface="+mj-lt"/>
              </a:rPr>
              <a:t>.</a:t>
            </a:r>
            <a:endParaRPr lang="en-US" sz="2800" dirty="0"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28596" y="285728"/>
            <a:ext cx="84010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s-Latn-BA" sz="3200" b="1" dirty="0" smtClean="0">
                <a:latin typeface="Times New Roman" pitchFamily="18" charset="0"/>
                <a:cs typeface="Times New Roman" pitchFamily="18" charset="0"/>
              </a:rPr>
              <a:t>RAZVIJANJE SVIJESTI O SAOBRAĆAJNOJ KULTURI</a:t>
            </a:r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28596" y="1785926"/>
            <a:ext cx="75724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en-GB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Razvijati</a:t>
            </a:r>
            <a:r>
              <a:rPr lang="en-GB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svijest</a:t>
            </a:r>
            <a:r>
              <a:rPr lang="en-GB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ljudi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o </a:t>
            </a:r>
            <a:r>
              <a:rPr lang="en-GB" sz="2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saobraćajnoj</a:t>
            </a:r>
            <a:r>
              <a:rPr lang="en-GB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kulturi</a:t>
            </a:r>
            <a:r>
              <a:rPr lang="en-GB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humanom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ponašanju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saobraćaju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koje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odnosi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4863" indent="-446088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pomoć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osobama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oštećenjem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vida</a:t>
            </a:r>
            <a:r>
              <a:rPr lang="en-GB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GB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sluha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804863" indent="-446088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omoć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invalidnim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osobama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bs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04863" indent="-446088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omoć </a:t>
            </a:r>
            <a:r>
              <a:rPr lang="en-GB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djeci</a:t>
            </a:r>
            <a:r>
              <a:rPr lang="en-GB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GB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starijim</a:t>
            </a:r>
            <a:r>
              <a:rPr lang="en-GB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osobama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sr-Latn-BA" sz="2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4441480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28596" y="214290"/>
            <a:ext cx="85439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s-Latn-BA" sz="3200" b="1" dirty="0" smtClean="0">
                <a:latin typeface="Times New Roman" pitchFamily="18" charset="0"/>
                <a:cs typeface="Times New Roman" pitchFamily="18" charset="0"/>
              </a:rPr>
              <a:t>ORGANIZACIONI INDIKATORI SAOBRAĆAJNE KULTURE</a:t>
            </a:r>
            <a:endParaRPr lang="sr-Latn-BA" sz="1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3071802" y="1357298"/>
            <a:ext cx="2643206" cy="135732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Saobraćajna kultura</a:t>
            </a:r>
            <a:endParaRPr lang="en-GB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42910" y="2643182"/>
            <a:ext cx="2428892" cy="12858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Organizacijska posvećenost</a:t>
            </a:r>
            <a:endParaRPr lang="en-GB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929322" y="2643182"/>
            <a:ext cx="2357454" cy="12858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Opšti bezbjednosni sistem</a:t>
            </a:r>
            <a:endParaRPr lang="en-GB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1472" y="4429132"/>
            <a:ext cx="2357454" cy="12858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Operativno osoblje</a:t>
            </a:r>
            <a:endParaRPr lang="en-GB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929322" y="4500570"/>
            <a:ext cx="2357454" cy="12858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Neformalni bezbjednosni sistem</a:t>
            </a:r>
            <a:endParaRPr lang="en-GB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Straight Connector 21"/>
          <p:cNvCxnSpPr>
            <a:stCxn id="10" idx="4"/>
            <a:endCxn id="11" idx="6"/>
          </p:cNvCxnSpPr>
          <p:nvPr/>
        </p:nvCxnSpPr>
        <p:spPr>
          <a:xfrm rot="5400000">
            <a:off x="3446852" y="2339571"/>
            <a:ext cx="571504" cy="132160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0" idx="4"/>
            <a:endCxn id="13" idx="6"/>
          </p:cNvCxnSpPr>
          <p:nvPr/>
        </p:nvCxnSpPr>
        <p:spPr>
          <a:xfrm rot="5400000">
            <a:off x="2482439" y="3161108"/>
            <a:ext cx="2357454" cy="146447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0" idx="4"/>
            <a:endCxn id="14" idx="2"/>
          </p:cNvCxnSpPr>
          <p:nvPr/>
        </p:nvCxnSpPr>
        <p:spPr>
          <a:xfrm rot="16200000" flipH="1">
            <a:off x="3946917" y="3161107"/>
            <a:ext cx="2428892" cy="153591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12" idx="2"/>
          </p:cNvCxnSpPr>
          <p:nvPr/>
        </p:nvCxnSpPr>
        <p:spPr>
          <a:xfrm rot="16200000" flipH="1">
            <a:off x="4875611" y="2232413"/>
            <a:ext cx="571504" cy="153591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772814223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28596" y="285728"/>
            <a:ext cx="84010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s-Latn-BA" sz="3200" b="1" dirty="0" smtClean="0">
                <a:latin typeface="Times New Roman" pitchFamily="18" charset="0"/>
                <a:cs typeface="Times New Roman" pitchFamily="18" charset="0"/>
              </a:rPr>
              <a:t>VAŽNOST SAOBRAĆAJNE KULTURE</a:t>
            </a:r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28596" y="1785926"/>
            <a:ext cx="7572428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vi-VN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Kultura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 je osnova svih drugih </a:t>
            </a:r>
            <a:r>
              <a:rPr lang="vi-VN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socijalnih </a:t>
            </a:r>
            <a:r>
              <a:rPr lang="vi-VN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obilježja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4863" indent="-446088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socijalnih stavova,</a:t>
            </a:r>
            <a:endParaRPr lang="bs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04863" indent="-446088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vi-VN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shvatanja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interesa,</a:t>
            </a:r>
            <a:endParaRPr lang="bs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04863" indent="-446088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vi-VN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predrasuda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bs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04863" indent="-446088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javnog mjenja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bs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04863" indent="-446088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vi-VN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mentaliteta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određenog kolektiviteta. </a:t>
            </a:r>
            <a:endParaRPr lang="sr-Latn-BA" sz="2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4441480"/>
      </p:ext>
    </p:extLst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28596" y="428604"/>
            <a:ext cx="84010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s-Latn-BA" sz="3200" b="1" dirty="0" smtClean="0">
                <a:latin typeface="Times New Roman" pitchFamily="18" charset="0"/>
                <a:cs typeface="Times New Roman" pitchFamily="18" charset="0"/>
              </a:rPr>
              <a:t>ZAKLjUČAK</a:t>
            </a:r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28596" y="1785927"/>
            <a:ext cx="81439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Ono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što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od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krucijalnog</a:t>
            </a:r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značaja</a:t>
            </a:r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saobraćajne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kulture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odnosi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4863" indent="-446088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pitanje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edukac</a:t>
            </a:r>
            <a:r>
              <a:rPr lang="bs-Latn-BA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ije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804863" indent="-446088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GB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vaspitanja</a:t>
            </a:r>
            <a:r>
              <a:rPr lang="bs-Latn-B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bs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04863" indent="-446088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osposobljavanja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svih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učesnika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efikasno</a:t>
            </a:r>
            <a:r>
              <a:rPr lang="en-GB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učešće</a:t>
            </a:r>
            <a:r>
              <a:rPr lang="en-GB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GB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saobraćaju</a:t>
            </a:r>
            <a:r>
              <a:rPr lang="bs-Latn-BA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sr-Latn-BA" sz="2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4441480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3000372"/>
            <a:ext cx="8248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5400" b="1" dirty="0" smtClean="0">
                <a:latin typeface="Times New Roman" pitchFamily="18" charset="0"/>
                <a:cs typeface="Times New Roman" pitchFamily="18" charset="0"/>
              </a:rPr>
              <a:t>HVALA NA PAŽNJI</a:t>
            </a:r>
            <a:r>
              <a:rPr lang="sr-Cyrl-BA" sz="5400" b="1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04800" y="81677"/>
            <a:ext cx="8686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VI </a:t>
            </a:r>
            <a:r>
              <a:rPr lang="sr-Latn-RS" sz="1600" b="1" dirty="0" smtClean="0">
                <a:latin typeface="Times New Roman" pitchFamily="18" charset="0"/>
                <a:cs typeface="Times New Roman" pitchFamily="18" charset="0"/>
              </a:rPr>
              <a:t>Međunarodna konferencija</a:t>
            </a:r>
            <a:endParaRPr lang="sr-Latn-B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sr-Latn-RS" sz="1600" b="1" dirty="0" smtClean="0">
                <a:latin typeface="Times New Roman" pitchFamily="18" charset="0"/>
                <a:cs typeface="Times New Roman" pitchFamily="18" charset="0"/>
              </a:rPr>
              <a:t>BEZBJEDNOST SAOBRAĆAJA U LOKALNOJ ZAJEDNICI</a:t>
            </a:r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VI</a:t>
            </a:r>
            <a:r>
              <a:rPr lang="sr-Cyrl-B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1600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sr-Cyrl-BA" sz="1600" b="1" dirty="0" smtClean="0">
                <a:latin typeface="Times New Roman" pitchFamily="18" charset="0"/>
                <a:cs typeface="Times New Roman" pitchFamily="18" charset="0"/>
              </a:rPr>
              <a:t>nternational conference</a:t>
            </a:r>
            <a:endParaRPr lang="sr-Latn-B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sr-Latn-BA" sz="1600" b="1" dirty="0">
                <a:latin typeface="Times New Roman" pitchFamily="18" charset="0"/>
                <a:cs typeface="Times New Roman" pitchFamily="18" charset="0"/>
              </a:rPr>
              <a:t>ROAD SAFETY IN LOCAL COMMUNITIES</a:t>
            </a:r>
            <a:r>
              <a:rPr lang="sr-Latn-BA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endParaRPr lang="sr-Latn-B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>
                <a:latin typeface="Times New Roman" pitchFamily="18" charset="0"/>
                <a:cs typeface="Times New Roman" pitchFamily="18" charset="0"/>
              </a:rPr>
              <a:t>26 - 27. </a:t>
            </a:r>
            <a:r>
              <a:rPr lang="sr-Latn-RS" b="1" dirty="0" smtClean="0">
                <a:latin typeface="Times New Roman" pitchFamily="18" charset="0"/>
                <a:cs typeface="Times New Roman" pitchFamily="18" charset="0"/>
              </a:rPr>
              <a:t>oktobar</a:t>
            </a:r>
            <a:r>
              <a:rPr lang="sr-Cyrl-BA" b="1" dirty="0" smtClean="0">
                <a:latin typeface="Times New Roman" pitchFamily="18" charset="0"/>
                <a:cs typeface="Times New Roman" pitchFamily="18" charset="0"/>
              </a:rPr>
              <a:t> 201</a:t>
            </a:r>
            <a:r>
              <a:rPr lang="sr-Latn-BA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sr-Cyrl-BA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sr-Latn-RS" b="1" dirty="0" smtClean="0">
                <a:latin typeface="Times New Roman" pitchFamily="18" charset="0"/>
                <a:cs typeface="Times New Roman" pitchFamily="18" charset="0"/>
              </a:rPr>
              <a:t>godine</a:t>
            </a:r>
            <a:r>
              <a:rPr lang="sr-Cyrl-BA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sr-Latn-B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b="1" dirty="0" smtClean="0">
                <a:latin typeface="Times New Roman" pitchFamily="18" charset="0"/>
                <a:cs typeface="Times New Roman" pitchFamily="18" charset="0"/>
              </a:rPr>
              <a:t>Banja Luka</a:t>
            </a:r>
            <a:endParaRPr lang="sr-Latn-BA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13894912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207</TotalTime>
  <Words>312</Words>
  <Application>Microsoft Office PowerPoint</Application>
  <PresentationFormat>On-screen Show (4:3)</PresentationFormat>
  <Paragraphs>56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sinanovic.tarik</cp:lastModifiedBy>
  <cp:revision>33</cp:revision>
  <dcterms:created xsi:type="dcterms:W3CDTF">2014-10-16T19:11:55Z</dcterms:created>
  <dcterms:modified xsi:type="dcterms:W3CDTF">2017-10-22T15:38:36Z</dcterms:modified>
</cp:coreProperties>
</file>