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7" r:id="rId6"/>
    <p:sldId id="268" r:id="rId7"/>
    <p:sldId id="265" r:id="rId8"/>
    <p:sldId id="269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D9251A"/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gif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gif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ПОЗНАВЊЕ ЗНАЧЕЊА САОБРАЋАЈНИХ ЗНАКОВА ДЕЦЕ МЛАЂЕГ ШКОЛСКОГ УЗРАСТА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KNOWLEDGE OF TRAFFIC SIGNS OF YOUNG SCHOOL-AGE CHILDREN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" y="4572153"/>
            <a:ext cx="9067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Александар Трифуновић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факултет-Универзитет у Београду</a:t>
            </a:r>
            <a:endParaRPr lang="sr-Latn-BA" sz="2000" i="1" dirty="0"/>
          </a:p>
          <a:p>
            <a:r>
              <a:rPr lang="sr-Cyrl-RS" sz="2000" dirty="0" smtClean="0"/>
              <a:t>Др Светлана Чичевић</a:t>
            </a:r>
            <a:r>
              <a:rPr lang="sr-Cyrl-BA" sz="2000" dirty="0" smtClean="0"/>
              <a:t>,</a:t>
            </a:r>
            <a:r>
              <a:rPr lang="sr-Cyrl-BA" sz="2000" i="1" dirty="0" smtClean="0"/>
              <a:t> </a:t>
            </a:r>
            <a:r>
              <a:rPr lang="sr-Cyrl-BA" sz="2000" i="1" dirty="0"/>
              <a:t>Саобраћајни факултет-Универзитет у Београду</a:t>
            </a:r>
            <a:endParaRPr lang="sr-Latn-BA" sz="2000" i="1" dirty="0"/>
          </a:p>
          <a:p>
            <a:r>
              <a:rPr lang="sr-Cyrl-RS" sz="2000" dirty="0" smtClean="0"/>
              <a:t>Драган Лазаревић</a:t>
            </a:r>
            <a:r>
              <a:rPr lang="sr-Cyrl-BA" sz="2000" dirty="0" smtClean="0"/>
              <a:t>,</a:t>
            </a:r>
            <a:r>
              <a:rPr lang="sr-Cyrl-BA" sz="2000" i="1" dirty="0" smtClean="0"/>
              <a:t> </a:t>
            </a:r>
            <a:r>
              <a:rPr lang="sr-Cyrl-BA" sz="2000" i="1" dirty="0"/>
              <a:t>Саобраћајни факултет-Универзитет у </a:t>
            </a:r>
            <a:r>
              <a:rPr lang="sr-Cyrl-BA" sz="2000" i="1" dirty="0" smtClean="0"/>
              <a:t>Београду</a:t>
            </a:r>
          </a:p>
          <a:p>
            <a:r>
              <a:rPr lang="sr-Cyrl-BA" sz="2000" i="1" dirty="0" smtClean="0"/>
              <a:t>Наташа Видовић, </a:t>
            </a:r>
            <a:r>
              <a:rPr lang="sr-Cyrl-BA" sz="2000" i="1" dirty="0"/>
              <a:t>Саобраћајни факултет-Универзитет у </a:t>
            </a:r>
            <a:r>
              <a:rPr lang="sr-Cyrl-BA" sz="2000" i="1" dirty="0" smtClean="0"/>
              <a:t>Београду</a:t>
            </a:r>
          </a:p>
          <a:p>
            <a:r>
              <a:rPr lang="sr-Cyrl-BA" sz="2000" i="1" dirty="0" smtClean="0"/>
              <a:t>Нина </a:t>
            </a:r>
            <a:r>
              <a:rPr lang="sr-Cyrl-BA" sz="2000" i="1" dirty="0" err="1" smtClean="0"/>
              <a:t>Кајкут</a:t>
            </a:r>
            <a:r>
              <a:rPr lang="sr-Cyrl-BA" sz="2000" i="1" dirty="0" smtClean="0"/>
              <a:t>, </a:t>
            </a:r>
            <a:r>
              <a:rPr lang="sr-Cyrl-BA" sz="2000" i="1" dirty="0"/>
              <a:t>Саобраћајни факултет-Универзитет у Београду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4" descr="http://classroomclipart.com/images/gallery/Animations/Children/TN_hand-stand-anim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704" y="4388269"/>
            <a:ext cx="1219593" cy="1125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57200" y="3514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Деца у 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саобраћају</a:t>
            </a:r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5" name="Picture 4" descr="http://content.presentermedia.com/files/animsp/00007000/7933/which_direction_to_follow_md_w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1" y="1378600"/>
            <a:ext cx="1600200" cy="16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http://content.presentermedia.com/files/animsp/00004000/4199/semi_truck_side2_PA_md_wm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48" y="3926890"/>
            <a:ext cx="1981200" cy="1817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Rectangle 67"/>
          <p:cNvSpPr/>
          <p:nvPr/>
        </p:nvSpPr>
        <p:spPr>
          <a:xfrm>
            <a:off x="386798" y="5437741"/>
            <a:ext cx="8414500" cy="306508"/>
          </a:xfrm>
          <a:prstGeom prst="rect">
            <a:avLst/>
          </a:prstGeom>
          <a:solidFill>
            <a:srgbClr val="9ACD4C"/>
          </a:solidFill>
          <a:ln w="15875" cap="flat" cmpd="sng" algn="ctr">
            <a:solidFill>
              <a:srgbClr val="9ACD4C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</a:endParaRPr>
          </a:p>
        </p:txBody>
      </p:sp>
      <p:sp>
        <p:nvSpPr>
          <p:cNvPr id="69" name="Isosceles Triangle 68"/>
          <p:cNvSpPr/>
          <p:nvPr/>
        </p:nvSpPr>
        <p:spPr>
          <a:xfrm>
            <a:off x="3944044" y="5744249"/>
            <a:ext cx="1389676" cy="600892"/>
          </a:xfrm>
          <a:prstGeom prst="triangle">
            <a:avLst/>
          </a:prstGeom>
          <a:solidFill>
            <a:srgbClr val="9ACD4C"/>
          </a:solidFill>
          <a:ln w="15875" cap="flat" cmpd="sng" algn="ctr">
            <a:solidFill>
              <a:srgbClr val="9ACD4C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62456" y="1245537"/>
            <a:ext cx="8881544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x-none" sz="28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Рањива популација</a:t>
            </a:r>
          </a:p>
          <a:p>
            <a:pPr algn="ctr" defTabSz="457200"/>
            <a:r>
              <a:rPr lang="sr-Cyrl-RS" sz="28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ЗАШТО </a:t>
            </a:r>
            <a:r>
              <a:rPr lang="en-US" sz="28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????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5"/>
              </a:buBlip>
            </a:pPr>
            <a:r>
              <a:rPr lang="x-none" sz="28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Спорији процес доношења </a:t>
            </a:r>
            <a:r>
              <a:rPr lang="x-none" sz="2800" dirty="0" smtClean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одлука</a:t>
            </a:r>
            <a:endParaRPr lang="sr-Cyrl-RS" sz="2800" dirty="0" smtClean="0">
              <a:ln w="18415" cmpd="sng">
                <a:noFill/>
                <a:prstDash val="solid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5"/>
              </a:buBlip>
            </a:pPr>
            <a:r>
              <a:rPr lang="x-none" sz="28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Слабије опажање </a:t>
            </a:r>
            <a:r>
              <a:rPr lang="sr-Cyrl-RS" sz="28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објеката</a:t>
            </a:r>
            <a:r>
              <a:rPr lang="x-none" sz="28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величин</a:t>
            </a:r>
            <a:r>
              <a:rPr lang="sr-Cyrl-RS" sz="2800" dirty="0" smtClean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5"/>
              </a:buBlip>
            </a:pPr>
            <a:r>
              <a:rPr lang="sr-Cyrl-RS" sz="28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Лоше процене смера, брзине, </a:t>
            </a:r>
            <a:r>
              <a:rPr lang="sr-Cyrl-RS" sz="2800" dirty="0" smtClean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удаљености</a:t>
            </a:r>
            <a:endParaRPr lang="en-US" sz="2800" dirty="0">
              <a:ln w="18415" cmpd="sng">
                <a:noFill/>
                <a:prstDash val="solid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3487465" y="5253542"/>
            <a:ext cx="23214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sr-Cyrl-RS" sz="36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x-none" sz="3600" dirty="0" smtClean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аобраћај</a:t>
            </a:r>
            <a:endParaRPr lang="en-US" sz="3600" dirty="0">
              <a:ln w="18415" cmpd="sng">
                <a:noFill/>
                <a:prstDash val="solid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742705" y="4731418"/>
            <a:ext cx="3384625" cy="1692771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  <a:scene3d>
            <a:camera prst="perspectiveRelaxedModerately">
              <a:rot lat="20700000" lon="0" rev="0"/>
            </a:camera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r-Cyrl-CS" sz="2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ПРИЛАГОЂАВАЊЕ САОБРАЋАЈНОГ ОКРУЖЕЊА ДЕТЕТУ</a:t>
            </a:r>
            <a:endParaRPr lang="en-US" sz="2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2" descr="http://content.presentermedia.com/files/animsp/00008000/8069/one_on_one_challenge_md_wm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188" y="4411555"/>
            <a:ext cx="2169187" cy="216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0" y="4680703"/>
            <a:ext cx="3709987" cy="169277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RelaxedModerately">
              <a:rot lat="20700000" lon="0" rev="0"/>
            </a:camera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sr-Cyrl-CS" sz="2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ПРИЛАГОЂАВАЊЕ </a:t>
            </a:r>
            <a:r>
              <a:rPr lang="sr-Cyrl-CS" sz="2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ДЕЦЕ САОБРАЋАЈНОМ ОКРУЖЕЊУ</a:t>
            </a:r>
            <a:endParaRPr lang="en-US" sz="2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73064" y="1610975"/>
            <a:ext cx="145424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3600" dirty="0" smtClean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ДЕЦА</a:t>
            </a:r>
            <a:endParaRPr lang="en-US" sz="3600" dirty="0">
              <a:ln w="18415" cmpd="sng">
                <a:noFill/>
                <a:prstDash val="solid"/>
              </a:ln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52699" y="1388549"/>
            <a:ext cx="66363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3600" b="1" dirty="0" smtClean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САОБРАЋАЈНИ ЗНАКОВИ!!!</a:t>
            </a:r>
            <a:endParaRPr lang="en-US" sz="3600" b="1" dirty="0">
              <a:ln w="18415" cmpd="sng">
                <a:noFill/>
                <a:prstDash val="solid"/>
              </a:ln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4" descr="http://classroomclipart.com/images/gallery/Animations/Children/TN_hand-stand-animat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7" y="2277664"/>
            <a:ext cx="2095500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875" y="2128028"/>
            <a:ext cx="3514725" cy="23324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236" y="1915240"/>
            <a:ext cx="1985964" cy="19859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249" y="3014709"/>
            <a:ext cx="2696313" cy="1348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257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МЕТОДОЛОГИЈА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54671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Деца (</a:t>
            </a:r>
            <a:r>
              <a:rPr lang="sr-Latn-RS" sz="2800" dirty="0" smtClean="0"/>
              <a:t>I, II </a:t>
            </a:r>
            <a:r>
              <a:rPr lang="sr-Cyrl-RS" sz="2800" dirty="0" smtClean="0"/>
              <a:t>и </a:t>
            </a:r>
            <a:r>
              <a:rPr lang="en-US" sz="2800" dirty="0" smtClean="0"/>
              <a:t>III </a:t>
            </a:r>
            <a:r>
              <a:rPr lang="sr-Cyrl-RS" sz="2800" dirty="0" smtClean="0"/>
              <a:t>разред)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Пол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Средина становања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496" y="1591310"/>
            <a:ext cx="2571750" cy="2857500"/>
          </a:xfrm>
          <a:prstGeom prst="rect">
            <a:avLst/>
          </a:prstGeom>
        </p:spPr>
      </p:pic>
      <p:pic>
        <p:nvPicPr>
          <p:cNvPr id="10" name="Picture 9" descr="http://www.vozite.com/znakovi/znakovi_izricitih_naredbi/2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134" y="4466830"/>
            <a:ext cx="1260000" cy="12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10" descr="http://www.vozite.com/znakovi/znakovi_izricitih_naredbi/1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3300" y="4448810"/>
            <a:ext cx="1260000" cy="12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Picture 11" descr="http://www.vozite.com/znakovi/znakovi_obavestenja/autobusko_stajaliste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1466" y="4439285"/>
            <a:ext cx="1260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III-11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971" y="4441621"/>
            <a:ext cx="1260000" cy="12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http://www.sibenik.in/upload/novosti/zebra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48988" y="4439285"/>
            <a:ext cx="1260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457200" y="3243095"/>
            <a:ext cx="54897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/>
              <a:t>Различити</a:t>
            </a:r>
            <a:r>
              <a:rPr lang="sr-Cyrl-RS" dirty="0"/>
              <a:t> </a:t>
            </a:r>
            <a:r>
              <a:rPr lang="sr-Cyrl-RS" sz="2800" dirty="0"/>
              <a:t>саобраћајни знакови</a:t>
            </a:r>
            <a:endParaRPr lang="sr-Latn-BA" sz="2800" dirty="0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x-none" sz="4800" dirty="0" smtClean="0"/>
              <a:t>Приказ најбитнијих резултата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51520" y="1505000"/>
            <a:ext cx="866676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Полне разлике</a:t>
            </a:r>
          </a:p>
        </p:txBody>
      </p:sp>
      <p:pic>
        <p:nvPicPr>
          <p:cNvPr id="6" name="Picture 5" descr="http://www.vozite.com/znakovi/znakovi_izricitih_naredbi/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04864"/>
            <a:ext cx="1224136" cy="12241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6" descr="http://www.vozite.com/znakovi/znakovi_izricitih_naredbi/2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204864"/>
            <a:ext cx="1368152" cy="12241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203848" y="2351093"/>
            <a:ext cx="579613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Дечаци 38,9% тачних одговора</a:t>
            </a:r>
          </a:p>
          <a:p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Девојчице 11,1% тачних одговора</a:t>
            </a:r>
            <a:endParaRPr lang="en-U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5536" y="4025280"/>
            <a:ext cx="866676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Разлике између урбане и руралне средине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411760" y="5105400"/>
            <a:ext cx="673224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RS" sz="2800" b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Урбана 73,6% тачних одговора</a:t>
            </a:r>
          </a:p>
          <a:p>
            <a:r>
              <a:rPr lang="sr-Cyrl-RS" sz="2800" b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Рурална 58,3% тачних одговора</a:t>
            </a:r>
            <a:endParaRPr lang="en-U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pic>
        <p:nvPicPr>
          <p:cNvPr id="13" name="Picture 12" descr="http://www.vozite.com/znakovi/znakovi_obavestenja/autobusko_stajalist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581128"/>
            <a:ext cx="144016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272668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x-none" sz="4800" dirty="0" smtClean="0"/>
              <a:t>Приказ најбитнијих резултата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51520" y="1484784"/>
            <a:ext cx="866676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Разлике у узрасту</a:t>
            </a:r>
          </a:p>
        </p:txBody>
      </p:sp>
      <p:sp>
        <p:nvSpPr>
          <p:cNvPr id="8" name="Rectangle 7"/>
          <p:cNvSpPr/>
          <p:nvPr/>
        </p:nvSpPr>
        <p:spPr>
          <a:xfrm>
            <a:off x="3203848" y="2330877"/>
            <a:ext cx="57961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Старија деца, бољи резултат</a:t>
            </a:r>
            <a:endParaRPr lang="en-U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pic>
        <p:nvPicPr>
          <p:cNvPr id="13" name="Picture 12" descr="http://www.vozite.com/znakovi/znakovi_izricitih_naredbi/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31175" y="3862733"/>
            <a:ext cx="2160000" cy="21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 rot="2875053">
            <a:off x="4443901" y="4009260"/>
            <a:ext cx="184760" cy="18416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D9251A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-14288" y="4776968"/>
            <a:ext cx="57961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</a:rPr>
              <a:t>25%</a:t>
            </a:r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 тачних одговора</a:t>
            </a:r>
            <a:endParaRPr lang="en-U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591175" y="4776968"/>
            <a:ext cx="36361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</a:rPr>
              <a:t>100%</a:t>
            </a:r>
            <a:r>
              <a:rPr lang="sr-Cyrl-R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0000"/>
                </a:solidFill>
              </a:rPr>
              <a:t> тачних одговора</a:t>
            </a:r>
            <a:endParaRPr lang="en-U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58" y="5213974"/>
            <a:ext cx="1324716" cy="9854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254" y="5208782"/>
            <a:ext cx="990600" cy="990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012" y="2075150"/>
            <a:ext cx="1728788" cy="1720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8276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5" grpId="0" animBg="1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>
                <a:solidFill>
                  <a:srgbClr val="000000"/>
                </a:solidFill>
              </a:rPr>
              <a:t>Узраст</a:t>
            </a:r>
            <a:endParaRPr lang="sr-Latn-BA" sz="2800" dirty="0" smtClean="0">
              <a:solidFill>
                <a:srgbClr val="00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Пол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Средина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Индивидуалне разлике</a:t>
            </a:r>
            <a:endParaRPr lang="en-US" sz="2800" dirty="0"/>
          </a:p>
        </p:txBody>
      </p:sp>
      <p:pic>
        <p:nvPicPr>
          <p:cNvPr id="10" name="Picture 2" descr="http://content.presentermedia.com/files/animsp/00013000/13279/target_arrow_split_md_w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725346"/>
            <a:ext cx="2798750" cy="279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78177">
            <a:off x="6777323" y="1331568"/>
            <a:ext cx="1440380" cy="144038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БУДУЋА ИСТРАЖИВАЊА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8305800" y="2702292"/>
            <a:ext cx="228600" cy="3650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157" y="1440310"/>
            <a:ext cx="1255885" cy="12619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04800" y="3480680"/>
            <a:ext cx="1447800" cy="2872436"/>
          </a:xfrm>
          <a:prstGeom prst="rect">
            <a:avLst/>
          </a:prstGeom>
        </p:spPr>
      </p:pic>
      <p:sp>
        <p:nvSpPr>
          <p:cNvPr id="10" name="Isosceles Triangle 9"/>
          <p:cNvSpPr/>
          <p:nvPr/>
        </p:nvSpPr>
        <p:spPr>
          <a:xfrm>
            <a:off x="1219200" y="2590800"/>
            <a:ext cx="7086600" cy="1577036"/>
          </a:xfrm>
          <a:prstGeom prst="triangle">
            <a:avLst>
              <a:gd name="adj" fmla="val 10000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/>
          <p:cNvSpPr/>
          <p:nvPr/>
        </p:nvSpPr>
        <p:spPr>
          <a:xfrm flipV="1">
            <a:off x="1219200" y="4166547"/>
            <a:ext cx="7086600" cy="1577036"/>
          </a:xfrm>
          <a:prstGeom prst="triangle">
            <a:avLst>
              <a:gd name="adj" fmla="val 10000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Up-Down Arrow 13"/>
          <p:cNvSpPr/>
          <p:nvPr/>
        </p:nvSpPr>
        <p:spPr>
          <a:xfrm>
            <a:off x="7521047" y="2702292"/>
            <a:ext cx="218369" cy="365082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413548" y="2088076"/>
            <a:ext cx="21210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Cyrl-R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2,20 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423056" y="3366161"/>
            <a:ext cx="21210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sr-Cyrl-R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sr-Cyrl-R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 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383105" y="4663027"/>
            <a:ext cx="21210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sr-Cyrl-R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60</a:t>
            </a:r>
            <a:r>
              <a:rPr lang="sr-Cyrl-R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78177">
            <a:off x="6791349" y="2878901"/>
            <a:ext cx="1440380" cy="14403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156" y="2875775"/>
            <a:ext cx="1255885" cy="126198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78177">
            <a:off x="6833950" y="4481145"/>
            <a:ext cx="1440380" cy="14403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2631" y="4451522"/>
            <a:ext cx="1255885" cy="126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2335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  <p:bldP spid="14" grpId="0" animBg="1"/>
      <p:bldP spid="15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248</Words>
  <Application>Microsoft Office PowerPoint</Application>
  <PresentationFormat>On-screen Show (4:3)</PresentationFormat>
  <Paragraphs>56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 Cen MT</vt:lpstr>
      <vt:lpstr>Office Theme</vt:lpstr>
      <vt:lpstr>PowerPoint Presentation</vt:lpstr>
      <vt:lpstr>PowerPoint Presentation</vt:lpstr>
      <vt:lpstr>PowerPoint Presentation</vt:lpstr>
      <vt:lpstr>PowerPoint Presentation</vt:lpstr>
      <vt:lpstr>Приказ најбитнијих резултата</vt:lpstr>
      <vt:lpstr>Приказ најбитнијих резултата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Aleksandar Trifunović</cp:lastModifiedBy>
  <cp:revision>39</cp:revision>
  <dcterms:created xsi:type="dcterms:W3CDTF">2014-10-16T19:11:55Z</dcterms:created>
  <dcterms:modified xsi:type="dcterms:W3CDTF">2017-10-24T21:36:39Z</dcterms:modified>
</cp:coreProperties>
</file>