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7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52400" y="1571612"/>
            <a:ext cx="8991600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КОНТРОЛЕ ПРИСТУПА И САОБРАЋАЈНИХ НЕЗГОДА ПРИМЕНОМ ЕУРО МОДЕЛА ЗА ПРЕДИКЦИЈУ САОБРАЋАЈНИХ НЕЗГОДА, НА ДЕОНИЦИ ДРЖАВНОГ ПУТА IБ РЕДА 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2400" y="3071810"/>
            <a:ext cx="8991600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ANALYSIS OF CONTROL OF ACCESS AND TRAFFIC ACCIDENTS BY APPLICATION OF EURO MODEL FOR PREDICTION OF TRAFFIC ACCIDENTS, ON THE SECTION OF STATE ROAD IB ROW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Милена Симић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 у Београду</a:t>
            </a:r>
            <a:endParaRPr lang="sr-Latn-BA" sz="2000" i="1" dirty="0"/>
          </a:p>
          <a:p>
            <a:r>
              <a:rPr lang="sr-Cyrl-RS" sz="2000" dirty="0" smtClean="0"/>
              <a:t>Миљан Лазаревић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 у Београду</a:t>
            </a:r>
            <a:endParaRPr lang="sr-Latn-BA" sz="2000" i="1" dirty="0"/>
          </a:p>
          <a:p>
            <a:r>
              <a:rPr lang="sr-Cyrl-RS" sz="2000" dirty="0" smtClean="0"/>
              <a:t>Лазар Савковић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 у Београду</a:t>
            </a:r>
          </a:p>
          <a:p>
            <a:r>
              <a:rPr lang="sr-Cyrl-RS" sz="2000" dirty="0" smtClean="0"/>
              <a:t>Младен Марина, </a:t>
            </a:r>
            <a:r>
              <a:rPr lang="sr-Cyrl-BA" sz="2000" i="1" dirty="0" smtClean="0"/>
              <a:t>Саобраћајни факултет у Београду</a:t>
            </a:r>
            <a:endParaRPr lang="sr-Latn-BA" sz="2000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6172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Увод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Материјал и методе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Резултати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Дискусија 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Закључак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547212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dirty="0" smtClean="0"/>
              <a:t>23. </a:t>
            </a:r>
            <a:r>
              <a:rPr lang="en-US" sz="2800" dirty="0" err="1" smtClean="0"/>
              <a:t>априла</a:t>
            </a:r>
            <a:r>
              <a:rPr lang="en-US" sz="2800" dirty="0" smtClean="0"/>
              <a:t> 2017.</a:t>
            </a:r>
            <a:endParaRPr lang="sr-Latn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14 до 16 часова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Три деонице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24 </a:t>
            </a:r>
            <a:r>
              <a:rPr lang="en-US" sz="2800" dirty="0" smtClean="0"/>
              <a:t>km</a:t>
            </a:r>
            <a:r>
              <a:rPr lang="sr-Latn-RS" sz="2800" dirty="0" smtClean="0"/>
              <a:t> (4,2 </a:t>
            </a:r>
            <a:r>
              <a:rPr lang="en-US" sz="2800" dirty="0" smtClean="0"/>
              <a:t>km</a:t>
            </a:r>
            <a:r>
              <a:rPr lang="sr-Latn-RS" sz="2800" dirty="0" smtClean="0"/>
              <a:t>; 15,4 </a:t>
            </a:r>
            <a:r>
              <a:rPr lang="en-US" sz="2800" dirty="0" smtClean="0"/>
              <a:t>km</a:t>
            </a:r>
            <a:r>
              <a:rPr lang="sr-Latn-RS" sz="2800" dirty="0" smtClean="0"/>
              <a:t>; 4,4 </a:t>
            </a:r>
            <a:r>
              <a:rPr lang="en-US" sz="2800" dirty="0" smtClean="0"/>
              <a:t>km</a:t>
            </a:r>
            <a:r>
              <a:rPr lang="sr-Latn-RS" sz="2800" dirty="0" smtClean="0"/>
              <a:t>)</a:t>
            </a: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Примена еуро модела предикције саобраћајних незгода</a:t>
            </a:r>
            <a:endParaRPr lang="sr-Latn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Циљ истраживања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5715008" y="3786190"/>
            <a:ext cx="3071834" cy="242889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127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sr-Cyrl-R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Раскрснице и сабирне улице</a:t>
            </a:r>
          </a:p>
          <a:p>
            <a:pPr marL="342900" indent="-342900">
              <a:buFont typeface="+mj-lt"/>
              <a:buAutoNum type="arabicPeriod"/>
            </a:pPr>
            <a:r>
              <a:rPr lang="sr-Cyrl-R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Приватни приступи</a:t>
            </a:r>
          </a:p>
          <a:p>
            <a:pPr marL="342900" indent="-342900">
              <a:buFont typeface="+mj-lt"/>
              <a:buAutoNum type="arabicPeriod"/>
            </a:pPr>
            <a:r>
              <a:rPr lang="sr-Cyrl-R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Некатегорисани приступи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Chart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8703550" cy="4757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ounded Rectangle 9"/>
          <p:cNvSpPr/>
          <p:nvPr/>
        </p:nvSpPr>
        <p:spPr>
          <a:xfrm>
            <a:off x="714348" y="1714488"/>
            <a:ext cx="7858180" cy="2071702"/>
          </a:xfrm>
          <a:prstGeom prst="roundRect">
            <a:avLst>
              <a:gd name="adj" fmla="val 33386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>
                <a:solidFill>
                  <a:schemeClr val="tx1"/>
                </a:solidFill>
              </a:rPr>
              <a:t>Пирот</a:t>
            </a:r>
            <a:r>
              <a:rPr lang="en-US" sz="2400" dirty="0" smtClean="0">
                <a:solidFill>
                  <a:schemeClr val="tx1"/>
                </a:solidFill>
              </a:rPr>
              <a:t>- </a:t>
            </a:r>
            <a:r>
              <a:rPr lang="en-US" sz="2400" dirty="0" err="1" smtClean="0">
                <a:solidFill>
                  <a:schemeClr val="tx1"/>
                </a:solidFill>
              </a:rPr>
              <a:t>Садиков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бунар</a:t>
            </a:r>
            <a:r>
              <a:rPr lang="sr-Cyrl-RS" sz="2400" dirty="0" smtClean="0">
                <a:solidFill>
                  <a:schemeClr val="tx1"/>
                </a:solidFill>
              </a:rPr>
              <a:t>		28 приступа</a:t>
            </a:r>
          </a:p>
          <a:p>
            <a:r>
              <a:rPr lang="en-US" sz="2400" dirty="0" err="1" smtClean="0">
                <a:solidFill>
                  <a:schemeClr val="tx1"/>
                </a:solidFill>
              </a:rPr>
              <a:t>Садиков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бунар</a:t>
            </a:r>
            <a:r>
              <a:rPr lang="en-US" sz="2400" dirty="0" smtClean="0">
                <a:solidFill>
                  <a:schemeClr val="tx1"/>
                </a:solidFill>
              </a:rPr>
              <a:t>- </a:t>
            </a:r>
            <a:r>
              <a:rPr lang="en-US" sz="2400" dirty="0" err="1" smtClean="0">
                <a:solidFill>
                  <a:schemeClr val="tx1"/>
                </a:solidFill>
              </a:rPr>
              <a:t>Доњи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Стрижевац</a:t>
            </a:r>
            <a:r>
              <a:rPr lang="sr-Cyrl-RS" sz="2400" dirty="0" smtClean="0">
                <a:solidFill>
                  <a:schemeClr val="tx1"/>
                </a:solidFill>
              </a:rPr>
              <a:t> 	196 приступа</a:t>
            </a:r>
          </a:p>
          <a:p>
            <a:r>
              <a:rPr lang="en-US" sz="2400" dirty="0" err="1" smtClean="0">
                <a:solidFill>
                  <a:schemeClr val="tx1"/>
                </a:solidFill>
              </a:rPr>
              <a:t>Доњи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Стрижевац</a:t>
            </a:r>
            <a:r>
              <a:rPr lang="en-US" sz="2400" dirty="0" smtClean="0">
                <a:solidFill>
                  <a:schemeClr val="tx1"/>
                </a:solidFill>
              </a:rPr>
              <a:t>- </a:t>
            </a:r>
            <a:r>
              <a:rPr lang="en-US" sz="2400" dirty="0" err="1" smtClean="0">
                <a:solidFill>
                  <a:schemeClr val="tx1"/>
                </a:solidFill>
              </a:rPr>
              <a:t>Бабушница</a:t>
            </a:r>
            <a:r>
              <a:rPr lang="sr-Cyrl-RS" sz="2400" dirty="0" smtClean="0">
                <a:solidFill>
                  <a:schemeClr val="tx1"/>
                </a:solidFill>
              </a:rPr>
              <a:t>	89 приступа</a:t>
            </a: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285984" y="4071942"/>
            <a:ext cx="5286412" cy="857256"/>
          </a:xfrm>
          <a:prstGeom prst="roundRect">
            <a:avLst>
              <a:gd name="adj" fmla="val 33386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400" dirty="0" smtClean="0">
                <a:solidFill>
                  <a:schemeClr val="tx1"/>
                </a:solidFill>
              </a:rPr>
              <a:t>Приватни приступи	207 приступа</a:t>
            </a:r>
          </a:p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428596" y="2500306"/>
          <a:ext cx="8358246" cy="284552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791651"/>
                <a:gridCol w="1287566"/>
                <a:gridCol w="1595794"/>
                <a:gridCol w="1683235"/>
              </a:tblGrid>
              <a:tr h="945444">
                <a:tc>
                  <a:txBody>
                    <a:bodyPr/>
                    <a:lstStyle/>
                    <a:p>
                      <a:endParaRPr lang="en-US" sz="2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Пирот- Садиков бунар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Садиков бунар- Доњи Стрижевац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+mn-lt"/>
                        </a:rPr>
                        <a:t>Доњи</a:t>
                      </a:r>
                      <a:r>
                        <a:rPr lang="en-US" sz="2000" dirty="0">
                          <a:latin typeface="+mn-lt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</a:rPr>
                        <a:t>Стрижевац</a:t>
                      </a:r>
                      <a:r>
                        <a:rPr lang="en-US" sz="2000" dirty="0">
                          <a:latin typeface="+mn-lt"/>
                        </a:rPr>
                        <a:t>- </a:t>
                      </a:r>
                      <a:r>
                        <a:rPr lang="en-US" sz="2000" dirty="0" err="1">
                          <a:latin typeface="+mn-lt"/>
                        </a:rPr>
                        <a:t>Бабушница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</a:tr>
              <a:tr h="4065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+mn-lt"/>
                        </a:rPr>
                        <a:t>Укупно</a:t>
                      </a:r>
                      <a:r>
                        <a:rPr lang="en-US" sz="2000" dirty="0">
                          <a:latin typeface="+mn-lt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</a:rPr>
                        <a:t>приступа</a:t>
                      </a:r>
                      <a:r>
                        <a:rPr lang="en-US" sz="2000" dirty="0">
                          <a:latin typeface="+mn-lt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</a:rPr>
                        <a:t>по</a:t>
                      </a:r>
                      <a:r>
                        <a:rPr lang="en-US" sz="2000" dirty="0">
                          <a:latin typeface="+mn-lt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</a:rPr>
                        <a:t>деоницама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28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196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89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</a:tr>
              <a:tr h="4065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+mn-lt"/>
                        </a:rPr>
                        <a:t>Број</a:t>
                      </a:r>
                      <a:r>
                        <a:rPr lang="en-US" sz="2000" dirty="0">
                          <a:latin typeface="+mn-lt"/>
                        </a:rPr>
                        <a:t> </a:t>
                      </a:r>
                      <a:r>
                        <a:rPr lang="en-US" sz="2000" dirty="0" err="1">
                          <a:latin typeface="+mn-lt"/>
                        </a:rPr>
                        <a:t>приступа</a:t>
                      </a:r>
                      <a:r>
                        <a:rPr lang="en-US" sz="2000" dirty="0">
                          <a:latin typeface="+mn-lt"/>
                        </a:rPr>
                        <a:t>/km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6,7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12,7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20,2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</a:tr>
              <a:tr h="4065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Број приступа у насељу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0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138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80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</a:tr>
              <a:tr h="4065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Број приступа ван насеља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28</a:t>
                      </a:r>
                      <a:endParaRPr lang="en-US" sz="32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58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9</a:t>
                      </a:r>
                      <a:endParaRPr lang="en-US" sz="3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12949" marR="11294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1071538" y="1357298"/>
            <a:ext cx="3286148" cy="200026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dirty="0" smtClean="0">
                <a:solidFill>
                  <a:schemeClr val="tx1"/>
                </a:solidFill>
              </a:rPr>
              <a:t>Око 11% возача вози изнад ограничења брзине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072066" y="2000240"/>
            <a:ext cx="3286148" cy="200026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dirty="0" smtClean="0">
                <a:solidFill>
                  <a:schemeClr val="tx1"/>
                </a:solidFill>
              </a:rPr>
              <a:t>Око 30% возача вози испод 50 </a:t>
            </a:r>
            <a:r>
              <a:rPr lang="sr-Latn-RS" sz="2800" dirty="0" smtClean="0">
                <a:solidFill>
                  <a:schemeClr val="tx1"/>
                </a:solidFill>
              </a:rPr>
              <a:t>km/h</a:t>
            </a:r>
            <a:endParaRPr lang="en-US" sz="2800" dirty="0">
              <a:solidFill>
                <a:schemeClr val="tx1"/>
              </a:solidFill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1857356" y="4286256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sr-Cyrl-RS" sz="2800" dirty="0" smtClean="0">
                          <a:solidFill>
                            <a:schemeClr val="tx1"/>
                          </a:solidFill>
                        </a:rPr>
                        <a:t>Година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Cyrl-RS" sz="2800" dirty="0" smtClean="0">
                          <a:solidFill>
                            <a:schemeClr val="tx1"/>
                          </a:solidFill>
                        </a:rPr>
                        <a:t>Број СН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r-Cyrl-RS" sz="2800" dirty="0" smtClean="0">
                          <a:solidFill>
                            <a:schemeClr val="tx1"/>
                          </a:solidFill>
                        </a:rPr>
                        <a:t>2014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Cyrl-RS" sz="28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r-Cyrl-RS" sz="2800" dirty="0" smtClean="0">
                          <a:solidFill>
                            <a:schemeClr val="tx1"/>
                          </a:solidFill>
                        </a:rPr>
                        <a:t>2015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Cyrl-RS" sz="28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r-Cyrl-RS" sz="2800" dirty="0" smtClean="0">
                          <a:solidFill>
                            <a:schemeClr val="tx1"/>
                          </a:solidFill>
                        </a:rPr>
                        <a:t>2016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Cyrl-RS" sz="28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357158" y="2214554"/>
          <a:ext cx="8516204" cy="3000399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258102"/>
                <a:gridCol w="4258102"/>
              </a:tblGrid>
              <a:tr h="428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Деоница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Пирот- Садиков бунар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Година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sr-Cyrl-RS" sz="2400">
                          <a:solidFill>
                            <a:schemeClr val="tx1"/>
                          </a:solidFill>
                        </a:rPr>
                        <a:t>Б</a:t>
                      </a: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рој СН (nez./km)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0,48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Број СН (nez./deonici)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2,01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</a:tr>
              <a:tr h="87981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Трошкови саобраћајних незгода (€)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010025" algn="l"/>
                        </a:tabLst>
                      </a:pPr>
                      <a:r>
                        <a:rPr lang="en-US" sz="2400">
                          <a:solidFill>
                            <a:schemeClr val="tx1"/>
                          </a:solidFill>
                        </a:rPr>
                        <a:t>За саобраћајне незгоде са најтежим последицама</a:t>
                      </a:r>
                      <a:endParaRPr lang="en-US" sz="280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</a:tr>
              <a:tr h="4060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943.295,8</a:t>
                      </a:r>
                      <a:endParaRPr lang="en-US" sz="2800" dirty="0">
                        <a:solidFill>
                          <a:schemeClr val="tx1"/>
                        </a:solidFill>
                        <a:latin typeface="TimesRoman"/>
                        <a:ea typeface="Times New Roman"/>
                        <a:cs typeface="Times New Roman"/>
                      </a:endParaRPr>
                    </a:p>
                  </a:txBody>
                  <a:tcPr marL="88088" marR="8808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Повећање ПГДС-а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Велики број приступа на свим деоницама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Постоји проблем са ограничењем брзине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Саобраћајне незгоде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Густина приступа представља проблем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Решавање проблема приступа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Примена модела предикције саобраћајних незгода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331</Words>
  <Application>Microsoft Office PowerPoint</Application>
  <PresentationFormat>On-screen Show (4:3)</PresentationFormat>
  <Paragraphs>88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PC</cp:lastModifiedBy>
  <cp:revision>41</cp:revision>
  <dcterms:created xsi:type="dcterms:W3CDTF">2014-10-16T19:11:55Z</dcterms:created>
  <dcterms:modified xsi:type="dcterms:W3CDTF">2017-10-13T06:41:01Z</dcterms:modified>
</cp:coreProperties>
</file>