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7" r:id="rId8"/>
    <p:sldId id="268" r:id="rId9"/>
    <p:sldId id="269" r:id="rId10"/>
    <p:sldId id="270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2" autoAdjust="0"/>
    <p:restoredTop sz="94660"/>
  </p:normalViewPr>
  <p:slideViewPr>
    <p:cSldViewPr>
      <p:cViewPr>
        <p:scale>
          <a:sx n="90" d="100"/>
          <a:sy n="90" d="100"/>
        </p:scale>
        <p:origin x="-140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PGD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9470m\Desktop\SF.BG\Zavrsni%20rad\BRZINE.xls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9470m\Desktop\SF.BG\Zavrsni%20rad\BRZINE.xls" TargetMode="External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9470m\Desktop\SF.BG\Zavrsni%20rad\BRZINE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46151699431376"/>
          <c:y val="6.1111111111111109E-2"/>
          <c:w val="0.83539511715093862"/>
          <c:h val="0.76195018075570742"/>
        </c:manualLayout>
      </c:layout>
      <c:lineChart>
        <c:grouping val="stacked"/>
        <c:varyColors val="0"/>
        <c:ser>
          <c:idx val="0"/>
          <c:order val="0"/>
          <c:spPr>
            <a:ln w="53975">
              <a:solidFill>
                <a:schemeClr val="tx1"/>
              </a:solidFill>
              <a:prstDash val="sysDot"/>
            </a:ln>
          </c:spPr>
          <c:marker>
            <c:symbol val="diamond"/>
            <c:size val="11"/>
            <c:spPr>
              <a:solidFill>
                <a:srgbClr val="0070C0"/>
              </a:solidFill>
              <a:ln>
                <a:solidFill>
                  <a:schemeClr val="tx1"/>
                </a:solidFill>
              </a:ln>
            </c:spPr>
          </c:marker>
          <c:dLbls>
            <c:txPr>
              <a:bodyPr rot="-5400000" vert="horz"/>
              <a:lstStyle/>
              <a:p>
                <a:pPr>
                  <a:defRPr sz="1100" b="1">
                    <a:latin typeface="Calibri" pitchFamily="34" charset="0"/>
                    <a:cs typeface="Calibri" pitchFamily="34" charset="0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Sheet2!$A$4:$A$15</c:f>
              <c:strCache>
                <c:ptCount val="12"/>
                <c:pt idx="0">
                  <c:v>2005.</c:v>
                </c:pt>
                <c:pt idx="1">
                  <c:v>2006.</c:v>
                </c:pt>
                <c:pt idx="2">
                  <c:v>2007.</c:v>
                </c:pt>
                <c:pt idx="3">
                  <c:v>2008.</c:v>
                </c:pt>
                <c:pt idx="4">
                  <c:v>2009.</c:v>
                </c:pt>
                <c:pt idx="5">
                  <c:v>2010.</c:v>
                </c:pt>
                <c:pt idx="6">
                  <c:v>2011.</c:v>
                </c:pt>
                <c:pt idx="7">
                  <c:v>2012.</c:v>
                </c:pt>
                <c:pt idx="8">
                  <c:v>2013.</c:v>
                </c:pt>
                <c:pt idx="9">
                  <c:v>2014.</c:v>
                </c:pt>
                <c:pt idx="10">
                  <c:v>2015.</c:v>
                </c:pt>
                <c:pt idx="11">
                  <c:v>2016.</c:v>
                </c:pt>
              </c:strCache>
            </c:strRef>
          </c:cat>
          <c:val>
            <c:numRef>
              <c:f>Sheet3!$P$2:$P$13</c:f>
              <c:numCache>
                <c:formatCode>0</c:formatCode>
                <c:ptCount val="12"/>
                <c:pt idx="0">
                  <c:v>4429.2</c:v>
                </c:pt>
                <c:pt idx="1">
                  <c:v>5063.2</c:v>
                </c:pt>
                <c:pt idx="2">
                  <c:v>5516.9</c:v>
                </c:pt>
                <c:pt idx="3">
                  <c:v>5085</c:v>
                </c:pt>
                <c:pt idx="4">
                  <c:v>5540.4</c:v>
                </c:pt>
                <c:pt idx="5">
                  <c:v>4776.909090909091</c:v>
                </c:pt>
                <c:pt idx="6">
                  <c:v>4932.181818181818</c:v>
                </c:pt>
                <c:pt idx="7">
                  <c:v>4675.090909090909</c:v>
                </c:pt>
                <c:pt idx="8">
                  <c:v>4854.454545454545</c:v>
                </c:pt>
                <c:pt idx="9">
                  <c:v>4782.636363636364</c:v>
                </c:pt>
                <c:pt idx="10">
                  <c:v>5017.363636363636</c:v>
                </c:pt>
                <c:pt idx="11">
                  <c:v>5362.727272727273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822336"/>
        <c:axId val="99833344"/>
      </c:lineChart>
      <c:catAx>
        <c:axId val="938223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50">
                    <a:latin typeface="Calibri" pitchFamily="34" charset="0"/>
                    <a:cs typeface="Calibri" pitchFamily="34" charset="0"/>
                  </a:defRPr>
                </a:pPr>
                <a:r>
                  <a:rPr lang="sr-Cyrl-RS" sz="1050">
                    <a:latin typeface="Calibri" pitchFamily="34" charset="0"/>
                    <a:cs typeface="Calibri" pitchFamily="34" charset="0"/>
                  </a:rPr>
                  <a:t>Година</a:t>
                </a:r>
                <a:endParaRPr lang="en-US" sz="1050">
                  <a:latin typeface="Calibri" pitchFamily="34" charset="0"/>
                  <a:cs typeface="Calibri" pitchFamily="34" charset="0"/>
                </a:endParaRPr>
              </a:p>
            </c:rich>
          </c:tx>
          <c:layout>
            <c:manualLayout>
              <c:xMode val="edge"/>
              <c:yMode val="edge"/>
              <c:x val="0.84801030372436192"/>
              <c:y val="0.9168689581664237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 i="0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99833344"/>
        <c:crosses val="autoZero"/>
        <c:auto val="1"/>
        <c:lblAlgn val="ctr"/>
        <c:lblOffset val="100"/>
        <c:noMultiLvlLbl val="0"/>
      </c:catAx>
      <c:valAx>
        <c:axId val="99833344"/>
        <c:scaling>
          <c:orientation val="minMax"/>
          <c:min val="0"/>
        </c:scaling>
        <c:delete val="0"/>
        <c:axPos val="l"/>
        <c:minorGridlines>
          <c:spPr>
            <a:ln w="3175">
              <a:solidFill>
                <a:schemeClr val="tx1">
                  <a:tint val="50000"/>
                  <a:shade val="95000"/>
                  <a:satMod val="105000"/>
                  <a:alpha val="50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1000">
                    <a:latin typeface="Calibri" pitchFamily="34" charset="0"/>
                    <a:cs typeface="Calibri" pitchFamily="34" charset="0"/>
                  </a:defRPr>
                </a:pPr>
                <a:r>
                  <a:rPr lang="sr-Cyrl-RS" sz="1000" dirty="0">
                    <a:latin typeface="Calibri" pitchFamily="34" charset="0"/>
                    <a:cs typeface="Calibri" pitchFamily="34" charset="0"/>
                  </a:rPr>
                  <a:t>ПГДС </a:t>
                </a:r>
                <a:r>
                  <a:rPr lang="en-US" sz="1000" dirty="0">
                    <a:latin typeface="Calibri" pitchFamily="34" charset="0"/>
                    <a:cs typeface="Calibri" pitchFamily="34" charset="0"/>
                  </a:rPr>
                  <a:t>[</a:t>
                </a:r>
                <a:r>
                  <a:rPr lang="sr-Cyrl-RS" sz="1000" dirty="0">
                    <a:latin typeface="Calibri" pitchFamily="34" charset="0"/>
                    <a:cs typeface="Calibri" pitchFamily="34" charset="0"/>
                  </a:rPr>
                  <a:t>воз/дан</a:t>
                </a:r>
                <a:r>
                  <a:rPr lang="en-US" sz="1000" dirty="0">
                    <a:latin typeface="Calibri" pitchFamily="34" charset="0"/>
                    <a:cs typeface="Calibri" pitchFamily="34" charset="0"/>
                  </a:rPr>
                  <a:t>]</a:t>
                </a:r>
              </a:p>
            </c:rich>
          </c:tx>
          <c:layout>
            <c:manualLayout>
              <c:xMode val="edge"/>
              <c:yMode val="edge"/>
              <c:x val="2.5846112954315489E-2"/>
              <c:y val="5.8495394451121591E-2"/>
            </c:manualLayout>
          </c:layout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93822336"/>
        <c:crosses val="autoZero"/>
        <c:crossBetween val="between"/>
      </c:valAx>
    </c:plotArea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9098109488321877"/>
          <c:y val="0.10601564248412831"/>
          <c:w val="0.3604522989793974"/>
          <c:h val="0.6740330190715633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1F497D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.10597155669991229"/>
                  <c:y val="2.258866761433902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1111111111111109E-2"/>
                  <c:y val="-7.40741260060075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8.611111111111111E-2"/>
                  <c:y val="-5.662211413109585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1111111111111109E-2"/>
                  <c:y val="-9.14139649045811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666666666666666E-2"/>
                  <c:y val="-9.223703411846237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0%" sourceLinked="0"/>
            <c:txPr>
              <a:bodyPr/>
              <a:lstStyle/>
              <a:p>
                <a:pPr>
                  <a:defRPr b="1" i="0">
                    <a:latin typeface="+mj-lt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(Sheet3!$B$4,Sheet3!$B$9)</c:f>
              <c:strCache>
                <c:ptCount val="2"/>
                <c:pt idx="0">
                  <c:v>Поштују ограничење</c:v>
                </c:pt>
                <c:pt idx="1">
                  <c:v>Не поштују ограничење</c:v>
                </c:pt>
              </c:strCache>
            </c:strRef>
          </c:cat>
          <c:val>
            <c:numRef>
              <c:f>('Deonice dvotračnog puta'!$AK$21,'Deonice dvotračnog puta'!$AK$26)</c:f>
              <c:numCache>
                <c:formatCode>0.00</c:formatCode>
                <c:ptCount val="2"/>
                <c:pt idx="0">
                  <c:v>52.53</c:v>
                </c:pt>
                <c:pt idx="1">
                  <c:v>47.47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58"/>
        <c:holeSize val="80"/>
      </c:doughnutChart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Sheet1!$B$16</c:f>
              <c:strCache>
                <c:ptCount val="1"/>
                <c:pt idx="0">
                  <c:v>Поштују ограничење</c:v>
                </c:pt>
              </c:strCache>
            </c:strRef>
          </c:tx>
          <c:spPr>
            <a:solidFill>
              <a:srgbClr val="1F497D"/>
            </a:solidFill>
            <a:ln>
              <a:solidFill>
                <a:sysClr val="windowText" lastClr="000000"/>
              </a:solidFill>
            </a:ln>
          </c:spPr>
          <c:invertIfNegative val="0"/>
          <c:cat>
            <c:strRef>
              <c:f>Sheet1!$B$3:$B$13</c:f>
              <c:strCache>
                <c:ptCount val="11"/>
                <c:pt idx="0">
                  <c:v>Краљево (Јарчујак) - Матарушка Бања</c:v>
                </c:pt>
                <c:pt idx="1">
                  <c:v>Матарушка Бања - Ушће</c:v>
                </c:pt>
                <c:pt idx="2">
                  <c:v>Ушће - Баре</c:v>
                </c:pt>
                <c:pt idx="3">
                  <c:v>Баре - Биљановац</c:v>
                </c:pt>
                <c:pt idx="4">
                  <c:v>Биљановац - Брвеник</c:v>
                </c:pt>
                <c:pt idx="5">
                  <c:v>Бревник - Рашка (К.Митровица)</c:v>
                </c:pt>
                <c:pt idx="6">
                  <c:v>Рашка (Кути) - Нови Пазар (Бања)</c:v>
                </c:pt>
                <c:pt idx="7">
                  <c:v>Нови Пазар (Бања) - Нови Пазар</c:v>
                </c:pt>
                <c:pt idx="8">
                  <c:v>Нови Пазар (Брђани) - Рибариће</c:v>
                </c:pt>
                <c:pt idx="9">
                  <c:v>Рибариће - Брегови</c:v>
                </c:pt>
                <c:pt idx="10">
                  <c:v>Брегови - Граница СРБ/ЦГ</c:v>
                </c:pt>
              </c:strCache>
            </c:strRef>
          </c:cat>
          <c:val>
            <c:numRef>
              <c:f>Sheet1!$C$16:$M$16</c:f>
              <c:numCache>
                <c:formatCode>0.00</c:formatCode>
                <c:ptCount val="11"/>
                <c:pt idx="0">
                  <c:v>82.66</c:v>
                </c:pt>
                <c:pt idx="1">
                  <c:v>27.227225040452971</c:v>
                </c:pt>
                <c:pt idx="2">
                  <c:v>10.086255414588798</c:v>
                </c:pt>
                <c:pt idx="3">
                  <c:v>60.48327162386601</c:v>
                </c:pt>
                <c:pt idx="4">
                  <c:v>24.060990016271614</c:v>
                </c:pt>
                <c:pt idx="5">
                  <c:v>68.624712236820741</c:v>
                </c:pt>
                <c:pt idx="6">
                  <c:v>49.633052309199797</c:v>
                </c:pt>
                <c:pt idx="7">
                  <c:v>81.48</c:v>
                </c:pt>
                <c:pt idx="8">
                  <c:v>28.656203398368341</c:v>
                </c:pt>
                <c:pt idx="9">
                  <c:v>79.834371460928651</c:v>
                </c:pt>
                <c:pt idx="10">
                  <c:v>23.189999999999998</c:v>
                </c:pt>
              </c:numCache>
            </c:numRef>
          </c:val>
        </c:ser>
        <c:ser>
          <c:idx val="1"/>
          <c:order val="1"/>
          <c:tx>
            <c:strRef>
              <c:f>Sheet1!$B$17</c:f>
              <c:strCache>
                <c:ptCount val="1"/>
                <c:pt idx="0">
                  <c:v>Прекорачују до 10 km/h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ysClr val="windowText" lastClr="000000"/>
              </a:solidFill>
            </a:ln>
          </c:spPr>
          <c:invertIfNegative val="0"/>
          <c:cat>
            <c:strRef>
              <c:f>Sheet1!$B$3:$B$13</c:f>
              <c:strCache>
                <c:ptCount val="11"/>
                <c:pt idx="0">
                  <c:v>Краљево (Јарчујак) - Матарушка Бања</c:v>
                </c:pt>
                <c:pt idx="1">
                  <c:v>Матарушка Бања - Ушће</c:v>
                </c:pt>
                <c:pt idx="2">
                  <c:v>Ушће - Баре</c:v>
                </c:pt>
                <c:pt idx="3">
                  <c:v>Баре - Биљановац</c:v>
                </c:pt>
                <c:pt idx="4">
                  <c:v>Биљановац - Брвеник</c:v>
                </c:pt>
                <c:pt idx="5">
                  <c:v>Бревник - Рашка (К.Митровица)</c:v>
                </c:pt>
                <c:pt idx="6">
                  <c:v>Рашка (Кути) - Нови Пазар (Бања)</c:v>
                </c:pt>
                <c:pt idx="7">
                  <c:v>Нови Пазар (Бања) - Нови Пазар</c:v>
                </c:pt>
                <c:pt idx="8">
                  <c:v>Нови Пазар (Брђани) - Рибариће</c:v>
                </c:pt>
                <c:pt idx="9">
                  <c:v>Рибариће - Брегови</c:v>
                </c:pt>
                <c:pt idx="10">
                  <c:v>Брегови - Граница СРБ/ЦГ</c:v>
                </c:pt>
              </c:strCache>
            </c:strRef>
          </c:cat>
          <c:val>
            <c:numRef>
              <c:f>Sheet1!$C$17:$M$17</c:f>
              <c:numCache>
                <c:formatCode>0.00</c:formatCode>
                <c:ptCount val="11"/>
                <c:pt idx="0">
                  <c:v>11.54</c:v>
                </c:pt>
                <c:pt idx="1">
                  <c:v>39.171584105347925</c:v>
                </c:pt>
                <c:pt idx="2">
                  <c:v>21.228758151633688</c:v>
                </c:pt>
                <c:pt idx="3">
                  <c:v>21.616033225852195</c:v>
                </c:pt>
                <c:pt idx="4">
                  <c:v>28.189952520484894</c:v>
                </c:pt>
                <c:pt idx="5">
                  <c:v>18.708931723310066</c:v>
                </c:pt>
                <c:pt idx="6">
                  <c:v>32.095926578202707</c:v>
                </c:pt>
                <c:pt idx="7">
                  <c:v>14.02</c:v>
                </c:pt>
                <c:pt idx="8">
                  <c:v>30.965678405790413</c:v>
                </c:pt>
                <c:pt idx="9">
                  <c:v>12.64933493216086</c:v>
                </c:pt>
                <c:pt idx="10">
                  <c:v>22.51</c:v>
                </c:pt>
              </c:numCache>
            </c:numRef>
          </c:val>
        </c:ser>
        <c:ser>
          <c:idx val="2"/>
          <c:order val="2"/>
          <c:tx>
            <c:strRef>
              <c:f>Sheet1!$B$18</c:f>
              <c:strCache>
                <c:ptCount val="1"/>
                <c:pt idx="0">
                  <c:v>Прекорачују 10 - 20 km/h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ysClr val="windowText" lastClr="000000"/>
              </a:solidFill>
            </a:ln>
          </c:spPr>
          <c:invertIfNegative val="0"/>
          <c:cat>
            <c:strRef>
              <c:f>Sheet1!$B$3:$B$13</c:f>
              <c:strCache>
                <c:ptCount val="11"/>
                <c:pt idx="0">
                  <c:v>Краљево (Јарчујак) - Матарушка Бања</c:v>
                </c:pt>
                <c:pt idx="1">
                  <c:v>Матарушка Бања - Ушће</c:v>
                </c:pt>
                <c:pt idx="2">
                  <c:v>Ушће - Баре</c:v>
                </c:pt>
                <c:pt idx="3">
                  <c:v>Баре - Биљановац</c:v>
                </c:pt>
                <c:pt idx="4">
                  <c:v>Биљановац - Брвеник</c:v>
                </c:pt>
                <c:pt idx="5">
                  <c:v>Бревник - Рашка (К.Митровица)</c:v>
                </c:pt>
                <c:pt idx="6">
                  <c:v>Рашка (Кути) - Нови Пазар (Бања)</c:v>
                </c:pt>
                <c:pt idx="7">
                  <c:v>Нови Пазар (Бања) - Нови Пазар</c:v>
                </c:pt>
                <c:pt idx="8">
                  <c:v>Нови Пазар (Брђани) - Рибариће</c:v>
                </c:pt>
                <c:pt idx="9">
                  <c:v>Рибариће - Брегови</c:v>
                </c:pt>
                <c:pt idx="10">
                  <c:v>Брегови - Граница СРБ/ЦГ</c:v>
                </c:pt>
              </c:strCache>
            </c:strRef>
          </c:cat>
          <c:val>
            <c:numRef>
              <c:f>Sheet1!$C$18:$M$18</c:f>
              <c:numCache>
                <c:formatCode>0.00</c:formatCode>
                <c:ptCount val="11"/>
                <c:pt idx="0">
                  <c:v>3.82</c:v>
                </c:pt>
                <c:pt idx="1">
                  <c:v>23.971326019198969</c:v>
                </c:pt>
                <c:pt idx="2">
                  <c:v>25.228413745985435</c:v>
                </c:pt>
                <c:pt idx="3">
                  <c:v>11.252926157265964</c:v>
                </c:pt>
                <c:pt idx="4">
                  <c:v>28.431926824041497</c:v>
                </c:pt>
                <c:pt idx="5">
                  <c:v>8.2773904377184433</c:v>
                </c:pt>
                <c:pt idx="6">
                  <c:v>12.135736370262318</c:v>
                </c:pt>
                <c:pt idx="7">
                  <c:v>3.41</c:v>
                </c:pt>
                <c:pt idx="8">
                  <c:v>20.69843256115302</c:v>
                </c:pt>
                <c:pt idx="9">
                  <c:v>5.0952912308751364</c:v>
                </c:pt>
                <c:pt idx="10">
                  <c:v>27.74</c:v>
                </c:pt>
              </c:numCache>
            </c:numRef>
          </c:val>
        </c:ser>
        <c:ser>
          <c:idx val="3"/>
          <c:order val="3"/>
          <c:tx>
            <c:strRef>
              <c:f>Sheet1!$B$19</c:f>
              <c:strCache>
                <c:ptCount val="1"/>
                <c:pt idx="0">
                  <c:v>Прекорачују 20 - 30 km/h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solidFill>
                <a:sysClr val="windowText" lastClr="000000"/>
              </a:solidFill>
            </a:ln>
          </c:spPr>
          <c:invertIfNegative val="0"/>
          <c:cat>
            <c:strRef>
              <c:f>Sheet1!$B$3:$B$13</c:f>
              <c:strCache>
                <c:ptCount val="11"/>
                <c:pt idx="0">
                  <c:v>Краљево (Јарчујак) - Матарушка Бања</c:v>
                </c:pt>
                <c:pt idx="1">
                  <c:v>Матарушка Бања - Ушће</c:v>
                </c:pt>
                <c:pt idx="2">
                  <c:v>Ушће - Баре</c:v>
                </c:pt>
                <c:pt idx="3">
                  <c:v>Баре - Биљановац</c:v>
                </c:pt>
                <c:pt idx="4">
                  <c:v>Биљановац - Брвеник</c:v>
                </c:pt>
                <c:pt idx="5">
                  <c:v>Бревник - Рашка (К.Митровица)</c:v>
                </c:pt>
                <c:pt idx="6">
                  <c:v>Рашка (Кути) - Нови Пазар (Бања)</c:v>
                </c:pt>
                <c:pt idx="7">
                  <c:v>Нови Пазар (Бања) - Нови Пазар</c:v>
                </c:pt>
                <c:pt idx="8">
                  <c:v>Нови Пазар (Брђани) - Рибариће</c:v>
                </c:pt>
                <c:pt idx="9">
                  <c:v>Рибариће - Брегови</c:v>
                </c:pt>
                <c:pt idx="10">
                  <c:v>Брегови - Граница СРБ/ЦГ</c:v>
                </c:pt>
              </c:strCache>
            </c:strRef>
          </c:cat>
          <c:val>
            <c:numRef>
              <c:f>Sheet1!$C$19:$M$19</c:f>
              <c:numCache>
                <c:formatCode>0.00</c:formatCode>
                <c:ptCount val="11"/>
                <c:pt idx="0">
                  <c:v>1.43</c:v>
                </c:pt>
                <c:pt idx="1">
                  <c:v>6.7902059354733826</c:v>
                </c:pt>
                <c:pt idx="2">
                  <c:v>21.2399583353167</c:v>
                </c:pt>
                <c:pt idx="3">
                  <c:v>5.0813607215961358</c:v>
                </c:pt>
                <c:pt idx="4">
                  <c:v>12.393833370485597</c:v>
                </c:pt>
                <c:pt idx="5">
                  <c:v>3.3827364381153942</c:v>
                </c:pt>
                <c:pt idx="6">
                  <c:v>4.3228756601782115</c:v>
                </c:pt>
                <c:pt idx="7">
                  <c:v>0.75</c:v>
                </c:pt>
                <c:pt idx="8">
                  <c:v>11.313344741384272</c:v>
                </c:pt>
                <c:pt idx="9">
                  <c:v>1.8954155841271956</c:v>
                </c:pt>
                <c:pt idx="10">
                  <c:v>15.56</c:v>
                </c:pt>
              </c:numCache>
            </c:numRef>
          </c:val>
        </c:ser>
        <c:ser>
          <c:idx val="4"/>
          <c:order val="4"/>
          <c:tx>
            <c:strRef>
              <c:f>Sheet1!$B$20</c:f>
              <c:strCache>
                <c:ptCount val="1"/>
                <c:pt idx="0">
                  <c:v>Прекорачују преко 30 km/h</c:v>
                </c:pt>
              </c:strCache>
            </c:strRef>
          </c:tx>
          <c:spPr>
            <a:solidFill>
              <a:schemeClr val="tx1"/>
            </a:solidFill>
            <a:ln>
              <a:solidFill>
                <a:sysClr val="windowText" lastClr="000000"/>
              </a:solidFill>
            </a:ln>
          </c:spPr>
          <c:invertIfNegative val="0"/>
          <c:cat>
            <c:strRef>
              <c:f>Sheet1!$B$3:$B$13</c:f>
              <c:strCache>
                <c:ptCount val="11"/>
                <c:pt idx="0">
                  <c:v>Краљево (Јарчујак) - Матарушка Бања</c:v>
                </c:pt>
                <c:pt idx="1">
                  <c:v>Матарушка Бања - Ушће</c:v>
                </c:pt>
                <c:pt idx="2">
                  <c:v>Ушће - Баре</c:v>
                </c:pt>
                <c:pt idx="3">
                  <c:v>Баре - Биљановац</c:v>
                </c:pt>
                <c:pt idx="4">
                  <c:v>Биљановац - Брвеник</c:v>
                </c:pt>
                <c:pt idx="5">
                  <c:v>Бревник - Рашка (К.Митровица)</c:v>
                </c:pt>
                <c:pt idx="6">
                  <c:v>Рашка (Кути) - Нови Пазар (Бања)</c:v>
                </c:pt>
                <c:pt idx="7">
                  <c:v>Нови Пазар (Бања) - Нови Пазар</c:v>
                </c:pt>
                <c:pt idx="8">
                  <c:v>Нови Пазар (Брђани) - Рибариће</c:v>
                </c:pt>
                <c:pt idx="9">
                  <c:v>Рибариће - Брегови</c:v>
                </c:pt>
                <c:pt idx="10">
                  <c:v>Брегови - Граница СРБ/ЦГ</c:v>
                </c:pt>
              </c:strCache>
            </c:strRef>
          </c:cat>
          <c:val>
            <c:numRef>
              <c:f>Sheet1!$C$20:$M$20</c:f>
              <c:numCache>
                <c:formatCode>0.00</c:formatCode>
                <c:ptCount val="11"/>
                <c:pt idx="0">
                  <c:v>0.54</c:v>
                </c:pt>
                <c:pt idx="1">
                  <c:v>2.8396588995267571</c:v>
                </c:pt>
                <c:pt idx="2">
                  <c:v>22.216614352475379</c:v>
                </c:pt>
                <c:pt idx="3">
                  <c:v>1.5664082714196941</c:v>
                </c:pt>
                <c:pt idx="4">
                  <c:v>6.9232972687163956</c:v>
                </c:pt>
                <c:pt idx="5">
                  <c:v>1.0062291640353607</c:v>
                </c:pt>
                <c:pt idx="6">
                  <c:v>1.8124090821569669</c:v>
                </c:pt>
                <c:pt idx="7">
                  <c:v>0.35</c:v>
                </c:pt>
                <c:pt idx="8">
                  <c:v>8.3663408933039527</c:v>
                </c:pt>
                <c:pt idx="9">
                  <c:v>0.52558679190815627</c:v>
                </c:pt>
                <c:pt idx="10">
                  <c:v>10.99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1612672"/>
        <c:axId val="111614208"/>
      </c:barChart>
      <c:catAx>
        <c:axId val="111612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111614208"/>
        <c:crosses val="autoZero"/>
        <c:auto val="1"/>
        <c:lblAlgn val="ctr"/>
        <c:lblOffset val="100"/>
        <c:noMultiLvlLbl val="0"/>
      </c:catAx>
      <c:valAx>
        <c:axId val="111614208"/>
        <c:scaling>
          <c:orientation val="minMax"/>
        </c:scaling>
        <c:delete val="0"/>
        <c:axPos val="l"/>
        <c:majorGridlines>
          <c:spPr>
            <a:ln w="6350">
              <a:solidFill>
                <a:schemeClr val="tx1">
                  <a:tint val="75000"/>
                  <a:shade val="95000"/>
                  <a:satMod val="105000"/>
                  <a:alpha val="30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1116126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069536882603395"/>
          <c:y val="0.16693726906198153"/>
          <c:w val="0.22576973084731675"/>
          <c:h val="0.34531201273149437"/>
        </c:manualLayout>
      </c:layout>
      <c:overlay val="0"/>
      <c:txPr>
        <a:bodyPr/>
        <a:lstStyle/>
        <a:p>
          <a:pPr>
            <a:defRPr>
              <a:latin typeface="Calibri" pitchFamily="34" charset="0"/>
              <a:cs typeface="Calibri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5880620752283563"/>
          <c:y val="0.14069003578179651"/>
          <c:w val="0.51818910217705283"/>
          <c:h val="0.71861992843640699"/>
        </c:manualLayout>
      </c:layout>
      <c:barChart>
        <c:barDir val="bar"/>
        <c:grouping val="clustered"/>
        <c:varyColors val="0"/>
        <c:ser>
          <c:idx val="0"/>
          <c:order val="0"/>
          <c:spPr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dPt>
          <c:dLbls>
            <c:numFmt formatCode="General" sourceLinked="0"/>
            <c:txPr>
              <a:bodyPr/>
              <a:lstStyle/>
              <a:p>
                <a:pPr>
                  <a:defRPr b="1">
                    <a:latin typeface="Calibri" pitchFamily="34" charset="0"/>
                    <a:cs typeface="Calibri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Sheet3!$B$5:$B$8</c:f>
              <c:strCache>
                <c:ptCount val="4"/>
                <c:pt idx="0">
                  <c:v>Прекорачују до 10 km/h</c:v>
                </c:pt>
                <c:pt idx="1">
                  <c:v>Прекорачују 10 - 20 km/h</c:v>
                </c:pt>
                <c:pt idx="2">
                  <c:v>Прекорачују 20 - 30 km/h</c:v>
                </c:pt>
                <c:pt idx="3">
                  <c:v>Прекорачују преко 30 km/h</c:v>
                </c:pt>
              </c:strCache>
            </c:strRef>
          </c:cat>
          <c:val>
            <c:numRef>
              <c:f>'Deonice dvotračnog puta'!$AK$22:$AK$25</c:f>
              <c:numCache>
                <c:formatCode>0.00</c:formatCode>
                <c:ptCount val="4"/>
                <c:pt idx="0">
                  <c:v>22.7</c:v>
                </c:pt>
                <c:pt idx="1">
                  <c:v>13.96</c:v>
                </c:pt>
                <c:pt idx="2">
                  <c:v>6.53</c:v>
                </c:pt>
                <c:pt idx="3">
                  <c:v>4.28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9"/>
        <c:axId val="111641728"/>
        <c:axId val="111646208"/>
      </c:barChart>
      <c:catAx>
        <c:axId val="1116417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1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111646208"/>
        <c:crosses val="autoZero"/>
        <c:auto val="1"/>
        <c:lblAlgn val="ctr"/>
        <c:lblOffset val="100"/>
        <c:noMultiLvlLbl val="0"/>
      </c:catAx>
      <c:valAx>
        <c:axId val="111646208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extTo"/>
        <c:crossAx val="1116417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6019360044011812"/>
          <c:y val="4.0720320138161376E-2"/>
          <c:w val="0.37377968447221227"/>
          <c:h val="0.9528593411333682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2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6.5951873845214698E-2"/>
                  <c:y val="8.415171687739932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8452389874356844E-2"/>
                  <c:y val="-9.939704584365727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8.611111111111111E-2"/>
                  <c:y val="-5.662211413109585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1111111111111109E-2"/>
                  <c:y val="-9.14139649045811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666666666666666E-2"/>
                  <c:y val="-9.223703411846237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0%" sourceLinked="0"/>
            <c:txPr>
              <a:bodyPr/>
              <a:lstStyle/>
              <a:p>
                <a:pPr>
                  <a:defRPr b="1" i="0">
                    <a:latin typeface="+mj-lt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(Sheet1!$B$28,Sheet1!$B$33)</c:f>
              <c:strCache>
                <c:ptCount val="2"/>
                <c:pt idx="0">
                  <c:v>Поштују ограничење</c:v>
                </c:pt>
                <c:pt idx="1">
                  <c:v>Не поштују ограничење</c:v>
                </c:pt>
              </c:strCache>
            </c:strRef>
          </c:cat>
          <c:val>
            <c:numRef>
              <c:f>(Sheet1!$D$28,Sheet1!$D$33)</c:f>
              <c:numCache>
                <c:formatCode>0.00</c:formatCode>
                <c:ptCount val="2"/>
                <c:pt idx="0">
                  <c:v>74.240977123814289</c:v>
                </c:pt>
                <c:pt idx="1">
                  <c:v>25.754724382922394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80"/>
      </c:doughnutChart>
      <c:spPr>
        <a:noFill/>
        <a:ln w="25400">
          <a:noFill/>
        </a:ln>
      </c:spPr>
    </c:plotArea>
    <c:legend>
      <c:legendPos val="l"/>
      <c:layout>
        <c:manualLayout>
          <c:xMode val="edge"/>
          <c:yMode val="edge"/>
          <c:x val="1.4988919504058446E-4"/>
          <c:y val="2.9884513542541766E-2"/>
          <c:w val="0.36471641843536617"/>
          <c:h val="0.24082085594223002"/>
        </c:manualLayout>
      </c:layout>
      <c:overlay val="0"/>
      <c:txPr>
        <a:bodyPr/>
        <a:lstStyle/>
        <a:p>
          <a:pPr>
            <a:defRPr sz="1100">
              <a:latin typeface="Calibri" pitchFamily="34" charset="0"/>
              <a:cs typeface="Calibri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dPt>
          <c:dLbls>
            <c:numFmt formatCode="#,##0.00" sourceLinked="0"/>
            <c:txPr>
              <a:bodyPr/>
              <a:lstStyle/>
              <a:p>
                <a:pPr>
                  <a:defRPr b="1">
                    <a:latin typeface="Calibri" pitchFamily="34" charset="0"/>
                    <a:cs typeface="Calibri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Sheet1!$B$29:$B$32</c:f>
              <c:strCache>
                <c:ptCount val="4"/>
                <c:pt idx="0">
                  <c:v>Прекорачују до 10 km/h</c:v>
                </c:pt>
                <c:pt idx="1">
                  <c:v>Прекорачују 10 - 20 km/h</c:v>
                </c:pt>
                <c:pt idx="2">
                  <c:v>Прекорачују 20 - 30 km/h</c:v>
                </c:pt>
                <c:pt idx="3">
                  <c:v>Прекорачују преко 30 km/h</c:v>
                </c:pt>
              </c:strCache>
            </c:strRef>
          </c:cat>
          <c:val>
            <c:numRef>
              <c:f>Sheet1!$D$29:$D$32</c:f>
              <c:numCache>
                <c:formatCode>0.00</c:formatCode>
                <c:ptCount val="4"/>
                <c:pt idx="0">
                  <c:v>15.562371042100157</c:v>
                </c:pt>
                <c:pt idx="1">
                  <c:v>6.6088134300601151</c:v>
                </c:pt>
                <c:pt idx="2">
                  <c:v>2.7188267424483539</c:v>
                </c:pt>
                <c:pt idx="3">
                  <c:v>0.86471316831377487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9"/>
        <c:axId val="99652352"/>
        <c:axId val="99653888"/>
      </c:barChart>
      <c:catAx>
        <c:axId val="996523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00" b="1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99653888"/>
        <c:crosses val="autoZero"/>
        <c:auto val="1"/>
        <c:lblAlgn val="ctr"/>
        <c:lblOffset val="100"/>
        <c:noMultiLvlLbl val="0"/>
      </c:catAx>
      <c:valAx>
        <c:axId val="99653888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extTo"/>
        <c:crossAx val="996523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6019360044011812"/>
          <c:y val="4.0720320138161376E-2"/>
          <c:w val="0.37377968447221227"/>
          <c:h val="0.9528593411333682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2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8.4562417754584493E-2"/>
                  <c:y val="6.897285111179642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1745620504502644E-2"/>
                  <c:y val="-6.563307527887959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8.611111111111111E-2"/>
                  <c:y val="-5.662211413109585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1111111111111109E-2"/>
                  <c:y val="-9.14139649045811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666666666666666E-2"/>
                  <c:y val="-9.223703411846237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0%" sourceLinked="0"/>
            <c:txPr>
              <a:bodyPr/>
              <a:lstStyle/>
              <a:p>
                <a:pPr>
                  <a:defRPr b="1" i="0">
                    <a:latin typeface="+mj-lt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(Sheet1!$B$28,Sheet1!$B$33)</c:f>
              <c:strCache>
                <c:ptCount val="2"/>
                <c:pt idx="0">
                  <c:v>Поштују ограничење</c:v>
                </c:pt>
                <c:pt idx="1">
                  <c:v>Не поштују ограничење</c:v>
                </c:pt>
              </c:strCache>
            </c:strRef>
          </c:cat>
          <c:val>
            <c:numRef>
              <c:f>(Sheet1!$F$28,Sheet1!$F$33)</c:f>
              <c:numCache>
                <c:formatCode>0.00</c:formatCode>
                <c:ptCount val="2"/>
                <c:pt idx="0">
                  <c:v>31.576176954562875</c:v>
                </c:pt>
                <c:pt idx="1">
                  <c:v>68.423823045437118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86"/>
        <c:holeSize val="80"/>
      </c:doughnutChart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dPt>
          <c:dLbls>
            <c:numFmt formatCode="#,##0.00" sourceLinked="0"/>
            <c:txPr>
              <a:bodyPr/>
              <a:lstStyle/>
              <a:p>
                <a:pPr>
                  <a:defRPr b="1">
                    <a:latin typeface="Calibri" pitchFamily="34" charset="0"/>
                    <a:cs typeface="Calibri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Sheet1!$B$29:$B$32</c:f>
              <c:strCache>
                <c:ptCount val="4"/>
                <c:pt idx="0">
                  <c:v>Прекорачују до 10 km/h</c:v>
                </c:pt>
                <c:pt idx="1">
                  <c:v>Прекорачују 10 - 20 km/h</c:v>
                </c:pt>
                <c:pt idx="2">
                  <c:v>Прекорачују 20 - 30 km/h</c:v>
                </c:pt>
                <c:pt idx="3">
                  <c:v>Прекорачују преко 30 km/h</c:v>
                </c:pt>
              </c:strCache>
            </c:strRef>
          </c:cat>
          <c:val>
            <c:numRef>
              <c:f>Sheet1!$F$29:$F$32</c:f>
              <c:numCache>
                <c:formatCode>0.00</c:formatCode>
                <c:ptCount val="4"/>
                <c:pt idx="0">
                  <c:v>28.707800447537952</c:v>
                </c:pt>
                <c:pt idx="1">
                  <c:v>18.663257590931426</c:v>
                </c:pt>
                <c:pt idx="2">
                  <c:v>11.373726313687218</c:v>
                </c:pt>
                <c:pt idx="3">
                  <c:v>9.6790386932805248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9"/>
        <c:axId val="99706752"/>
        <c:axId val="99708288"/>
      </c:barChart>
      <c:catAx>
        <c:axId val="997067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00" b="1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99708288"/>
        <c:crosses val="autoZero"/>
        <c:auto val="1"/>
        <c:lblAlgn val="ctr"/>
        <c:lblOffset val="100"/>
        <c:noMultiLvlLbl val="0"/>
      </c:catAx>
      <c:valAx>
        <c:axId val="99708288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extTo"/>
        <c:crossAx val="997067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6019360044011812"/>
          <c:y val="4.0720320138161376E-2"/>
          <c:w val="0.37377968447221227"/>
          <c:h val="0.9528593411333682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2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7.9245119494764552E-2"/>
                  <c:y val="5.488265257292342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1111111111111109E-2"/>
                  <c:y val="-7.40741260060075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8.611111111111111E-2"/>
                  <c:y val="-5.662211413109585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1111111111111109E-2"/>
                  <c:y val="-9.14139649045811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666666666666666E-2"/>
                  <c:y val="-9.223703411846237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0%" sourceLinked="0"/>
            <c:txPr>
              <a:bodyPr/>
              <a:lstStyle/>
              <a:p>
                <a:pPr>
                  <a:defRPr b="1" i="0">
                    <a:latin typeface="+mj-lt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(Sheet1!$B$28,Sheet1!$B$33)</c:f>
              <c:strCache>
                <c:ptCount val="2"/>
                <c:pt idx="0">
                  <c:v>Поштују ограничење</c:v>
                </c:pt>
                <c:pt idx="1">
                  <c:v>Не поштују ограничење</c:v>
                </c:pt>
              </c:strCache>
            </c:strRef>
          </c:cat>
          <c:val>
            <c:numRef>
              <c:f>(Sheet1!$H$28,Sheet1!$H$33)</c:f>
              <c:numCache>
                <c:formatCode>0.00</c:formatCode>
                <c:ptCount val="2"/>
                <c:pt idx="0">
                  <c:v>46.726580825077882</c:v>
                </c:pt>
                <c:pt idx="1">
                  <c:v>53.276302951066675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60"/>
        <c:holeSize val="80"/>
      </c:doughnutChart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029266690790597"/>
          <c:y val="0.10229406523260322"/>
          <c:w val="0.42150319852816753"/>
          <c:h val="0.75705159507256736"/>
        </c:manualLayout>
      </c:layout>
      <c:barChart>
        <c:barDir val="bar"/>
        <c:grouping val="clustered"/>
        <c:varyColors val="0"/>
        <c:ser>
          <c:idx val="0"/>
          <c:order val="0"/>
          <c:spPr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dPt>
          <c:dLbls>
            <c:numFmt formatCode="#,##0.00" sourceLinked="0"/>
            <c:txPr>
              <a:bodyPr/>
              <a:lstStyle/>
              <a:p>
                <a:pPr>
                  <a:defRPr b="1">
                    <a:latin typeface="Calibri" pitchFamily="34" charset="0"/>
                    <a:cs typeface="Calibri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Sheet1!$B$29:$B$32</c:f>
              <c:strCache>
                <c:ptCount val="4"/>
                <c:pt idx="0">
                  <c:v>Прекорачују до 10 km/h</c:v>
                </c:pt>
                <c:pt idx="1">
                  <c:v>Прекорачују 10 - 20 km/h</c:v>
                </c:pt>
                <c:pt idx="2">
                  <c:v>Прекорачују 20 - 30 km/h</c:v>
                </c:pt>
                <c:pt idx="3">
                  <c:v>Прекорачују преко 30 km/h</c:v>
                </c:pt>
              </c:strCache>
            </c:strRef>
          </c:cat>
          <c:val>
            <c:numRef>
              <c:f>Sheet1!$H$29:$H$32</c:f>
              <c:numCache>
                <c:formatCode>0.00</c:formatCode>
                <c:ptCount val="4"/>
                <c:pt idx="0">
                  <c:v>25.232226251653156</c:v>
                </c:pt>
                <c:pt idx="1">
                  <c:v>17.621610106159213</c:v>
                </c:pt>
                <c:pt idx="2">
                  <c:v>6.732527323418541</c:v>
                </c:pt>
                <c:pt idx="3">
                  <c:v>3.6899392698357709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9"/>
        <c:axId val="99777536"/>
        <c:axId val="99779328"/>
      </c:barChart>
      <c:catAx>
        <c:axId val="997775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00" b="1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99779328"/>
        <c:crosses val="autoZero"/>
        <c:auto val="1"/>
        <c:lblAlgn val="ctr"/>
        <c:lblOffset val="100"/>
        <c:noMultiLvlLbl val="0"/>
      </c:catAx>
      <c:valAx>
        <c:axId val="99779328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extTo"/>
        <c:crossAx val="997775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'Uporedna analiza'!$C$18</c:f>
              <c:strCache>
                <c:ptCount val="1"/>
                <c:pt idx="0">
                  <c:v>Ограничење брзине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strRef>
              <c:f>'Uporedna analiza'!$C$3:$C$13</c:f>
              <c:strCache>
                <c:ptCount val="11"/>
                <c:pt idx="0">
                  <c:v>Краљево (Јарчујак) - Матарушка Бања </c:v>
                </c:pt>
                <c:pt idx="1">
                  <c:v>Матарушка Бања – Ушће </c:v>
                </c:pt>
                <c:pt idx="2">
                  <c:v>Ушће – Баре </c:v>
                </c:pt>
                <c:pt idx="3">
                  <c:v>Баре – Биљановaц </c:v>
                </c:pt>
                <c:pt idx="4">
                  <c:v>Биљановaц – Брвеник </c:v>
                </c:pt>
                <c:pt idx="5">
                  <c:v>Брвеник - Рашка (К.Митровица) </c:v>
                </c:pt>
                <c:pt idx="6">
                  <c:v>Рашка (Кути) - Нови Пазар (Бања) </c:v>
                </c:pt>
                <c:pt idx="7">
                  <c:v>Нови Пазар (Бања) - Нови Пазар </c:v>
                </c:pt>
                <c:pt idx="8">
                  <c:v>Нови Пазар (Брђани) – Рибариће </c:v>
                </c:pt>
                <c:pt idx="9">
                  <c:v>Рибариће – Брегови </c:v>
                </c:pt>
                <c:pt idx="10">
                  <c:v>Брегови - граница СРБ/ЦГ </c:v>
                </c:pt>
              </c:strCache>
            </c:strRef>
          </c:cat>
          <c:val>
            <c:numRef>
              <c:f>'Uporedna analiza'!$D$3:$D$13</c:f>
              <c:numCache>
                <c:formatCode>General</c:formatCode>
                <c:ptCount val="11"/>
                <c:pt idx="0">
                  <c:v>80</c:v>
                </c:pt>
                <c:pt idx="1">
                  <c:v>50</c:v>
                </c:pt>
                <c:pt idx="2">
                  <c:v>60</c:v>
                </c:pt>
                <c:pt idx="3">
                  <c:v>80</c:v>
                </c:pt>
                <c:pt idx="4">
                  <c:v>50</c:v>
                </c:pt>
                <c:pt idx="5">
                  <c:v>80</c:v>
                </c:pt>
                <c:pt idx="6">
                  <c:v>60</c:v>
                </c:pt>
                <c:pt idx="7">
                  <c:v>50</c:v>
                </c:pt>
                <c:pt idx="8">
                  <c:v>60</c:v>
                </c:pt>
                <c:pt idx="9">
                  <c:v>80</c:v>
                </c:pt>
                <c:pt idx="10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2"/>
        <c:axId val="41937536"/>
        <c:axId val="41956096"/>
      </c:barChart>
      <c:lineChart>
        <c:grouping val="standard"/>
        <c:varyColors val="0"/>
        <c:ser>
          <c:idx val="1"/>
          <c:order val="1"/>
          <c:tx>
            <c:strRef>
              <c:f>'Uporedna analiza'!$C$19</c:f>
              <c:strCache>
                <c:ptCount val="1"/>
                <c:pt idx="0">
                  <c:v>Слободна брзина тока</c:v>
                </c:pt>
              </c:strCache>
            </c:strRef>
          </c:tx>
          <c:spPr>
            <a:ln w="34925">
              <a:solidFill>
                <a:srgbClr val="FF0000"/>
              </a:solidFill>
              <a:prstDash val="sysDot"/>
            </a:ln>
          </c:spPr>
          <c:marker>
            <c:symbol val="circle"/>
            <c:size val="7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marker>
          <c:val>
            <c:numRef>
              <c:f>'Uporedna analiza'!$E$3:$E$13</c:f>
              <c:numCache>
                <c:formatCode>General</c:formatCode>
                <c:ptCount val="11"/>
                <c:pt idx="0">
                  <c:v>92</c:v>
                </c:pt>
                <c:pt idx="1">
                  <c:v>73</c:v>
                </c:pt>
                <c:pt idx="2">
                  <c:v>77</c:v>
                </c:pt>
                <c:pt idx="3">
                  <c:v>73</c:v>
                </c:pt>
                <c:pt idx="4">
                  <c:v>91</c:v>
                </c:pt>
                <c:pt idx="5">
                  <c:v>83</c:v>
                </c:pt>
                <c:pt idx="6">
                  <c:v>91</c:v>
                </c:pt>
                <c:pt idx="7">
                  <c:v>93</c:v>
                </c:pt>
                <c:pt idx="8">
                  <c:v>67</c:v>
                </c:pt>
                <c:pt idx="9">
                  <c:v>76</c:v>
                </c:pt>
                <c:pt idx="10">
                  <c:v>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'Uporedna analiza'!$C$21</c:f>
              <c:strCache>
                <c:ptCount val="1"/>
                <c:pt idx="0">
                  <c:v>Екслпоатациона брзина са АБС-а</c:v>
                </c:pt>
              </c:strCache>
            </c:strRef>
          </c:tx>
          <c:spPr>
            <a:ln w="34925" cmpd="sng">
              <a:solidFill>
                <a:srgbClr val="FFC000"/>
              </a:solidFill>
              <a:prstDash val="sysDot"/>
            </a:ln>
          </c:spPr>
          <c:marker>
            <c:symbol val="diamond"/>
            <c:size val="7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</c:spPr>
          </c:marker>
          <c:val>
            <c:numRef>
              <c:f>'Uporedna analiza'!$G$3:$G$13</c:f>
              <c:numCache>
                <c:formatCode>General</c:formatCode>
                <c:ptCount val="11"/>
                <c:pt idx="0">
                  <c:v>68</c:v>
                </c:pt>
                <c:pt idx="1">
                  <c:v>55</c:v>
                </c:pt>
                <c:pt idx="2">
                  <c:v>78</c:v>
                </c:pt>
                <c:pt idx="3">
                  <c:v>76</c:v>
                </c:pt>
                <c:pt idx="4">
                  <c:v>58</c:v>
                </c:pt>
                <c:pt idx="5">
                  <c:v>73</c:v>
                </c:pt>
                <c:pt idx="6">
                  <c:v>60</c:v>
                </c:pt>
                <c:pt idx="7">
                  <c:v>41</c:v>
                </c:pt>
                <c:pt idx="8">
                  <c:v>67</c:v>
                </c:pt>
                <c:pt idx="9">
                  <c:v>68</c:v>
                </c:pt>
                <c:pt idx="10">
                  <c:v>60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'Uporedna analiza'!$C$20</c:f>
              <c:strCache>
                <c:ptCount val="1"/>
                <c:pt idx="0">
                  <c:v>Екслпоатациона брзина по моделу</c:v>
                </c:pt>
              </c:strCache>
            </c:strRef>
          </c:tx>
          <c:spPr>
            <a:ln w="34925">
              <a:solidFill>
                <a:schemeClr val="tx2"/>
              </a:solidFill>
              <a:prstDash val="sysDot"/>
            </a:ln>
          </c:spPr>
          <c:marker>
            <c:symbol val="diamond"/>
            <c:size val="7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marker>
          <c:val>
            <c:numRef>
              <c:f>'Uporedna analiza'!$F$3:$F$13</c:f>
              <c:numCache>
                <c:formatCode>General</c:formatCode>
                <c:ptCount val="11"/>
                <c:pt idx="0">
                  <c:v>82</c:v>
                </c:pt>
                <c:pt idx="1">
                  <c:v>69</c:v>
                </c:pt>
                <c:pt idx="2">
                  <c:v>74</c:v>
                </c:pt>
                <c:pt idx="3">
                  <c:v>71</c:v>
                </c:pt>
                <c:pt idx="4">
                  <c:v>84</c:v>
                </c:pt>
                <c:pt idx="5">
                  <c:v>79</c:v>
                </c:pt>
                <c:pt idx="6">
                  <c:v>86</c:v>
                </c:pt>
                <c:pt idx="7">
                  <c:v>85</c:v>
                </c:pt>
                <c:pt idx="8">
                  <c:v>52</c:v>
                </c:pt>
                <c:pt idx="9">
                  <c:v>74</c:v>
                </c:pt>
                <c:pt idx="10">
                  <c:v>66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937536"/>
        <c:axId val="41956096"/>
      </c:lineChart>
      <c:catAx>
        <c:axId val="41937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41956096"/>
        <c:crosses val="autoZero"/>
        <c:auto val="1"/>
        <c:lblAlgn val="ctr"/>
        <c:lblOffset val="100"/>
        <c:noMultiLvlLbl val="0"/>
      </c:catAx>
      <c:valAx>
        <c:axId val="41956096"/>
        <c:scaling>
          <c:orientation val="minMax"/>
        </c:scaling>
        <c:delete val="0"/>
        <c:axPos val="l"/>
        <c:majorGridlines>
          <c:spPr>
            <a:ln w="6350">
              <a:solidFill>
                <a:schemeClr val="tx1">
                  <a:tint val="75000"/>
                  <a:shade val="95000"/>
                  <a:satMod val="105000"/>
                  <a:alpha val="30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050">
                    <a:latin typeface="Calibri" pitchFamily="34" charset="0"/>
                    <a:cs typeface="Calibri" pitchFamily="34" charset="0"/>
                  </a:defRPr>
                </a:pPr>
                <a:r>
                  <a:rPr lang="sr-Latn-RS" sz="1050">
                    <a:latin typeface="Calibri" pitchFamily="34" charset="0"/>
                    <a:cs typeface="Calibri" pitchFamily="34" charset="0"/>
                  </a:rPr>
                  <a:t>V </a:t>
                </a:r>
                <a:r>
                  <a:rPr lang="en-US" sz="1050">
                    <a:latin typeface="Calibri" pitchFamily="34" charset="0"/>
                    <a:cs typeface="Calibri" pitchFamily="34" charset="0"/>
                  </a:rPr>
                  <a:t>[km/h]</a:t>
                </a:r>
              </a:p>
            </c:rich>
          </c:tx>
          <c:layout>
            <c:manualLayout>
              <c:xMode val="edge"/>
              <c:yMode val="edge"/>
              <c:x val="7.698124934383202E-2"/>
              <c:y val="4.3539107611548555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>
                <a:latin typeface="Calibri" pitchFamily="34" charset="0"/>
                <a:cs typeface="Calibri" pitchFamily="34" charset="0"/>
              </a:defRPr>
            </a:pPr>
            <a:endParaRPr lang="en-US"/>
          </a:p>
        </c:txPr>
        <c:crossAx val="4193753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050">
              <a:latin typeface="Calibri" pitchFamily="34" charset="0"/>
              <a:cs typeface="Calibri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7CE9A9-CAE3-4B11-9DC7-C260321F69E3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7152728-1A8A-44E8-9C70-1AC2E3AC85BB}">
      <dgm:prSet phldrT="[Text]" custT="1"/>
      <dgm:spPr>
        <a:ln w="9525"/>
      </dgm:spPr>
      <dgm:t>
        <a:bodyPr/>
        <a:lstStyle/>
        <a:p>
          <a:pPr algn="ctr"/>
          <a:r>
            <a:rPr lang="sr-Cyrl-RS" sz="1050" b="1" dirty="0" smtClean="0">
              <a:latin typeface="+mn-lt"/>
              <a:cs typeface="Calibri" pitchFamily="34" charset="0"/>
            </a:rPr>
            <a:t>укупан број возила  19.372.501</a:t>
          </a:r>
          <a:endParaRPr lang="en-US" sz="1050" b="1" dirty="0">
            <a:latin typeface="+mn-lt"/>
            <a:cs typeface="Calibri" pitchFamily="34" charset="0"/>
          </a:endParaRPr>
        </a:p>
      </dgm:t>
    </dgm:pt>
    <dgm:pt modelId="{92E58A2A-AA57-4120-BE7A-2DB0B0589529}" type="parTrans" cxnId="{2A570B4D-6A8A-4E6E-840E-CB853E26DA8F}">
      <dgm:prSet/>
      <dgm:spPr/>
      <dgm:t>
        <a:bodyPr/>
        <a:lstStyle/>
        <a:p>
          <a:pPr algn="ctr"/>
          <a:endParaRPr lang="en-US" sz="2000" b="1">
            <a:latin typeface="+mn-lt"/>
            <a:cs typeface="Calibri" pitchFamily="34" charset="0"/>
          </a:endParaRPr>
        </a:p>
      </dgm:t>
    </dgm:pt>
    <dgm:pt modelId="{0216B928-DF72-4087-92D3-868BBDAEC625}" type="sibTrans" cxnId="{2A570B4D-6A8A-4E6E-840E-CB853E26DA8F}">
      <dgm:prSet custT="1"/>
      <dgm:spPr/>
      <dgm:t>
        <a:bodyPr/>
        <a:lstStyle/>
        <a:p>
          <a:pPr algn="ctr"/>
          <a:endParaRPr lang="en-US" sz="1400" b="1">
            <a:latin typeface="+mn-lt"/>
            <a:cs typeface="Calibri" pitchFamily="34" charset="0"/>
          </a:endParaRPr>
        </a:p>
      </dgm:t>
    </dgm:pt>
    <dgm:pt modelId="{0463FB96-ED6B-41A9-8BC3-3AC49406AD96}">
      <dgm:prSet custT="1"/>
      <dgm:spPr>
        <a:ln w="9525"/>
      </dgm:spPr>
      <dgm:t>
        <a:bodyPr/>
        <a:lstStyle/>
        <a:p>
          <a:pPr algn="ctr"/>
          <a:r>
            <a:rPr lang="sr-Cyrl-RS" sz="1050" b="1" dirty="0" smtClean="0">
              <a:latin typeface="+mn-lt"/>
              <a:cs typeface="Calibri" pitchFamily="34" charset="0"/>
            </a:rPr>
            <a:t>поштују  10.176.289 </a:t>
          </a:r>
          <a:endParaRPr lang="en-US" sz="1050" b="1" dirty="0">
            <a:latin typeface="+mn-lt"/>
            <a:cs typeface="Calibri" pitchFamily="34" charset="0"/>
          </a:endParaRPr>
        </a:p>
      </dgm:t>
    </dgm:pt>
    <dgm:pt modelId="{0B7C6FC8-641E-4506-BC8E-97242CEAD18D}" type="parTrans" cxnId="{D1375839-3440-426C-BBAB-369A64B18A8A}">
      <dgm:prSet/>
      <dgm:spPr/>
      <dgm:t>
        <a:bodyPr/>
        <a:lstStyle/>
        <a:p>
          <a:pPr algn="ctr"/>
          <a:endParaRPr lang="en-US" sz="2000" b="1">
            <a:latin typeface="+mn-lt"/>
            <a:cs typeface="Calibri" pitchFamily="34" charset="0"/>
          </a:endParaRPr>
        </a:p>
      </dgm:t>
    </dgm:pt>
    <dgm:pt modelId="{271FD4FA-0131-4392-AE8D-DE8D868F4ACB}" type="sibTrans" cxnId="{D1375839-3440-426C-BBAB-369A64B18A8A}">
      <dgm:prSet/>
      <dgm:spPr/>
      <dgm:t>
        <a:bodyPr/>
        <a:lstStyle/>
        <a:p>
          <a:pPr algn="ctr"/>
          <a:endParaRPr lang="en-US" sz="2000" b="1">
            <a:latin typeface="+mn-lt"/>
            <a:cs typeface="Calibri" pitchFamily="34" charset="0"/>
          </a:endParaRPr>
        </a:p>
      </dgm:t>
    </dgm:pt>
    <dgm:pt modelId="{656E029E-F30C-49D2-9E3D-38B51B88A5B4}">
      <dgm:prSet custT="1"/>
      <dgm:spPr>
        <a:ln w="9525"/>
      </dgm:spPr>
      <dgm:t>
        <a:bodyPr/>
        <a:lstStyle/>
        <a:p>
          <a:pPr algn="ctr"/>
          <a:r>
            <a:rPr lang="sr-Cyrl-RS" sz="1050" b="1" dirty="0" smtClean="0">
              <a:latin typeface="+mn-lt"/>
              <a:cs typeface="Calibri" pitchFamily="34" charset="0"/>
            </a:rPr>
            <a:t>не поштују  9.196.124 </a:t>
          </a:r>
          <a:endParaRPr lang="en-US" sz="1050" b="1" dirty="0">
            <a:latin typeface="+mn-lt"/>
            <a:cs typeface="Calibri" pitchFamily="34" charset="0"/>
          </a:endParaRPr>
        </a:p>
      </dgm:t>
    </dgm:pt>
    <dgm:pt modelId="{62CF1FA3-87E0-427B-9D9E-72B3A5089AC7}" type="parTrans" cxnId="{91DBAE13-BDA2-4F8D-A3DF-DFFFA2169A0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6F70890A-3795-44CF-8441-0F644AA6FDFA}" type="sibTrans" cxnId="{91DBAE13-BDA2-4F8D-A3DF-DFFFA2169A0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A2C1117-EDEF-4136-96C6-8E033467D4B9}" type="pres">
      <dgm:prSet presAssocID="{7C7CE9A9-CAE3-4B11-9DC7-C260321F69E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90B2E5-3871-4F84-B333-5B65E96C827E}" type="pres">
      <dgm:prSet presAssocID="{7C7CE9A9-CAE3-4B11-9DC7-C260321F69E3}" presName="dummyMaxCanvas" presStyleCnt="0">
        <dgm:presLayoutVars/>
      </dgm:prSet>
      <dgm:spPr/>
    </dgm:pt>
    <dgm:pt modelId="{946AC81C-F81B-4E9C-BE26-9502279A6F65}" type="pres">
      <dgm:prSet presAssocID="{7C7CE9A9-CAE3-4B11-9DC7-C260321F69E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0EE2A1-5C31-49F9-8B4D-241C4B5802D6}" type="pres">
      <dgm:prSet presAssocID="{7C7CE9A9-CAE3-4B11-9DC7-C260321F69E3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BA2027-ED55-4A52-84DB-184EF4F98245}" type="pres">
      <dgm:prSet presAssocID="{7C7CE9A9-CAE3-4B11-9DC7-C260321F69E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C79E85-2401-4F40-8335-1F1B1307D8F8}" type="pres">
      <dgm:prSet presAssocID="{7C7CE9A9-CAE3-4B11-9DC7-C260321F69E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2D6D37-7C4D-4CD7-9C1C-3C478259533C}" type="pres">
      <dgm:prSet presAssocID="{7C7CE9A9-CAE3-4B11-9DC7-C260321F69E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7DE4FA-A116-4A64-A37D-F70A5A4C95EF}" type="pres">
      <dgm:prSet presAssocID="{7C7CE9A9-CAE3-4B11-9DC7-C260321F69E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3DD0CD-032A-4C1E-B58D-E107D9204730}" type="pres">
      <dgm:prSet presAssocID="{7C7CE9A9-CAE3-4B11-9DC7-C260321F69E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260208-6E05-4EA8-A20E-A8FF33826E8A}" type="pres">
      <dgm:prSet presAssocID="{7C7CE9A9-CAE3-4B11-9DC7-C260321F69E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8B886D-14A9-43D1-BA30-80918EA2F415}" type="presOf" srcId="{C7152728-1A8A-44E8-9C70-1AC2E3AC85BB}" destId="{D27DE4FA-A116-4A64-A37D-F70A5A4C95EF}" srcOrd="1" destOrd="0" presId="urn:microsoft.com/office/officeart/2005/8/layout/vProcess5"/>
    <dgm:cxn modelId="{6D777E08-C978-41FD-AE63-A7DE69B980C6}" type="presOf" srcId="{656E029E-F30C-49D2-9E3D-38B51B88A5B4}" destId="{FB260208-6E05-4EA8-A20E-A8FF33826E8A}" srcOrd="1" destOrd="0" presId="urn:microsoft.com/office/officeart/2005/8/layout/vProcess5"/>
    <dgm:cxn modelId="{B94D640D-8CE4-4C21-B060-DAAD5918A52B}" type="presOf" srcId="{656E029E-F30C-49D2-9E3D-38B51B88A5B4}" destId="{8DBA2027-ED55-4A52-84DB-184EF4F98245}" srcOrd="0" destOrd="0" presId="urn:microsoft.com/office/officeart/2005/8/layout/vProcess5"/>
    <dgm:cxn modelId="{D1375839-3440-426C-BBAB-369A64B18A8A}" srcId="{7C7CE9A9-CAE3-4B11-9DC7-C260321F69E3}" destId="{0463FB96-ED6B-41A9-8BC3-3AC49406AD96}" srcOrd="1" destOrd="0" parTransId="{0B7C6FC8-641E-4506-BC8E-97242CEAD18D}" sibTransId="{271FD4FA-0131-4392-AE8D-DE8D868F4ACB}"/>
    <dgm:cxn modelId="{639B7B0A-311A-4E07-B075-8687F8633C59}" type="presOf" srcId="{271FD4FA-0131-4392-AE8D-DE8D868F4ACB}" destId="{162D6D37-7C4D-4CD7-9C1C-3C478259533C}" srcOrd="0" destOrd="0" presId="urn:microsoft.com/office/officeart/2005/8/layout/vProcess5"/>
    <dgm:cxn modelId="{2A570B4D-6A8A-4E6E-840E-CB853E26DA8F}" srcId="{7C7CE9A9-CAE3-4B11-9DC7-C260321F69E3}" destId="{C7152728-1A8A-44E8-9C70-1AC2E3AC85BB}" srcOrd="0" destOrd="0" parTransId="{92E58A2A-AA57-4120-BE7A-2DB0B0589529}" sibTransId="{0216B928-DF72-4087-92D3-868BBDAEC625}"/>
    <dgm:cxn modelId="{63FA7FC8-8125-4581-B8C7-A21D0C7A0C69}" type="presOf" srcId="{0463FB96-ED6B-41A9-8BC3-3AC49406AD96}" destId="{8D0EE2A1-5C31-49F9-8B4D-241C4B5802D6}" srcOrd="0" destOrd="0" presId="urn:microsoft.com/office/officeart/2005/8/layout/vProcess5"/>
    <dgm:cxn modelId="{8824DA1E-A54D-4F6C-BFDA-467957076114}" type="presOf" srcId="{C7152728-1A8A-44E8-9C70-1AC2E3AC85BB}" destId="{946AC81C-F81B-4E9C-BE26-9502279A6F65}" srcOrd="0" destOrd="0" presId="urn:microsoft.com/office/officeart/2005/8/layout/vProcess5"/>
    <dgm:cxn modelId="{A4C9BCB5-8B67-48AC-8D2D-085233353EFD}" type="presOf" srcId="{7C7CE9A9-CAE3-4B11-9DC7-C260321F69E3}" destId="{5A2C1117-EDEF-4136-96C6-8E033467D4B9}" srcOrd="0" destOrd="0" presId="urn:microsoft.com/office/officeart/2005/8/layout/vProcess5"/>
    <dgm:cxn modelId="{1FC08982-8F6E-430E-9E12-95F61C07F141}" type="presOf" srcId="{0463FB96-ED6B-41A9-8BC3-3AC49406AD96}" destId="{913DD0CD-032A-4C1E-B58D-E107D9204730}" srcOrd="1" destOrd="0" presId="urn:microsoft.com/office/officeart/2005/8/layout/vProcess5"/>
    <dgm:cxn modelId="{91DBAE13-BDA2-4F8D-A3DF-DFFFA2169A0E}" srcId="{7C7CE9A9-CAE3-4B11-9DC7-C260321F69E3}" destId="{656E029E-F30C-49D2-9E3D-38B51B88A5B4}" srcOrd="2" destOrd="0" parTransId="{62CF1FA3-87E0-427B-9D9E-72B3A5089AC7}" sibTransId="{6F70890A-3795-44CF-8441-0F644AA6FDFA}"/>
    <dgm:cxn modelId="{8728F97F-C781-4361-8E26-A5EC9D3D2D1E}" type="presOf" srcId="{0216B928-DF72-4087-92D3-868BBDAEC625}" destId="{E0C79E85-2401-4F40-8335-1F1B1307D8F8}" srcOrd="0" destOrd="0" presId="urn:microsoft.com/office/officeart/2005/8/layout/vProcess5"/>
    <dgm:cxn modelId="{4B74B691-E790-42E2-BB9D-798772E46DFD}" type="presParOf" srcId="{5A2C1117-EDEF-4136-96C6-8E033467D4B9}" destId="{8190B2E5-3871-4F84-B333-5B65E96C827E}" srcOrd="0" destOrd="0" presId="urn:microsoft.com/office/officeart/2005/8/layout/vProcess5"/>
    <dgm:cxn modelId="{179BECB0-2EFB-4D78-97C4-5F267CC47381}" type="presParOf" srcId="{5A2C1117-EDEF-4136-96C6-8E033467D4B9}" destId="{946AC81C-F81B-4E9C-BE26-9502279A6F65}" srcOrd="1" destOrd="0" presId="urn:microsoft.com/office/officeart/2005/8/layout/vProcess5"/>
    <dgm:cxn modelId="{9806BBE1-EA1C-4938-8296-DB7DFD6D3604}" type="presParOf" srcId="{5A2C1117-EDEF-4136-96C6-8E033467D4B9}" destId="{8D0EE2A1-5C31-49F9-8B4D-241C4B5802D6}" srcOrd="2" destOrd="0" presId="urn:microsoft.com/office/officeart/2005/8/layout/vProcess5"/>
    <dgm:cxn modelId="{19A122CA-A858-4893-AD61-03435B419502}" type="presParOf" srcId="{5A2C1117-EDEF-4136-96C6-8E033467D4B9}" destId="{8DBA2027-ED55-4A52-84DB-184EF4F98245}" srcOrd="3" destOrd="0" presId="urn:microsoft.com/office/officeart/2005/8/layout/vProcess5"/>
    <dgm:cxn modelId="{E9DA2F8F-33DF-4FFE-8754-7B2E640B05CB}" type="presParOf" srcId="{5A2C1117-EDEF-4136-96C6-8E033467D4B9}" destId="{E0C79E85-2401-4F40-8335-1F1B1307D8F8}" srcOrd="4" destOrd="0" presId="urn:microsoft.com/office/officeart/2005/8/layout/vProcess5"/>
    <dgm:cxn modelId="{61A6A27C-340B-48F7-8A6F-7270FB712958}" type="presParOf" srcId="{5A2C1117-EDEF-4136-96C6-8E033467D4B9}" destId="{162D6D37-7C4D-4CD7-9C1C-3C478259533C}" srcOrd="5" destOrd="0" presId="urn:microsoft.com/office/officeart/2005/8/layout/vProcess5"/>
    <dgm:cxn modelId="{BE38E040-C21D-4B81-8B71-5BD20C6D0F26}" type="presParOf" srcId="{5A2C1117-EDEF-4136-96C6-8E033467D4B9}" destId="{D27DE4FA-A116-4A64-A37D-F70A5A4C95EF}" srcOrd="6" destOrd="0" presId="urn:microsoft.com/office/officeart/2005/8/layout/vProcess5"/>
    <dgm:cxn modelId="{2648368E-0B55-4C0E-8981-9BB7E6E54433}" type="presParOf" srcId="{5A2C1117-EDEF-4136-96C6-8E033467D4B9}" destId="{913DD0CD-032A-4C1E-B58D-E107D9204730}" srcOrd="7" destOrd="0" presId="urn:microsoft.com/office/officeart/2005/8/layout/vProcess5"/>
    <dgm:cxn modelId="{DB861968-D76B-4D0F-9972-060FAE226346}" type="presParOf" srcId="{5A2C1117-EDEF-4136-96C6-8E033467D4B9}" destId="{FB260208-6E05-4EA8-A20E-A8FF33826E8A}" srcOrd="8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7CE9A9-CAE3-4B11-9DC7-C260321F69E3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7152728-1A8A-44E8-9C70-1AC2E3AC85BB}">
      <dgm:prSet phldrT="[Text]"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у складу са рангом и функцијом пута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92E58A2A-AA57-4120-BE7A-2DB0B0589529}" type="parTrans" cxnId="{2A570B4D-6A8A-4E6E-840E-CB853E26DA8F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0216B928-DF72-4087-92D3-868BBDAEC625}" type="sibTrans" cxnId="{2A570B4D-6A8A-4E6E-840E-CB853E26DA8F}">
      <dgm:prSet custT="1"/>
      <dgm:spPr/>
      <dgm:t>
        <a:bodyPr/>
        <a:lstStyle/>
        <a:p>
          <a:pPr algn="ctr"/>
          <a:endParaRPr lang="en-US" sz="1400" b="1">
            <a:latin typeface="Calibri" pitchFamily="34" charset="0"/>
            <a:cs typeface="Calibri" pitchFamily="34" charset="0"/>
          </a:endParaRPr>
        </a:p>
      </dgm:t>
    </dgm:pt>
    <dgm:pt modelId="{0463FB96-ED6B-41A9-8BC3-3AC49406AD96}">
      <dgm:prSet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возачи не наилазе на проблем неусклађености </a:t>
          </a:r>
          <a:r>
            <a:rPr lang="en-US" sz="1050" b="1" dirty="0" smtClean="0">
              <a:latin typeface="Calibri" pitchFamily="34" charset="0"/>
              <a:cs typeface="Calibri" pitchFamily="34" charset="0"/>
            </a:rPr>
            <a:t>TEK </a:t>
          </a:r>
          <a:r>
            <a:rPr lang="sr-Cyrl-RS" sz="1050" b="1" dirty="0" smtClean="0">
              <a:latin typeface="Calibri" pitchFamily="34" charset="0"/>
              <a:cs typeface="Calibri" pitchFamily="34" charset="0"/>
            </a:rPr>
            <a:t>и </a:t>
          </a:r>
          <a:r>
            <a:rPr lang="en-US" sz="1050" b="1" dirty="0" err="1" smtClean="0">
              <a:latin typeface="Calibri" pitchFamily="34" charset="0"/>
              <a:cs typeface="Calibri" pitchFamily="34" charset="0"/>
            </a:rPr>
            <a:t>Vogr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0B7C6FC8-641E-4506-BC8E-97242CEAD18D}" type="par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271FD4FA-0131-4392-AE8D-DE8D868F4ACB}" type="sib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5A2C1117-EDEF-4136-96C6-8E033467D4B9}" type="pres">
      <dgm:prSet presAssocID="{7C7CE9A9-CAE3-4B11-9DC7-C260321F69E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90B2E5-3871-4F84-B333-5B65E96C827E}" type="pres">
      <dgm:prSet presAssocID="{7C7CE9A9-CAE3-4B11-9DC7-C260321F69E3}" presName="dummyMaxCanvas" presStyleCnt="0">
        <dgm:presLayoutVars/>
      </dgm:prSet>
      <dgm:spPr/>
    </dgm:pt>
    <dgm:pt modelId="{E769B205-9EAA-4FB8-B635-D3D7D1EEE9C9}" type="pres">
      <dgm:prSet presAssocID="{7C7CE9A9-CAE3-4B11-9DC7-C260321F69E3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9FFBB7-BB9C-4D18-AF79-1C2FEE55DE12}" type="pres">
      <dgm:prSet presAssocID="{7C7CE9A9-CAE3-4B11-9DC7-C260321F69E3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B95A0-31C7-4C36-A1EE-63D970D05AC2}" type="pres">
      <dgm:prSet presAssocID="{7C7CE9A9-CAE3-4B11-9DC7-C260321F69E3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2E1F31-116E-4E95-BAEC-EAE6ACB86554}" type="pres">
      <dgm:prSet presAssocID="{7C7CE9A9-CAE3-4B11-9DC7-C260321F69E3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8D5D1B-E433-4295-9EBD-764E073CE98F}" type="pres">
      <dgm:prSet presAssocID="{7C7CE9A9-CAE3-4B11-9DC7-C260321F69E3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A1FDC3-3DB5-425A-A9BA-B12E3AFA099B}" type="presOf" srcId="{7C7CE9A9-CAE3-4B11-9DC7-C260321F69E3}" destId="{5A2C1117-EDEF-4136-96C6-8E033467D4B9}" srcOrd="0" destOrd="0" presId="urn:microsoft.com/office/officeart/2005/8/layout/vProcess5"/>
    <dgm:cxn modelId="{DA1838E2-9CC7-4C99-A16A-4008786094A9}" type="presOf" srcId="{C7152728-1A8A-44E8-9C70-1AC2E3AC85BB}" destId="{E769B205-9EAA-4FB8-B635-D3D7D1EEE9C9}" srcOrd="0" destOrd="0" presId="urn:microsoft.com/office/officeart/2005/8/layout/vProcess5"/>
    <dgm:cxn modelId="{D1375839-3440-426C-BBAB-369A64B18A8A}" srcId="{7C7CE9A9-CAE3-4B11-9DC7-C260321F69E3}" destId="{0463FB96-ED6B-41A9-8BC3-3AC49406AD96}" srcOrd="1" destOrd="0" parTransId="{0B7C6FC8-641E-4506-BC8E-97242CEAD18D}" sibTransId="{271FD4FA-0131-4392-AE8D-DE8D868F4ACB}"/>
    <dgm:cxn modelId="{6AC852E7-C465-4E75-9058-A69D4EF65EB8}" type="presOf" srcId="{0463FB96-ED6B-41A9-8BC3-3AC49406AD96}" destId="{229FFBB7-BB9C-4D18-AF79-1C2FEE55DE12}" srcOrd="0" destOrd="0" presId="urn:microsoft.com/office/officeart/2005/8/layout/vProcess5"/>
    <dgm:cxn modelId="{8B33C8CE-4315-4BA0-ADC8-ED976F68778C}" type="presOf" srcId="{0216B928-DF72-4087-92D3-868BBDAEC625}" destId="{D43B95A0-31C7-4C36-A1EE-63D970D05AC2}" srcOrd="0" destOrd="0" presId="urn:microsoft.com/office/officeart/2005/8/layout/vProcess5"/>
    <dgm:cxn modelId="{D077B673-F726-4610-8E70-FF766BD45D79}" type="presOf" srcId="{0463FB96-ED6B-41A9-8BC3-3AC49406AD96}" destId="{928D5D1B-E433-4295-9EBD-764E073CE98F}" srcOrd="1" destOrd="0" presId="urn:microsoft.com/office/officeart/2005/8/layout/vProcess5"/>
    <dgm:cxn modelId="{2A570B4D-6A8A-4E6E-840E-CB853E26DA8F}" srcId="{7C7CE9A9-CAE3-4B11-9DC7-C260321F69E3}" destId="{C7152728-1A8A-44E8-9C70-1AC2E3AC85BB}" srcOrd="0" destOrd="0" parTransId="{92E58A2A-AA57-4120-BE7A-2DB0B0589529}" sibTransId="{0216B928-DF72-4087-92D3-868BBDAEC625}"/>
    <dgm:cxn modelId="{9E648014-5C07-4888-B98A-B685D3F03A92}" type="presOf" srcId="{C7152728-1A8A-44E8-9C70-1AC2E3AC85BB}" destId="{0E2E1F31-116E-4E95-BAEC-EAE6ACB86554}" srcOrd="1" destOrd="0" presId="urn:microsoft.com/office/officeart/2005/8/layout/vProcess5"/>
    <dgm:cxn modelId="{15B931D8-875A-436A-86A9-BD1C621478FC}" type="presParOf" srcId="{5A2C1117-EDEF-4136-96C6-8E033467D4B9}" destId="{8190B2E5-3871-4F84-B333-5B65E96C827E}" srcOrd="0" destOrd="0" presId="urn:microsoft.com/office/officeart/2005/8/layout/vProcess5"/>
    <dgm:cxn modelId="{14DFACA7-63B1-49B9-BECC-E03F1C7C6352}" type="presParOf" srcId="{5A2C1117-EDEF-4136-96C6-8E033467D4B9}" destId="{E769B205-9EAA-4FB8-B635-D3D7D1EEE9C9}" srcOrd="1" destOrd="0" presId="urn:microsoft.com/office/officeart/2005/8/layout/vProcess5"/>
    <dgm:cxn modelId="{2898F420-FE86-4737-B2E3-FE575F6989E8}" type="presParOf" srcId="{5A2C1117-EDEF-4136-96C6-8E033467D4B9}" destId="{229FFBB7-BB9C-4D18-AF79-1C2FEE55DE12}" srcOrd="2" destOrd="0" presId="urn:microsoft.com/office/officeart/2005/8/layout/vProcess5"/>
    <dgm:cxn modelId="{229E4180-8D58-4107-9D51-01E3A2C45AA3}" type="presParOf" srcId="{5A2C1117-EDEF-4136-96C6-8E033467D4B9}" destId="{D43B95A0-31C7-4C36-A1EE-63D970D05AC2}" srcOrd="3" destOrd="0" presId="urn:microsoft.com/office/officeart/2005/8/layout/vProcess5"/>
    <dgm:cxn modelId="{F9E8D3A9-2F90-468E-A101-22663D735620}" type="presParOf" srcId="{5A2C1117-EDEF-4136-96C6-8E033467D4B9}" destId="{0E2E1F31-116E-4E95-BAEC-EAE6ACB86554}" srcOrd="4" destOrd="0" presId="urn:microsoft.com/office/officeart/2005/8/layout/vProcess5"/>
    <dgm:cxn modelId="{BBAB0C45-7896-4569-9285-6B416A36847E}" type="presParOf" srcId="{5A2C1117-EDEF-4136-96C6-8E033467D4B9}" destId="{928D5D1B-E433-4295-9EBD-764E073CE98F}" srcOrd="5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C7CE9A9-CAE3-4B11-9DC7-C260321F69E3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7152728-1A8A-44E8-9C70-1AC2E3AC85BB}">
      <dgm:prSet phldrT="[Text]" custT="1"/>
      <dgm:spPr>
        <a:ln w="9525"/>
      </dgm:spPr>
      <dgm:t>
        <a:bodyPr/>
        <a:lstStyle/>
        <a:p>
          <a:pPr algn="l"/>
          <a:r>
            <a:rPr lang="en-US" sz="1050" b="1" dirty="0" smtClean="0">
              <a:latin typeface="Calibri" pitchFamily="34" charset="0"/>
              <a:cs typeface="Calibri" pitchFamily="34" charset="0"/>
            </a:rPr>
            <a:t>TEK </a:t>
          </a:r>
          <a:r>
            <a:rPr lang="sr-Cyrl-RS" sz="1050" b="1" dirty="0" smtClean="0">
              <a:latin typeface="Calibri" pitchFamily="34" charset="0"/>
              <a:cs typeface="Calibri" pitchFamily="34" charset="0"/>
            </a:rPr>
            <a:t>омогућавају кретање већим брзинама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92E58A2A-AA57-4120-BE7A-2DB0B0589529}" type="parTrans" cxnId="{2A570B4D-6A8A-4E6E-840E-CB853E26DA8F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0216B928-DF72-4087-92D3-868BBDAEC625}" type="sibTrans" cxnId="{2A570B4D-6A8A-4E6E-840E-CB853E26DA8F}">
      <dgm:prSet custT="1"/>
      <dgm:spPr/>
      <dgm:t>
        <a:bodyPr/>
        <a:lstStyle/>
        <a:p>
          <a:pPr algn="ctr"/>
          <a:endParaRPr lang="en-US" sz="1400" b="1">
            <a:latin typeface="Calibri" pitchFamily="34" charset="0"/>
            <a:cs typeface="Calibri" pitchFamily="34" charset="0"/>
          </a:endParaRPr>
        </a:p>
      </dgm:t>
    </dgm:pt>
    <dgm:pt modelId="{0463FB96-ED6B-41A9-8BC3-3AC49406AD96}">
      <dgm:prSet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из одређених разлога брзина је ограничена на 60 </a:t>
          </a:r>
          <a:r>
            <a:rPr lang="en-US" sz="1050" b="1" dirty="0" smtClean="0">
              <a:latin typeface="Calibri" pitchFamily="34" charset="0"/>
              <a:cs typeface="Calibri" pitchFamily="34" charset="0"/>
            </a:rPr>
            <a:t>km/h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0B7C6FC8-641E-4506-BC8E-97242CEAD18D}" type="par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271FD4FA-0131-4392-AE8D-DE8D868F4ACB}" type="sib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5A2C1117-EDEF-4136-96C6-8E033467D4B9}" type="pres">
      <dgm:prSet presAssocID="{7C7CE9A9-CAE3-4B11-9DC7-C260321F69E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90B2E5-3871-4F84-B333-5B65E96C827E}" type="pres">
      <dgm:prSet presAssocID="{7C7CE9A9-CAE3-4B11-9DC7-C260321F69E3}" presName="dummyMaxCanvas" presStyleCnt="0">
        <dgm:presLayoutVars/>
      </dgm:prSet>
      <dgm:spPr/>
    </dgm:pt>
    <dgm:pt modelId="{E769B205-9EAA-4FB8-B635-D3D7D1EEE9C9}" type="pres">
      <dgm:prSet presAssocID="{7C7CE9A9-CAE3-4B11-9DC7-C260321F69E3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9FFBB7-BB9C-4D18-AF79-1C2FEE55DE12}" type="pres">
      <dgm:prSet presAssocID="{7C7CE9A9-CAE3-4B11-9DC7-C260321F69E3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B95A0-31C7-4C36-A1EE-63D970D05AC2}" type="pres">
      <dgm:prSet presAssocID="{7C7CE9A9-CAE3-4B11-9DC7-C260321F69E3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2E1F31-116E-4E95-BAEC-EAE6ACB86554}" type="pres">
      <dgm:prSet presAssocID="{7C7CE9A9-CAE3-4B11-9DC7-C260321F69E3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8D5D1B-E433-4295-9EBD-764E073CE98F}" type="pres">
      <dgm:prSet presAssocID="{7C7CE9A9-CAE3-4B11-9DC7-C260321F69E3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D88BED9-93AB-40F4-9741-EC8718BDA61F}" type="presOf" srcId="{7C7CE9A9-CAE3-4B11-9DC7-C260321F69E3}" destId="{5A2C1117-EDEF-4136-96C6-8E033467D4B9}" srcOrd="0" destOrd="0" presId="urn:microsoft.com/office/officeart/2005/8/layout/vProcess5"/>
    <dgm:cxn modelId="{D1375839-3440-426C-BBAB-369A64B18A8A}" srcId="{7C7CE9A9-CAE3-4B11-9DC7-C260321F69E3}" destId="{0463FB96-ED6B-41A9-8BC3-3AC49406AD96}" srcOrd="1" destOrd="0" parTransId="{0B7C6FC8-641E-4506-BC8E-97242CEAD18D}" sibTransId="{271FD4FA-0131-4392-AE8D-DE8D868F4ACB}"/>
    <dgm:cxn modelId="{71FFDC30-31D4-4F58-BFAE-A06567CABF0A}" type="presOf" srcId="{0216B928-DF72-4087-92D3-868BBDAEC625}" destId="{D43B95A0-31C7-4C36-A1EE-63D970D05AC2}" srcOrd="0" destOrd="0" presId="urn:microsoft.com/office/officeart/2005/8/layout/vProcess5"/>
    <dgm:cxn modelId="{1A1619AE-0961-4292-9768-C0E4DC7BC3E4}" type="presOf" srcId="{C7152728-1A8A-44E8-9C70-1AC2E3AC85BB}" destId="{E769B205-9EAA-4FB8-B635-D3D7D1EEE9C9}" srcOrd="0" destOrd="0" presId="urn:microsoft.com/office/officeart/2005/8/layout/vProcess5"/>
    <dgm:cxn modelId="{2A570B4D-6A8A-4E6E-840E-CB853E26DA8F}" srcId="{7C7CE9A9-CAE3-4B11-9DC7-C260321F69E3}" destId="{C7152728-1A8A-44E8-9C70-1AC2E3AC85BB}" srcOrd="0" destOrd="0" parTransId="{92E58A2A-AA57-4120-BE7A-2DB0B0589529}" sibTransId="{0216B928-DF72-4087-92D3-868BBDAEC625}"/>
    <dgm:cxn modelId="{ABAD550A-83BE-4F53-ABFA-33C7F223470A}" type="presOf" srcId="{C7152728-1A8A-44E8-9C70-1AC2E3AC85BB}" destId="{0E2E1F31-116E-4E95-BAEC-EAE6ACB86554}" srcOrd="1" destOrd="0" presId="urn:microsoft.com/office/officeart/2005/8/layout/vProcess5"/>
    <dgm:cxn modelId="{21BA7F13-CBB4-442F-9BA6-6619ED7F756F}" type="presOf" srcId="{0463FB96-ED6B-41A9-8BC3-3AC49406AD96}" destId="{928D5D1B-E433-4295-9EBD-764E073CE98F}" srcOrd="1" destOrd="0" presId="urn:microsoft.com/office/officeart/2005/8/layout/vProcess5"/>
    <dgm:cxn modelId="{15A2CBE2-F9A0-4A56-8DFF-0CAA7D24ED30}" type="presOf" srcId="{0463FB96-ED6B-41A9-8BC3-3AC49406AD96}" destId="{229FFBB7-BB9C-4D18-AF79-1C2FEE55DE12}" srcOrd="0" destOrd="0" presId="urn:microsoft.com/office/officeart/2005/8/layout/vProcess5"/>
    <dgm:cxn modelId="{64BAD2C8-93E9-4585-808C-386A733E9858}" type="presParOf" srcId="{5A2C1117-EDEF-4136-96C6-8E033467D4B9}" destId="{8190B2E5-3871-4F84-B333-5B65E96C827E}" srcOrd="0" destOrd="0" presId="urn:microsoft.com/office/officeart/2005/8/layout/vProcess5"/>
    <dgm:cxn modelId="{0125692A-E2E5-4789-B87C-FF58AF069674}" type="presParOf" srcId="{5A2C1117-EDEF-4136-96C6-8E033467D4B9}" destId="{E769B205-9EAA-4FB8-B635-D3D7D1EEE9C9}" srcOrd="1" destOrd="0" presId="urn:microsoft.com/office/officeart/2005/8/layout/vProcess5"/>
    <dgm:cxn modelId="{46176397-85D3-45EC-A54C-42688AC74AC1}" type="presParOf" srcId="{5A2C1117-EDEF-4136-96C6-8E033467D4B9}" destId="{229FFBB7-BB9C-4D18-AF79-1C2FEE55DE12}" srcOrd="2" destOrd="0" presId="urn:microsoft.com/office/officeart/2005/8/layout/vProcess5"/>
    <dgm:cxn modelId="{D02DDC11-2F1C-4C9D-AAD3-543BA5806A87}" type="presParOf" srcId="{5A2C1117-EDEF-4136-96C6-8E033467D4B9}" destId="{D43B95A0-31C7-4C36-A1EE-63D970D05AC2}" srcOrd="3" destOrd="0" presId="urn:microsoft.com/office/officeart/2005/8/layout/vProcess5"/>
    <dgm:cxn modelId="{FECB275C-18EE-4DAB-B915-B77B1BF22813}" type="presParOf" srcId="{5A2C1117-EDEF-4136-96C6-8E033467D4B9}" destId="{0E2E1F31-116E-4E95-BAEC-EAE6ACB86554}" srcOrd="4" destOrd="0" presId="urn:microsoft.com/office/officeart/2005/8/layout/vProcess5"/>
    <dgm:cxn modelId="{81598E74-D136-4EE2-B34B-9665610A3840}" type="presParOf" srcId="{5A2C1117-EDEF-4136-96C6-8E033467D4B9}" destId="{928D5D1B-E433-4295-9EBD-764E073CE98F}" srcOrd="5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7CE9A9-CAE3-4B11-9DC7-C260321F69E3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7152728-1A8A-44E8-9C70-1AC2E3AC85BB}">
      <dgm:prSet phldrT="[Text]"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присутна локална кретања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92E58A2A-AA57-4120-BE7A-2DB0B0589529}" type="parTrans" cxnId="{2A570B4D-6A8A-4E6E-840E-CB853E26DA8F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0216B928-DF72-4087-92D3-868BBDAEC625}" type="sibTrans" cxnId="{2A570B4D-6A8A-4E6E-840E-CB853E26DA8F}">
      <dgm:prSet custT="1"/>
      <dgm:spPr/>
      <dgm:t>
        <a:bodyPr/>
        <a:lstStyle/>
        <a:p>
          <a:pPr algn="ctr"/>
          <a:endParaRPr lang="en-US" sz="1400" b="1">
            <a:latin typeface="Calibri" pitchFamily="34" charset="0"/>
            <a:cs typeface="Calibri" pitchFamily="34" charset="0"/>
          </a:endParaRPr>
        </a:p>
      </dgm:t>
    </dgm:pt>
    <dgm:pt modelId="{0463FB96-ED6B-41A9-8BC3-3AC49406AD96}">
      <dgm:prSet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услови у саобраћајном току нису погодни за развијање већих брзина 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0B7C6FC8-641E-4506-BC8E-97242CEAD18D}" type="par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271FD4FA-0131-4392-AE8D-DE8D868F4ACB}" type="sibTrans" cxnId="{D1375839-3440-426C-BBAB-369A64B18A8A}">
      <dgm:prSet/>
      <dgm:spPr/>
      <dgm:t>
        <a:bodyPr/>
        <a:lstStyle/>
        <a:p>
          <a:pPr algn="ctr"/>
          <a:endParaRPr lang="en-US" sz="2000" b="1">
            <a:latin typeface="Calibri" pitchFamily="34" charset="0"/>
            <a:cs typeface="Calibri" pitchFamily="34" charset="0"/>
          </a:endParaRPr>
        </a:p>
      </dgm:t>
    </dgm:pt>
    <dgm:pt modelId="{8D5BA21F-46CE-4FD4-B908-BB6407D47C26}">
      <dgm:prSet custT="1"/>
      <dgm:spPr>
        <a:ln w="9525"/>
      </dgm:spPr>
      <dgm:t>
        <a:bodyPr/>
        <a:lstStyle/>
        <a:p>
          <a:pPr algn="l"/>
          <a:r>
            <a:rPr lang="sr-Cyrl-RS" sz="1050" b="1" dirty="0" smtClean="0">
              <a:latin typeface="Calibri" pitchFamily="34" charset="0"/>
              <a:cs typeface="Calibri" pitchFamily="34" charset="0"/>
            </a:rPr>
            <a:t>радарска контрола</a:t>
          </a:r>
          <a:endParaRPr lang="en-US" sz="1050" b="1" dirty="0">
            <a:latin typeface="Calibri" pitchFamily="34" charset="0"/>
            <a:cs typeface="Calibri" pitchFamily="34" charset="0"/>
          </a:endParaRPr>
        </a:p>
      </dgm:t>
    </dgm:pt>
    <dgm:pt modelId="{BBFBC72F-2F04-42BD-8D0C-1A65FD51CCBD}" type="parTrans" cxnId="{2E22263E-03CC-4E0C-816A-229CFB43AE37}">
      <dgm:prSet/>
      <dgm:spPr/>
      <dgm:t>
        <a:bodyPr/>
        <a:lstStyle/>
        <a:p>
          <a:endParaRPr lang="en-US"/>
        </a:p>
      </dgm:t>
    </dgm:pt>
    <dgm:pt modelId="{CD4460B7-A7D4-4DC9-90F3-46AB213BE890}" type="sibTrans" cxnId="{2E22263E-03CC-4E0C-816A-229CFB43AE37}">
      <dgm:prSet/>
      <dgm:spPr/>
      <dgm:t>
        <a:bodyPr/>
        <a:lstStyle/>
        <a:p>
          <a:endParaRPr lang="en-US"/>
        </a:p>
      </dgm:t>
    </dgm:pt>
    <dgm:pt modelId="{5A2C1117-EDEF-4136-96C6-8E033467D4B9}" type="pres">
      <dgm:prSet presAssocID="{7C7CE9A9-CAE3-4B11-9DC7-C260321F69E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90B2E5-3871-4F84-B333-5B65E96C827E}" type="pres">
      <dgm:prSet presAssocID="{7C7CE9A9-CAE3-4B11-9DC7-C260321F69E3}" presName="dummyMaxCanvas" presStyleCnt="0">
        <dgm:presLayoutVars/>
      </dgm:prSet>
      <dgm:spPr/>
    </dgm:pt>
    <dgm:pt modelId="{946AC81C-F81B-4E9C-BE26-9502279A6F65}" type="pres">
      <dgm:prSet presAssocID="{7C7CE9A9-CAE3-4B11-9DC7-C260321F69E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0EE2A1-5C31-49F9-8B4D-241C4B5802D6}" type="pres">
      <dgm:prSet presAssocID="{7C7CE9A9-CAE3-4B11-9DC7-C260321F69E3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BA2027-ED55-4A52-84DB-184EF4F98245}" type="pres">
      <dgm:prSet presAssocID="{7C7CE9A9-CAE3-4B11-9DC7-C260321F69E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C79E85-2401-4F40-8335-1F1B1307D8F8}" type="pres">
      <dgm:prSet presAssocID="{7C7CE9A9-CAE3-4B11-9DC7-C260321F69E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2D6D37-7C4D-4CD7-9C1C-3C478259533C}" type="pres">
      <dgm:prSet presAssocID="{7C7CE9A9-CAE3-4B11-9DC7-C260321F69E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7DE4FA-A116-4A64-A37D-F70A5A4C95EF}" type="pres">
      <dgm:prSet presAssocID="{7C7CE9A9-CAE3-4B11-9DC7-C260321F69E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3DD0CD-032A-4C1E-B58D-E107D9204730}" type="pres">
      <dgm:prSet presAssocID="{7C7CE9A9-CAE3-4B11-9DC7-C260321F69E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260208-6E05-4EA8-A20E-A8FF33826E8A}" type="pres">
      <dgm:prSet presAssocID="{7C7CE9A9-CAE3-4B11-9DC7-C260321F69E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352619-F393-4320-8B3B-8E6FDD561947}" type="presOf" srcId="{0463FB96-ED6B-41A9-8BC3-3AC49406AD96}" destId="{8D0EE2A1-5C31-49F9-8B4D-241C4B5802D6}" srcOrd="0" destOrd="0" presId="urn:microsoft.com/office/officeart/2005/8/layout/vProcess5"/>
    <dgm:cxn modelId="{73AF9685-68D6-41AF-AE98-687045EB60BF}" type="presOf" srcId="{271FD4FA-0131-4392-AE8D-DE8D868F4ACB}" destId="{162D6D37-7C4D-4CD7-9C1C-3C478259533C}" srcOrd="0" destOrd="0" presId="urn:microsoft.com/office/officeart/2005/8/layout/vProcess5"/>
    <dgm:cxn modelId="{DC4C0C3E-501E-4653-9515-5CCB77BDA0D6}" type="presOf" srcId="{C7152728-1A8A-44E8-9C70-1AC2E3AC85BB}" destId="{946AC81C-F81B-4E9C-BE26-9502279A6F65}" srcOrd="0" destOrd="0" presId="urn:microsoft.com/office/officeart/2005/8/layout/vProcess5"/>
    <dgm:cxn modelId="{4C7A2C57-4C1E-4B24-98A3-BC07D2DBBCB9}" type="presOf" srcId="{0463FB96-ED6B-41A9-8BC3-3AC49406AD96}" destId="{913DD0CD-032A-4C1E-B58D-E107D9204730}" srcOrd="1" destOrd="0" presId="urn:microsoft.com/office/officeart/2005/8/layout/vProcess5"/>
    <dgm:cxn modelId="{2E22263E-03CC-4E0C-816A-229CFB43AE37}" srcId="{7C7CE9A9-CAE3-4B11-9DC7-C260321F69E3}" destId="{8D5BA21F-46CE-4FD4-B908-BB6407D47C26}" srcOrd="2" destOrd="0" parTransId="{BBFBC72F-2F04-42BD-8D0C-1A65FD51CCBD}" sibTransId="{CD4460B7-A7D4-4DC9-90F3-46AB213BE890}"/>
    <dgm:cxn modelId="{D1375839-3440-426C-BBAB-369A64B18A8A}" srcId="{7C7CE9A9-CAE3-4B11-9DC7-C260321F69E3}" destId="{0463FB96-ED6B-41A9-8BC3-3AC49406AD96}" srcOrd="1" destOrd="0" parTransId="{0B7C6FC8-641E-4506-BC8E-97242CEAD18D}" sibTransId="{271FD4FA-0131-4392-AE8D-DE8D868F4ACB}"/>
    <dgm:cxn modelId="{C22EB59F-BFB1-4275-AFA2-3087EB14C84D}" type="presOf" srcId="{8D5BA21F-46CE-4FD4-B908-BB6407D47C26}" destId="{8DBA2027-ED55-4A52-84DB-184EF4F98245}" srcOrd="0" destOrd="0" presId="urn:microsoft.com/office/officeart/2005/8/layout/vProcess5"/>
    <dgm:cxn modelId="{1A96CDFF-045A-4F56-8B10-CC88285C7813}" type="presOf" srcId="{C7152728-1A8A-44E8-9C70-1AC2E3AC85BB}" destId="{D27DE4FA-A116-4A64-A37D-F70A5A4C95EF}" srcOrd="1" destOrd="0" presId="urn:microsoft.com/office/officeart/2005/8/layout/vProcess5"/>
    <dgm:cxn modelId="{F13011CB-0CA6-425D-B961-D8985F906BAD}" type="presOf" srcId="{7C7CE9A9-CAE3-4B11-9DC7-C260321F69E3}" destId="{5A2C1117-EDEF-4136-96C6-8E033467D4B9}" srcOrd="0" destOrd="0" presId="urn:microsoft.com/office/officeart/2005/8/layout/vProcess5"/>
    <dgm:cxn modelId="{2A570B4D-6A8A-4E6E-840E-CB853E26DA8F}" srcId="{7C7CE9A9-CAE3-4B11-9DC7-C260321F69E3}" destId="{C7152728-1A8A-44E8-9C70-1AC2E3AC85BB}" srcOrd="0" destOrd="0" parTransId="{92E58A2A-AA57-4120-BE7A-2DB0B0589529}" sibTransId="{0216B928-DF72-4087-92D3-868BBDAEC625}"/>
    <dgm:cxn modelId="{DDC0649A-73F3-49FF-A065-DD5E044D59E5}" type="presOf" srcId="{0216B928-DF72-4087-92D3-868BBDAEC625}" destId="{E0C79E85-2401-4F40-8335-1F1B1307D8F8}" srcOrd="0" destOrd="0" presId="urn:microsoft.com/office/officeart/2005/8/layout/vProcess5"/>
    <dgm:cxn modelId="{DEBA6A51-6DD9-4002-BC41-1087DBC4D6C3}" type="presOf" srcId="{8D5BA21F-46CE-4FD4-B908-BB6407D47C26}" destId="{FB260208-6E05-4EA8-A20E-A8FF33826E8A}" srcOrd="1" destOrd="0" presId="urn:microsoft.com/office/officeart/2005/8/layout/vProcess5"/>
    <dgm:cxn modelId="{3D2EB712-AE15-4156-83D8-17E750016157}" type="presParOf" srcId="{5A2C1117-EDEF-4136-96C6-8E033467D4B9}" destId="{8190B2E5-3871-4F84-B333-5B65E96C827E}" srcOrd="0" destOrd="0" presId="urn:microsoft.com/office/officeart/2005/8/layout/vProcess5"/>
    <dgm:cxn modelId="{4DF46E4F-BC72-426A-B929-4038D71397C5}" type="presParOf" srcId="{5A2C1117-EDEF-4136-96C6-8E033467D4B9}" destId="{946AC81C-F81B-4E9C-BE26-9502279A6F65}" srcOrd="1" destOrd="0" presId="urn:microsoft.com/office/officeart/2005/8/layout/vProcess5"/>
    <dgm:cxn modelId="{393D50DD-6616-4EB0-8019-90B43CA21437}" type="presParOf" srcId="{5A2C1117-EDEF-4136-96C6-8E033467D4B9}" destId="{8D0EE2A1-5C31-49F9-8B4D-241C4B5802D6}" srcOrd="2" destOrd="0" presId="urn:microsoft.com/office/officeart/2005/8/layout/vProcess5"/>
    <dgm:cxn modelId="{81CE60C0-1666-4B44-B872-ABDD2ABD4C24}" type="presParOf" srcId="{5A2C1117-EDEF-4136-96C6-8E033467D4B9}" destId="{8DBA2027-ED55-4A52-84DB-184EF4F98245}" srcOrd="3" destOrd="0" presId="urn:microsoft.com/office/officeart/2005/8/layout/vProcess5"/>
    <dgm:cxn modelId="{2506F65A-6631-454C-A9EE-6AFAD1CADC8A}" type="presParOf" srcId="{5A2C1117-EDEF-4136-96C6-8E033467D4B9}" destId="{E0C79E85-2401-4F40-8335-1F1B1307D8F8}" srcOrd="4" destOrd="0" presId="urn:microsoft.com/office/officeart/2005/8/layout/vProcess5"/>
    <dgm:cxn modelId="{5896B5D6-8F62-4C6F-921D-EE3C7C145087}" type="presParOf" srcId="{5A2C1117-EDEF-4136-96C6-8E033467D4B9}" destId="{162D6D37-7C4D-4CD7-9C1C-3C478259533C}" srcOrd="5" destOrd="0" presId="urn:microsoft.com/office/officeart/2005/8/layout/vProcess5"/>
    <dgm:cxn modelId="{D1803733-6D69-40F2-A655-862D50D6541B}" type="presParOf" srcId="{5A2C1117-EDEF-4136-96C6-8E033467D4B9}" destId="{D27DE4FA-A116-4A64-A37D-F70A5A4C95EF}" srcOrd="6" destOrd="0" presId="urn:microsoft.com/office/officeart/2005/8/layout/vProcess5"/>
    <dgm:cxn modelId="{80A5035D-145A-4822-9E26-D7097FA829E5}" type="presParOf" srcId="{5A2C1117-EDEF-4136-96C6-8E033467D4B9}" destId="{913DD0CD-032A-4C1E-B58D-E107D9204730}" srcOrd="7" destOrd="0" presId="urn:microsoft.com/office/officeart/2005/8/layout/vProcess5"/>
    <dgm:cxn modelId="{D710EB0B-42B6-4965-8D81-5B517B9BEEF8}" type="presParOf" srcId="{5A2C1117-EDEF-4136-96C6-8E033467D4B9}" destId="{FB260208-6E05-4EA8-A20E-A8FF33826E8A}" srcOrd="8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AC81C-F81B-4E9C-BE26-9502279A6F65}">
      <dsp:nvSpPr>
        <dsp:cNvPr id="0" name=""/>
        <dsp:cNvSpPr/>
      </dsp:nvSpPr>
      <dsp:spPr>
        <a:xfrm>
          <a:off x="0" y="0"/>
          <a:ext cx="2707513" cy="3672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+mn-lt"/>
              <a:cs typeface="Calibri" pitchFamily="34" charset="0"/>
            </a:rPr>
            <a:t>укупан број возила  19.372.501</a:t>
          </a:r>
          <a:endParaRPr lang="en-US" sz="1050" b="1" kern="1200" dirty="0">
            <a:latin typeface="+mn-lt"/>
            <a:cs typeface="Calibri" pitchFamily="34" charset="0"/>
          </a:endParaRPr>
        </a:p>
      </dsp:txBody>
      <dsp:txXfrm>
        <a:off x="10756" y="10756"/>
        <a:ext cx="2311232" cy="345728"/>
      </dsp:txXfrm>
    </dsp:sp>
    <dsp:sp modelId="{8D0EE2A1-5C31-49F9-8B4D-241C4B5802D6}">
      <dsp:nvSpPr>
        <dsp:cNvPr id="0" name=""/>
        <dsp:cNvSpPr/>
      </dsp:nvSpPr>
      <dsp:spPr>
        <a:xfrm>
          <a:off x="238898" y="428447"/>
          <a:ext cx="2707513" cy="3672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+mn-lt"/>
              <a:cs typeface="Calibri" pitchFamily="34" charset="0"/>
            </a:rPr>
            <a:t>поштују  10.176.289 </a:t>
          </a:r>
          <a:endParaRPr lang="en-US" sz="1050" b="1" kern="1200" dirty="0">
            <a:latin typeface="+mn-lt"/>
            <a:cs typeface="Calibri" pitchFamily="34" charset="0"/>
          </a:endParaRPr>
        </a:p>
      </dsp:txBody>
      <dsp:txXfrm>
        <a:off x="249654" y="439203"/>
        <a:ext cx="2208396" cy="345728"/>
      </dsp:txXfrm>
    </dsp:sp>
    <dsp:sp modelId="{8DBA2027-ED55-4A52-84DB-184EF4F98245}">
      <dsp:nvSpPr>
        <dsp:cNvPr id="0" name=""/>
        <dsp:cNvSpPr/>
      </dsp:nvSpPr>
      <dsp:spPr>
        <a:xfrm>
          <a:off x="477796" y="856895"/>
          <a:ext cx="2707513" cy="3672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+mn-lt"/>
              <a:cs typeface="Calibri" pitchFamily="34" charset="0"/>
            </a:rPr>
            <a:t>не поштују  9.196.124 </a:t>
          </a:r>
          <a:endParaRPr lang="en-US" sz="1050" b="1" kern="1200" dirty="0">
            <a:latin typeface="+mn-lt"/>
            <a:cs typeface="Calibri" pitchFamily="34" charset="0"/>
          </a:endParaRPr>
        </a:p>
      </dsp:txBody>
      <dsp:txXfrm>
        <a:off x="488552" y="867651"/>
        <a:ext cx="2208396" cy="345728"/>
      </dsp:txXfrm>
    </dsp:sp>
    <dsp:sp modelId="{E0C79E85-2401-4F40-8335-1F1B1307D8F8}">
      <dsp:nvSpPr>
        <dsp:cNvPr id="0" name=""/>
        <dsp:cNvSpPr/>
      </dsp:nvSpPr>
      <dsp:spPr>
        <a:xfrm>
          <a:off x="2468806" y="278490"/>
          <a:ext cx="238706" cy="23870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1" kern="1200">
            <a:latin typeface="+mn-lt"/>
            <a:cs typeface="Calibri" pitchFamily="34" charset="0"/>
          </a:endParaRPr>
        </a:p>
      </dsp:txBody>
      <dsp:txXfrm>
        <a:off x="2522515" y="278490"/>
        <a:ext cx="131288" cy="179626"/>
      </dsp:txXfrm>
    </dsp:sp>
    <dsp:sp modelId="{162D6D37-7C4D-4CD7-9C1C-3C478259533C}">
      <dsp:nvSpPr>
        <dsp:cNvPr id="0" name=""/>
        <dsp:cNvSpPr/>
      </dsp:nvSpPr>
      <dsp:spPr>
        <a:xfrm>
          <a:off x="2707705" y="704490"/>
          <a:ext cx="238706" cy="23870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>
            <a:latin typeface="+mn-lt"/>
            <a:cs typeface="Calibri" pitchFamily="34" charset="0"/>
          </a:endParaRPr>
        </a:p>
      </dsp:txBody>
      <dsp:txXfrm>
        <a:off x="2761414" y="704490"/>
        <a:ext cx="131288" cy="1796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69B205-9EAA-4FB8-B635-D3D7D1EEE9C9}">
      <dsp:nvSpPr>
        <dsp:cNvPr id="0" name=""/>
        <dsp:cNvSpPr/>
      </dsp:nvSpPr>
      <dsp:spPr>
        <a:xfrm>
          <a:off x="0" y="0"/>
          <a:ext cx="2707513" cy="4097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у складу са рангом и функцијом пута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12000" y="12000"/>
        <a:ext cx="2284032" cy="385724"/>
      </dsp:txXfrm>
    </dsp:sp>
    <dsp:sp modelId="{229FFBB7-BB9C-4D18-AF79-1C2FEE55DE12}">
      <dsp:nvSpPr>
        <dsp:cNvPr id="0" name=""/>
        <dsp:cNvSpPr/>
      </dsp:nvSpPr>
      <dsp:spPr>
        <a:xfrm>
          <a:off x="477796" y="500774"/>
          <a:ext cx="2707513" cy="4097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возачи не наилазе на проблем неусклађености </a:t>
          </a:r>
          <a:r>
            <a:rPr lang="en-US" sz="1050" b="1" kern="1200" dirty="0" smtClean="0">
              <a:latin typeface="Calibri" pitchFamily="34" charset="0"/>
              <a:cs typeface="Calibri" pitchFamily="34" charset="0"/>
            </a:rPr>
            <a:t>TEK </a:t>
          </a: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и </a:t>
          </a:r>
          <a:r>
            <a:rPr lang="en-US" sz="1050" b="1" kern="1200" dirty="0" err="1" smtClean="0">
              <a:latin typeface="Calibri" pitchFamily="34" charset="0"/>
              <a:cs typeface="Calibri" pitchFamily="34" charset="0"/>
            </a:rPr>
            <a:t>Vogr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489796" y="512774"/>
        <a:ext cx="1939396" cy="385724"/>
      </dsp:txXfrm>
    </dsp:sp>
    <dsp:sp modelId="{D43B95A0-31C7-4C36-A1EE-63D970D05AC2}">
      <dsp:nvSpPr>
        <dsp:cNvPr id="0" name=""/>
        <dsp:cNvSpPr/>
      </dsp:nvSpPr>
      <dsp:spPr>
        <a:xfrm>
          <a:off x="2441192" y="322089"/>
          <a:ext cx="266320" cy="266320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1" kern="1200">
            <a:latin typeface="Calibri" pitchFamily="34" charset="0"/>
            <a:cs typeface="Calibri" pitchFamily="34" charset="0"/>
          </a:endParaRPr>
        </a:p>
      </dsp:txBody>
      <dsp:txXfrm>
        <a:off x="2501114" y="322089"/>
        <a:ext cx="146476" cy="2004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69B205-9EAA-4FB8-B635-D3D7D1EEE9C9}">
      <dsp:nvSpPr>
        <dsp:cNvPr id="0" name=""/>
        <dsp:cNvSpPr/>
      </dsp:nvSpPr>
      <dsp:spPr>
        <a:xfrm>
          <a:off x="0" y="0"/>
          <a:ext cx="2707513" cy="4097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1" kern="1200" dirty="0" smtClean="0">
              <a:latin typeface="Calibri" pitchFamily="34" charset="0"/>
              <a:cs typeface="Calibri" pitchFamily="34" charset="0"/>
            </a:rPr>
            <a:t>TEK </a:t>
          </a: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омогућавају кретање већим брзинама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12000" y="12000"/>
        <a:ext cx="2284032" cy="385724"/>
      </dsp:txXfrm>
    </dsp:sp>
    <dsp:sp modelId="{229FFBB7-BB9C-4D18-AF79-1C2FEE55DE12}">
      <dsp:nvSpPr>
        <dsp:cNvPr id="0" name=""/>
        <dsp:cNvSpPr/>
      </dsp:nvSpPr>
      <dsp:spPr>
        <a:xfrm>
          <a:off x="477796" y="500774"/>
          <a:ext cx="2707513" cy="4097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из одређених разлога брзина је ограничена на 60 </a:t>
          </a:r>
          <a:r>
            <a:rPr lang="en-US" sz="1050" b="1" kern="1200" dirty="0" smtClean="0">
              <a:latin typeface="Calibri" pitchFamily="34" charset="0"/>
              <a:cs typeface="Calibri" pitchFamily="34" charset="0"/>
            </a:rPr>
            <a:t>km/h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489796" y="512774"/>
        <a:ext cx="1939396" cy="385724"/>
      </dsp:txXfrm>
    </dsp:sp>
    <dsp:sp modelId="{D43B95A0-31C7-4C36-A1EE-63D970D05AC2}">
      <dsp:nvSpPr>
        <dsp:cNvPr id="0" name=""/>
        <dsp:cNvSpPr/>
      </dsp:nvSpPr>
      <dsp:spPr>
        <a:xfrm>
          <a:off x="2441192" y="322089"/>
          <a:ext cx="266320" cy="266320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1" kern="1200">
            <a:latin typeface="Calibri" pitchFamily="34" charset="0"/>
            <a:cs typeface="Calibri" pitchFamily="34" charset="0"/>
          </a:endParaRPr>
        </a:p>
      </dsp:txBody>
      <dsp:txXfrm>
        <a:off x="2501114" y="322089"/>
        <a:ext cx="146476" cy="2004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AC81C-F81B-4E9C-BE26-9502279A6F65}">
      <dsp:nvSpPr>
        <dsp:cNvPr id="0" name=""/>
        <dsp:cNvSpPr/>
      </dsp:nvSpPr>
      <dsp:spPr>
        <a:xfrm>
          <a:off x="0" y="0"/>
          <a:ext cx="2707513" cy="33795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присутна локална кретања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9898" y="9898"/>
        <a:ext cx="2342832" cy="318160"/>
      </dsp:txXfrm>
    </dsp:sp>
    <dsp:sp modelId="{8D0EE2A1-5C31-49F9-8B4D-241C4B5802D6}">
      <dsp:nvSpPr>
        <dsp:cNvPr id="0" name=""/>
        <dsp:cNvSpPr/>
      </dsp:nvSpPr>
      <dsp:spPr>
        <a:xfrm>
          <a:off x="238898" y="394283"/>
          <a:ext cx="2707513" cy="33795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услови у саобраћајном току нису погодни за развијање већих брзина 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248796" y="404181"/>
        <a:ext cx="2229147" cy="318160"/>
      </dsp:txXfrm>
    </dsp:sp>
    <dsp:sp modelId="{8DBA2027-ED55-4A52-84DB-184EF4F98245}">
      <dsp:nvSpPr>
        <dsp:cNvPr id="0" name=""/>
        <dsp:cNvSpPr/>
      </dsp:nvSpPr>
      <dsp:spPr>
        <a:xfrm>
          <a:off x="477796" y="788566"/>
          <a:ext cx="2707513" cy="33795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50" b="1" kern="1200" dirty="0" smtClean="0">
              <a:latin typeface="Calibri" pitchFamily="34" charset="0"/>
              <a:cs typeface="Calibri" pitchFamily="34" charset="0"/>
            </a:rPr>
            <a:t>радарска контрола</a:t>
          </a:r>
          <a:endParaRPr lang="en-US" sz="1050" b="1" kern="1200" dirty="0">
            <a:latin typeface="Calibri" pitchFamily="34" charset="0"/>
            <a:cs typeface="Calibri" pitchFamily="34" charset="0"/>
          </a:endParaRPr>
        </a:p>
      </dsp:txBody>
      <dsp:txXfrm>
        <a:off x="487694" y="798464"/>
        <a:ext cx="2229147" cy="318160"/>
      </dsp:txXfrm>
    </dsp:sp>
    <dsp:sp modelId="{E0C79E85-2401-4F40-8335-1F1B1307D8F8}">
      <dsp:nvSpPr>
        <dsp:cNvPr id="0" name=""/>
        <dsp:cNvSpPr/>
      </dsp:nvSpPr>
      <dsp:spPr>
        <a:xfrm>
          <a:off x="2487841" y="256283"/>
          <a:ext cx="219671" cy="219671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1" kern="1200">
            <a:latin typeface="Calibri" pitchFamily="34" charset="0"/>
            <a:cs typeface="Calibri" pitchFamily="34" charset="0"/>
          </a:endParaRPr>
        </a:p>
      </dsp:txBody>
      <dsp:txXfrm>
        <a:off x="2537267" y="256283"/>
        <a:ext cx="120819" cy="165302"/>
      </dsp:txXfrm>
    </dsp:sp>
    <dsp:sp modelId="{162D6D37-7C4D-4CD7-9C1C-3C478259533C}">
      <dsp:nvSpPr>
        <dsp:cNvPr id="0" name=""/>
        <dsp:cNvSpPr/>
      </dsp:nvSpPr>
      <dsp:spPr>
        <a:xfrm>
          <a:off x="2726739" y="648313"/>
          <a:ext cx="219671" cy="219671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>
            <a:latin typeface="Calibri" pitchFamily="34" charset="0"/>
            <a:cs typeface="Calibri" pitchFamily="34" charset="0"/>
          </a:endParaRPr>
        </a:p>
      </dsp:txBody>
      <dsp:txXfrm>
        <a:off x="2776165" y="648313"/>
        <a:ext cx="120819" cy="165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chart" Target="../charts/chart3.xml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6.png"/><Relationship Id="rId5" Type="http://schemas.openxmlformats.org/officeDocument/2006/relationships/diagramData" Target="../diagrams/data1.xml"/><Relationship Id="rId10" Type="http://schemas.openxmlformats.org/officeDocument/2006/relationships/image" Target="../media/image5.png"/><Relationship Id="rId4" Type="http://schemas.openxmlformats.org/officeDocument/2006/relationships/chart" Target="../charts/chart4.xml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diagramQuickStyle" Target="../diagrams/quickStyle2.xml"/><Relationship Id="rId18" Type="http://schemas.openxmlformats.org/officeDocument/2006/relationships/diagramQuickStyle" Target="../diagrams/quickStyle3.xml"/><Relationship Id="rId3" Type="http://schemas.openxmlformats.org/officeDocument/2006/relationships/chart" Target="../charts/chart6.xml"/><Relationship Id="rId21" Type="http://schemas.openxmlformats.org/officeDocument/2006/relationships/diagramData" Target="../diagrams/data4.xml"/><Relationship Id="rId7" Type="http://schemas.openxmlformats.org/officeDocument/2006/relationships/chart" Target="../charts/chart10.xml"/><Relationship Id="rId12" Type="http://schemas.openxmlformats.org/officeDocument/2006/relationships/diagramLayout" Target="../diagrams/layout2.xml"/><Relationship Id="rId17" Type="http://schemas.openxmlformats.org/officeDocument/2006/relationships/diagramLayout" Target="../diagrams/layout3.xml"/><Relationship Id="rId25" Type="http://schemas.microsoft.com/office/2007/relationships/diagramDrawing" Target="../diagrams/drawing4.xml"/><Relationship Id="rId2" Type="http://schemas.openxmlformats.org/officeDocument/2006/relationships/chart" Target="../charts/chart5.xml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9.xml"/><Relationship Id="rId11" Type="http://schemas.openxmlformats.org/officeDocument/2006/relationships/diagramData" Target="../diagrams/data2.xml"/><Relationship Id="rId24" Type="http://schemas.openxmlformats.org/officeDocument/2006/relationships/diagramColors" Target="../diagrams/colors4.xml"/><Relationship Id="rId5" Type="http://schemas.openxmlformats.org/officeDocument/2006/relationships/chart" Target="../charts/chart8.xml"/><Relationship Id="rId15" Type="http://schemas.microsoft.com/office/2007/relationships/diagramDrawing" Target="../diagrams/drawing2.xml"/><Relationship Id="rId23" Type="http://schemas.openxmlformats.org/officeDocument/2006/relationships/diagramQuickStyle" Target="../diagrams/quickStyle4.xml"/><Relationship Id="rId10" Type="http://schemas.openxmlformats.org/officeDocument/2006/relationships/image" Target="../media/image10.png"/><Relationship Id="rId19" Type="http://schemas.openxmlformats.org/officeDocument/2006/relationships/diagramColors" Target="../diagrams/colors3.xml"/><Relationship Id="rId4" Type="http://schemas.openxmlformats.org/officeDocument/2006/relationships/chart" Target="../charts/chart7.xml"/><Relationship Id="rId9" Type="http://schemas.openxmlformats.org/officeDocument/2006/relationships/image" Target="../media/image9.png"/><Relationship Id="rId14" Type="http://schemas.openxmlformats.org/officeDocument/2006/relationships/diagramColors" Target="../diagrams/colors2.xml"/><Relationship Id="rId22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РЕАЛНИХ И ПОДОБНОСТ ОГРАНИЧЕНИХ БРЗИНА НА ПОТЕЗУ ДП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 ОД КРАЉЕВА ДО ГРАНИЦЕ СРБИЈЕ И ЦРНЕ ГОРЕ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851604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REAL AND THE SUITABILITY OF LIMITED SPEEDS ON THE TWO-LANE NATIONAL ROAD FROM KRALJEVO TO THE BORDER OF SERBIA AND MONTENEGRO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33600" y="4660126"/>
            <a:ext cx="685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Милош Петковић</a:t>
            </a:r>
            <a:r>
              <a:rPr lang="sr-Cyrl-RS" sz="2000" dirty="0" smtClean="0"/>
              <a:t>, дипл. инж. саобр.</a:t>
            </a:r>
          </a:p>
          <a:p>
            <a:r>
              <a:rPr lang="sr-Cyrl-RS" sz="2000" i="1" dirty="0" smtClean="0"/>
              <a:t>Саобраћајни факултет – Универзитет у Београду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9609" y="1676400"/>
            <a:ext cx="82296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УВОД</a:t>
            </a:r>
            <a:endParaRPr lang="sr-Latn-BA" sz="28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МАТЕРИЈ</a:t>
            </a:r>
            <a:r>
              <a:rPr lang="sr-Latn-RS" sz="2800" b="1" dirty="0"/>
              <a:t>A</a:t>
            </a:r>
            <a:r>
              <a:rPr lang="sr-Cyrl-RS" sz="2800" b="1" dirty="0" smtClean="0"/>
              <a:t>Л </a:t>
            </a:r>
            <a:r>
              <a:rPr lang="sr-Cyrl-RS" sz="2800" b="1" dirty="0" smtClean="0"/>
              <a:t>И МЕТОДЕ</a:t>
            </a:r>
            <a:endParaRPr lang="sr-Latn-BA" sz="28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РЕЗУЛТАТИ АНАЛИЗЕ ПРОМЕНЕ ПГДС-А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РЕЗУЛТАТИ АНАЛИЗЕ ПРЕКОРАЧЕЊА ОГРАНИЧЕНИХ БРЗИНА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/>
              <a:t>ЗАКЉУЧЦИ И ПРЕПОРУКЕ</a:t>
            </a: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8600" y="1467683"/>
            <a:ext cx="8610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/>
              <a:t>Основни циљ ефикасног саобраћајног система јесте </a:t>
            </a:r>
            <a:r>
              <a:rPr lang="ru-RU" sz="2000" b="1" dirty="0">
                <a:solidFill>
                  <a:schemeClr val="tx2"/>
                </a:solidFill>
              </a:rPr>
              <a:t>остварење што већих брзина</a:t>
            </a:r>
            <a:r>
              <a:rPr lang="ru-RU" sz="2000" b="1" dirty="0"/>
              <a:t> у саобраћајном току на ванградским деоницама.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/>
              <a:t>Један од проблема, забележен последњих година на територији Републике Србије, јесте значајан проценат </a:t>
            </a:r>
            <a:r>
              <a:rPr lang="ru-RU" sz="2000" b="1" dirty="0">
                <a:solidFill>
                  <a:srgbClr val="FF0000"/>
                </a:solidFill>
              </a:rPr>
              <a:t>непоштовања ограничених брзина</a:t>
            </a:r>
            <a:r>
              <a:rPr lang="ru-RU" sz="2000" b="1" dirty="0"/>
              <a:t> на путевима, а самим тим и стварање основа за појаву дисперзија брзина.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cap="all" dirty="0">
                <a:solidFill>
                  <a:schemeClr val="tx2"/>
                </a:solidFill>
              </a:rPr>
              <a:t>Кредибилитет ограничења </a:t>
            </a:r>
            <a:r>
              <a:rPr lang="ru-RU" sz="2000" b="1" dirty="0"/>
              <a:t>- један од разлога прекорачења постављених ограничења брзине</a:t>
            </a:r>
            <a:r>
              <a:rPr lang="ru-RU" sz="2000" b="1" dirty="0" smtClean="0"/>
              <a:t>!</a:t>
            </a:r>
            <a:endParaRPr lang="sr-Latn-BA" sz="20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/>
              <a:t>Циљ овог рада је да се </a:t>
            </a:r>
            <a:r>
              <a:rPr lang="ru-RU" sz="2000" b="1" dirty="0">
                <a:solidFill>
                  <a:schemeClr val="tx2"/>
                </a:solidFill>
              </a:rPr>
              <a:t>анализирају услови у саобраћајном току</a:t>
            </a:r>
            <a:r>
              <a:rPr lang="ru-RU" sz="2000" b="1" dirty="0"/>
              <a:t>, са посебним акцентом на анализу </a:t>
            </a:r>
            <a:r>
              <a:rPr lang="ru-RU" sz="2000" b="1" dirty="0">
                <a:solidFill>
                  <a:srgbClr val="FF0000"/>
                </a:solidFill>
              </a:rPr>
              <a:t>подобности</a:t>
            </a:r>
            <a:r>
              <a:rPr lang="ru-RU" sz="2000" b="1" dirty="0"/>
              <a:t> постављених ограничења брзина и </a:t>
            </a:r>
            <a:r>
              <a:rPr lang="ru-RU" sz="2000" b="1" dirty="0">
                <a:solidFill>
                  <a:srgbClr val="FF0000"/>
                </a:solidFill>
              </a:rPr>
              <a:t>поштовањa</a:t>
            </a:r>
            <a:r>
              <a:rPr lang="ru-RU" sz="2000" b="1" dirty="0"/>
              <a:t> истих од стане возача на државном путу од Краљева до границе Србије и Црне Горе.</a:t>
            </a: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18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МАТЕРИЈАЛ И МЕТОДЕ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0" y="1371600"/>
            <a:ext cx="861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/>
              <a:t>Део пута који је предмет истраживања у овом раду, пружа се од града </a:t>
            </a:r>
            <a:r>
              <a:rPr lang="ru-RU" sz="2000" b="1" dirty="0">
                <a:solidFill>
                  <a:schemeClr val="tx2"/>
                </a:solidFill>
              </a:rPr>
              <a:t>Краљева до границе Републике Србије и Црне Горе</a:t>
            </a:r>
            <a:r>
              <a:rPr lang="ru-RU" sz="2000" b="1" dirty="0"/>
              <a:t>, у дужини од 140,30 </a:t>
            </a:r>
            <a:r>
              <a:rPr lang="ru-RU" sz="2000" b="1" dirty="0" smtClean="0"/>
              <a:t>километара</a:t>
            </a:r>
            <a:endParaRPr lang="sr-Latn-BA" sz="2000" b="1" dirty="0" smtClean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87263"/>
            <a:ext cx="8229600" cy="385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АНАЛИЗЕ ПРОМЕНЕ ПГДС-А 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34925" y="4508718"/>
            <a:ext cx="86743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ru-RU" sz="1600" b="1" dirty="0"/>
              <a:t>последњих година величина ПГДС-а не осцилира у великој мери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ru-RU" sz="1600" b="1" dirty="0"/>
              <a:t>забележене су две промене ПГДС-а у 2007. и 2009. години где је достигнута максимална вредност од 5540 возила на дан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ru-RU" sz="1600" b="1" dirty="0"/>
              <a:t>након 2009. године примећује се пад ПГДС-а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ru-RU" sz="1600" b="1" dirty="0"/>
              <a:t>у наредним годинама вредност поменутог параметара кретала се у интервалу од 4675 до 4932 возила по дану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ru-RU" sz="1600" b="1" dirty="0"/>
              <a:t>2015. године се поново појављује тренд пораста </a:t>
            </a:r>
            <a:r>
              <a:rPr lang="ru-RU" sz="1600" b="1" dirty="0" smtClean="0"/>
              <a:t>саобраћаја</a:t>
            </a:r>
            <a:endParaRPr lang="sr-Latn-BA" sz="1600" b="1" dirty="0" smtClean="0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888719336"/>
              </p:ext>
            </p:extLst>
          </p:nvPr>
        </p:nvGraphicFramePr>
        <p:xfrm>
          <a:off x="838200" y="1295400"/>
          <a:ext cx="7080529" cy="3353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0"/>
            <a:ext cx="8991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АНАЛИЗЕ ПРЕКОРАЧЕЊА ОГРАНИЧЕНИХ БРЗИНА</a:t>
            </a:r>
            <a:endParaRPr lang="sr-Latn-B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sz="1600" b="1" dirty="0"/>
          </a:p>
          <a:p>
            <a:endParaRPr lang="sr-Latn-BA" sz="16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066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553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7628953"/>
              </p:ext>
            </p:extLst>
          </p:nvPr>
        </p:nvGraphicFramePr>
        <p:xfrm>
          <a:off x="2353198" y="1066800"/>
          <a:ext cx="4458291" cy="2403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099500611"/>
              </p:ext>
            </p:extLst>
          </p:nvPr>
        </p:nvGraphicFramePr>
        <p:xfrm>
          <a:off x="973100" y="3247647"/>
          <a:ext cx="7506520" cy="3325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5762022"/>
              </p:ext>
            </p:extLst>
          </p:nvPr>
        </p:nvGraphicFramePr>
        <p:xfrm>
          <a:off x="457200" y="2057400"/>
          <a:ext cx="3322359" cy="1064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611191746"/>
              </p:ext>
            </p:extLst>
          </p:nvPr>
        </p:nvGraphicFramePr>
        <p:xfrm>
          <a:off x="5577690" y="1524000"/>
          <a:ext cx="318531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096" y="4872400"/>
            <a:ext cx="252000" cy="252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44" y="4872400"/>
            <a:ext cx="252000" cy="252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60" y="4864479"/>
            <a:ext cx="252000" cy="252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464" y="4867698"/>
            <a:ext cx="252000" cy="2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112" y="4872400"/>
            <a:ext cx="252000" cy="252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280" y="4872400"/>
            <a:ext cx="252000" cy="252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16" y="4872400"/>
            <a:ext cx="252000" cy="252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528" y="4872400"/>
            <a:ext cx="252000" cy="252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208" y="4872897"/>
            <a:ext cx="252000" cy="252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296" y="4872400"/>
            <a:ext cx="252000" cy="252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80" y="4872400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946AC81C-F81B-4E9C-BE26-9502279A6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1000"/>
                                        <p:tgtEl>
                                          <p:spTgt spid="13">
                                            <p:graphicEl>
                                              <a:dgm id="{946AC81C-F81B-4E9C-BE26-9502279A6F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E0C79E85-2401-4F40-8335-1F1B1307D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1000"/>
                                        <p:tgtEl>
                                          <p:spTgt spid="13">
                                            <p:graphicEl>
                                              <a:dgm id="{E0C79E85-2401-4F40-8335-1F1B1307D8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D0EE2A1-5C31-49F9-8B4D-241C4B5802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1000"/>
                                        <p:tgtEl>
                                          <p:spTgt spid="13">
                                            <p:graphicEl>
                                              <a:dgm id="{8D0EE2A1-5C31-49F9-8B4D-241C4B5802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162D6D37-7C4D-4CD7-9C1C-3C47825953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1000"/>
                                        <p:tgtEl>
                                          <p:spTgt spid="13">
                                            <p:graphicEl>
                                              <a:dgm id="{162D6D37-7C4D-4CD7-9C1C-3C47825953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DBA2027-ED55-4A52-84DB-184EF4F982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1000"/>
                                        <p:tgtEl>
                                          <p:spTgt spid="13">
                                            <p:graphicEl>
                                              <a:dgm id="{8DBA2027-ED55-4A52-84DB-184EF4F982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1" grpId="0">
        <p:bldAsOne/>
      </p:bldGraphic>
      <p:bldGraphic spid="12" grpId="0">
        <p:bldAsOne/>
      </p:bldGraphic>
      <p:bldGraphic spid="13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066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70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762000" y="1268760"/>
            <a:ext cx="4872355" cy="1620000"/>
            <a:chOff x="0" y="0"/>
            <a:chExt cx="5103020" cy="2707480"/>
          </a:xfrm>
        </p:grpSpPr>
        <p:graphicFrame>
          <p:nvGraphicFramePr>
            <p:cNvPr id="11" name="Chart 1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77294963"/>
                </p:ext>
              </p:extLst>
            </p:nvPr>
          </p:nvGraphicFramePr>
          <p:xfrm>
            <a:off x="100014" y="0"/>
            <a:ext cx="5003006" cy="2514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12" name="Chart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639077693"/>
                </p:ext>
              </p:extLst>
            </p:nvPr>
          </p:nvGraphicFramePr>
          <p:xfrm>
            <a:off x="0" y="1350167"/>
            <a:ext cx="3016679" cy="1357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62000" y="2938049"/>
            <a:ext cx="4872355" cy="1620000"/>
            <a:chOff x="0" y="0"/>
            <a:chExt cx="5103018" cy="2707480"/>
          </a:xfrm>
        </p:grpSpPr>
        <p:graphicFrame>
          <p:nvGraphicFramePr>
            <p:cNvPr id="14" name="Chart 1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698644154"/>
                </p:ext>
              </p:extLst>
            </p:nvPr>
          </p:nvGraphicFramePr>
          <p:xfrm>
            <a:off x="100013" y="0"/>
            <a:ext cx="5003005" cy="2514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5" name="Chart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87204961"/>
                </p:ext>
              </p:extLst>
            </p:nvPr>
          </p:nvGraphicFramePr>
          <p:xfrm>
            <a:off x="0" y="1350167"/>
            <a:ext cx="3016678" cy="1357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62000" y="4653136"/>
            <a:ext cx="4872355" cy="1620000"/>
            <a:chOff x="0" y="0"/>
            <a:chExt cx="5103020" cy="2707480"/>
          </a:xfrm>
        </p:grpSpPr>
        <p:graphicFrame>
          <p:nvGraphicFramePr>
            <p:cNvPr id="17" name="Chart 1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927229900"/>
                </p:ext>
              </p:extLst>
            </p:nvPr>
          </p:nvGraphicFramePr>
          <p:xfrm>
            <a:off x="100014" y="0"/>
            <a:ext cx="5003006" cy="2514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aphicFrame>
          <p:nvGraphicFramePr>
            <p:cNvPr id="18" name="Chart 1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51490623"/>
                </p:ext>
              </p:extLst>
            </p:nvPr>
          </p:nvGraphicFramePr>
          <p:xfrm>
            <a:off x="0" y="1350167"/>
            <a:ext cx="2941262" cy="1357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192" y="1593351"/>
            <a:ext cx="899545" cy="8995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737" y="3249080"/>
            <a:ext cx="900000" cy="90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456" y="4977272"/>
            <a:ext cx="900000" cy="900000"/>
          </a:xfrm>
          <a:prstGeom prst="rect">
            <a:avLst/>
          </a:prstGeom>
        </p:spPr>
      </p:pic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1019842551"/>
              </p:ext>
            </p:extLst>
          </p:nvPr>
        </p:nvGraphicFramePr>
        <p:xfrm>
          <a:off x="5353554" y="1484784"/>
          <a:ext cx="3185310" cy="910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223474155"/>
              </p:ext>
            </p:extLst>
          </p:nvPr>
        </p:nvGraphicFramePr>
        <p:xfrm>
          <a:off x="5352562" y="3140968"/>
          <a:ext cx="3185310" cy="910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654028209"/>
              </p:ext>
            </p:extLst>
          </p:nvPr>
        </p:nvGraphicFramePr>
        <p:xfrm>
          <a:off x="5317186" y="4822757"/>
          <a:ext cx="3185310" cy="1126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1" r:lo="rId22" r:qs="rId23" r:cs="rId24"/>
          </a:graphicData>
        </a:graphic>
      </p:graphicFrame>
      <p:sp>
        <p:nvSpPr>
          <p:cNvPr id="25" name="Rectangle 24"/>
          <p:cNvSpPr/>
          <p:nvPr/>
        </p:nvSpPr>
        <p:spPr>
          <a:xfrm>
            <a:off x="228600" y="0"/>
            <a:ext cx="8991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АНАЛИЗЕ ПРЕКОРАЧЕЊА ОГРАНИЧЕНИХ БРЗИНА</a:t>
            </a:r>
            <a:endParaRPr lang="sr-Latn-B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sz="1600" b="1" dirty="0"/>
          </a:p>
          <a:p>
            <a:endParaRPr lang="sr-Latn-BA" sz="1600" b="1" dirty="0"/>
          </a:p>
        </p:txBody>
      </p:sp>
    </p:spTree>
    <p:extLst>
      <p:ext uri="{BB962C8B-B14F-4D97-AF65-F5344CB8AC3E}">
        <p14:creationId xmlns:p14="http://schemas.microsoft.com/office/powerpoint/2010/main" val="1737536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dgm id="{E769B205-9EAA-4FB8-B635-D3D7D1EEE9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22">
                                            <p:graphicEl>
                                              <a:dgm id="{E769B205-9EAA-4FB8-B635-D3D7D1EEE9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dgm id="{D43B95A0-31C7-4C36-A1EE-63D970D05A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2">
                                            <p:graphicEl>
                                              <a:dgm id="{D43B95A0-31C7-4C36-A1EE-63D970D05A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dgm id="{229FFBB7-BB9C-4D18-AF79-1C2FEE55DE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22">
                                            <p:graphicEl>
                                              <a:dgm id="{229FFBB7-BB9C-4D18-AF79-1C2FEE55DE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E769B205-9EAA-4FB8-B635-D3D7D1EEE9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3">
                                            <p:graphicEl>
                                              <a:dgm id="{E769B205-9EAA-4FB8-B635-D3D7D1EEE9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D43B95A0-31C7-4C36-A1EE-63D970D05A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23">
                                            <p:graphicEl>
                                              <a:dgm id="{D43B95A0-31C7-4C36-A1EE-63D970D05A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229FFBB7-BB9C-4D18-AF79-1C2FEE55DE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23">
                                            <p:graphicEl>
                                              <a:dgm id="{229FFBB7-BB9C-4D18-AF79-1C2FEE55DE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946AC81C-F81B-4E9C-BE26-9502279A6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500"/>
                                        <p:tgtEl>
                                          <p:spTgt spid="24">
                                            <p:graphicEl>
                                              <a:dgm id="{946AC81C-F81B-4E9C-BE26-9502279A6F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E0C79E85-2401-4F40-8335-1F1B1307D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24">
                                            <p:graphicEl>
                                              <a:dgm id="{E0C79E85-2401-4F40-8335-1F1B1307D8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8D0EE2A1-5C31-49F9-8B4D-241C4B5802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24">
                                            <p:graphicEl>
                                              <a:dgm id="{8D0EE2A1-5C31-49F9-8B4D-241C4B5802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162D6D37-7C4D-4CD7-9C1C-3C47825953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24">
                                            <p:graphicEl>
                                              <a:dgm id="{162D6D37-7C4D-4CD7-9C1C-3C47825953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8DBA2027-ED55-4A52-84DB-184EF4F982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500"/>
                                        <p:tgtEl>
                                          <p:spTgt spid="24">
                                            <p:graphicEl>
                                              <a:dgm id="{8DBA2027-ED55-4A52-84DB-184EF4F982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Sub>
          <a:bldDgm/>
        </p:bldSub>
      </p:bldGraphic>
      <p:bldGraphic spid="23" grpId="0">
        <p:bldSub>
          <a:bldDgm/>
        </p:bldSub>
      </p:bldGraphic>
      <p:bldGraphic spid="24" grpId="0">
        <p:bldSub>
          <a:bldDgm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066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70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997897005"/>
              </p:ext>
            </p:extLst>
          </p:nvPr>
        </p:nvGraphicFramePr>
        <p:xfrm>
          <a:off x="533400" y="1295400"/>
          <a:ext cx="8229600" cy="4911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228600" y="0"/>
            <a:ext cx="8991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АНАЛИЗЕ ПРЕКОРАЧЕЊА ОГРАНИЧЕНИХ БРЗИНА</a:t>
            </a:r>
            <a:endParaRPr lang="sr-Latn-B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sz="1600" b="1" dirty="0"/>
          </a:p>
          <a:p>
            <a:endParaRPr lang="sr-Latn-BA" sz="1600" b="1" dirty="0"/>
          </a:p>
        </p:txBody>
      </p:sp>
    </p:spTree>
    <p:extLst>
      <p:ext uri="{BB962C8B-B14F-4D97-AF65-F5344CB8AC3E}">
        <p14:creationId xmlns:p14="http://schemas.microsoft.com/office/powerpoint/2010/main" val="261142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066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70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04800" y="1371600"/>
            <a:ext cx="8610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b="1" dirty="0">
                <a:latin typeface="Calibri" pitchFamily="34" charset="0"/>
                <a:cs typeface="Calibri" pitchFamily="34" charset="0"/>
              </a:rPr>
              <a:t>Резултати анализе поштовања ограничених брзина показују да се од укупног броја возила (19.372.501) у оквиру ограничене брзине кретало 10.176.289 возила, односно </a:t>
            </a:r>
            <a:r>
              <a:rPr lang="sr-Cyrl-RS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52,53%</a:t>
            </a:r>
            <a:r>
              <a:rPr lang="sr-Cyrl-RS" sz="2000" b="1" dirty="0">
                <a:latin typeface="Calibri" pitchFamily="34" charset="0"/>
                <a:cs typeface="Calibri" pitchFamily="34" charset="0"/>
              </a:rPr>
              <a:t>, док осталих </a:t>
            </a:r>
            <a:r>
              <a:rPr lang="sr-Cyrl-RS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47,47%</a:t>
            </a:r>
            <a:r>
              <a:rPr lang="sr-Cyrl-RS" sz="2000" b="1" dirty="0">
                <a:latin typeface="Calibri" pitchFamily="34" charset="0"/>
                <a:cs typeface="Calibri" pitchFamily="34" charset="0"/>
              </a:rPr>
              <a:t>, тј. 9.196.124 возила прекорачује дозвољену брзину</a:t>
            </a:r>
            <a:r>
              <a:rPr lang="sr-Cyrl-RS" sz="2000" b="1" dirty="0" smtClean="0">
                <a:latin typeface="Calibri" pitchFamily="34" charset="0"/>
                <a:cs typeface="Calibri" pitchFamily="34" charset="0"/>
              </a:rPr>
              <a:t>.</a:t>
            </a:r>
            <a:endParaRPr lang="sr-Latn-RS" sz="2000" b="1" dirty="0" smtClean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>
                <a:latin typeface="Calibri" pitchFamily="34" charset="0"/>
                <a:cs typeface="Calibri" pitchFamily="34" charset="0"/>
              </a:rPr>
              <a:t>Међутим, ограничење брзине од 80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km/h </a:t>
            </a:r>
            <a:r>
              <a:rPr lang="sr-Cyrl-RS" sz="2000" dirty="0">
                <a:latin typeface="Calibri" pitchFamily="34" charset="0"/>
                <a:cs typeface="Calibri" pitchFamily="34" charset="0"/>
              </a:rPr>
              <a:t>поштује </a:t>
            </a:r>
            <a:r>
              <a:rPr lang="sr-Cyrl-RS" sz="2000" b="1" dirty="0">
                <a:latin typeface="Calibri" pitchFamily="34" charset="0"/>
                <a:cs typeface="Calibri" pitchFamily="34" charset="0"/>
              </a:rPr>
              <a:t>74,24%</a:t>
            </a:r>
            <a:r>
              <a:rPr lang="sr-Cyrl-RS" sz="2000" dirty="0">
                <a:latin typeface="Calibri" pitchFamily="34" charset="0"/>
                <a:cs typeface="Calibri" pitchFamily="34" charset="0"/>
              </a:rPr>
              <a:t>, док ограничење брзине од 60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km/h </a:t>
            </a:r>
            <a:r>
              <a:rPr lang="sr-Cyrl-RS" sz="2000" dirty="0">
                <a:latin typeface="Calibri" pitchFamily="34" charset="0"/>
                <a:cs typeface="Calibri" pitchFamily="34" charset="0"/>
              </a:rPr>
              <a:t>поштује свега </a:t>
            </a:r>
            <a:r>
              <a:rPr lang="sr-Cyrl-RS" sz="2000" b="1" dirty="0">
                <a:latin typeface="Calibri" pitchFamily="34" charset="0"/>
                <a:cs typeface="Calibri" pitchFamily="34" charset="0"/>
              </a:rPr>
              <a:t>31,58</a:t>
            </a:r>
            <a:r>
              <a:rPr lang="sr-Cyrl-RS" sz="2000" b="1" dirty="0" smtClean="0">
                <a:latin typeface="Calibri" pitchFamily="34" charset="0"/>
                <a:cs typeface="Calibri" pitchFamily="34" charset="0"/>
              </a:rPr>
              <a:t>%</a:t>
            </a:r>
            <a:r>
              <a:rPr lang="sr-Cyrl-RS" sz="2000" dirty="0" smtClean="0">
                <a:latin typeface="Calibri" pitchFamily="34" charset="0"/>
                <a:cs typeface="Calibri" pitchFamily="34" charset="0"/>
              </a:rPr>
              <a:t>.</a:t>
            </a:r>
            <a:endParaRPr lang="sr-Cyrl-RS" sz="2000" b="1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Ограничења брзина морају бити таква да </a:t>
            </a:r>
            <a:r>
              <a:rPr lang="ru-RU" sz="2000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већина возача вози у складу са постављеним ограничењем 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- резултати аналзе показују да постоји изразита </a:t>
            </a:r>
            <a:r>
              <a:rPr lang="ru-RU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неусаглашеност између ограничених брзина и 85. перцентила брзина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 у току, односно 85. перцентил брзине је на свим деоницама већи од вредности ограничене брзине!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Неопходно је </a:t>
            </a:r>
            <a:r>
              <a:rPr lang="ru-RU" sz="2000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прилагодити ограничење стварним брзинама вожње 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како би се осигурало да ограничења буду прихватљива за возаче и да не буду у великој мери непоштована.</a:t>
            </a:r>
            <a:endParaRPr lang="en-US" sz="2000" b="1" dirty="0"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963188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52400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ПРЕПОРУКЕ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838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70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85307" y="914400"/>
            <a:ext cx="86106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Даља истраживања, такође, морају бити усмерена ка </a:t>
            </a:r>
            <a:r>
              <a:rPr lang="ru-RU" sz="2000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анализи везе између броја саобраћајних незгода и процента прекорачења ограничених брзина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, односно неопходно је утврдити да ли повећан проценат возача који не поштују прописану брзину на одређеној деоници повлачи за собом повећан број саобраћајних незгода.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На крају, веома је важно </a:t>
            </a:r>
            <a:r>
              <a:rPr lang="ru-RU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преиспитати постојећа ограничења брзине 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како би се осигурала њихова конзистентност са локалним срединама и повећао њихов кредибилитет.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Неопходно је да у анализи фигуришу фактори као што су </a:t>
            </a:r>
            <a:r>
              <a:rPr lang="ru-RU" sz="2000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функције пута, геометрија путева, ниво развоја у околини пута и присуство рањивих учесника у саобраћају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Ограничења брзине морају да буду кредибилна с обзиром на карактеристике пута и околину. Сходно томе, кључни корак у даљем истраживању треба да представља </a:t>
            </a:r>
            <a:r>
              <a:rPr lang="ru-RU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дефинисање методологије за постављање кредибилних ограничења као компромис ефикасности и безбедности саобраћаја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!</a:t>
            </a:r>
            <a:endParaRPr lang="en-US" sz="2000" b="1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716049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sential">
    <a:majorFont>
      <a:latin typeface="Arial Black"/>
      <a:ea typeface=""/>
      <a:cs typeface=""/>
      <a:font script="Jpan" typeface="ＭＳ Ｐゴシック"/>
      <a:font script="Hang" typeface="HY견고딕"/>
      <a:font script="Hans" typeface="微软雅黑"/>
      <a:font script="Hant" typeface="微軟正黑體"/>
      <a:font script="Arab" typeface="Tahoma"/>
      <a:font script="Hebr" typeface="Ta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Arial"/>
      <a:ea typeface=""/>
      <a:cs typeface=""/>
      <a:font script="Jpan" typeface="ＭＳ Ｐゴシック"/>
      <a:font script="Hang" typeface="돋움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sential">
    <a:fillStyleLst>
      <a:solidFill>
        <a:schemeClr val="phClr"/>
      </a:solidFill>
      <a:gradFill rotWithShape="1">
        <a:gsLst>
          <a:gs pos="0">
            <a:schemeClr val="phClr">
              <a:tint val="60000"/>
              <a:satMod val="250000"/>
            </a:schemeClr>
          </a:gs>
          <a:gs pos="35000">
            <a:schemeClr val="phClr">
              <a:tint val="47000"/>
              <a:satMod val="275000"/>
            </a:schemeClr>
          </a:gs>
          <a:gs pos="100000">
            <a:schemeClr val="phClr">
              <a:tint val="25000"/>
              <a:satMod val="300000"/>
            </a:schemeClr>
          </a:gs>
        </a:gsLst>
        <a:lin ang="16200000" scaled="1"/>
      </a:gradFill>
      <a:solidFill>
        <a:schemeClr val="phClr">
          <a:satMod val="110000"/>
        </a:schemeClr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8575" cap="flat" cmpd="sng" algn="ctr">
        <a:solidFill>
          <a:schemeClr val="phClr"/>
        </a:solidFill>
        <a:prstDash val="solid"/>
      </a:ln>
      <a:ln w="4127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9999" dist="23000" algn="bl" rotWithShape="0">
            <a:srgbClr val="000000">
              <a:alpha val="40000"/>
            </a:srgbClr>
          </a:outerShdw>
        </a:effectLst>
      </a:effectStyle>
      <a:effectStyle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a:effectStyle>
    </a:effectStyleLst>
    <a:bgFillStyleLst>
      <a:solidFill>
        <a:schemeClr val="phClr"/>
      </a:solidFill>
      <a:blipFill rotWithShape="1">
        <a:blip xmlns:r="http://schemas.openxmlformats.org/officeDocument/2006/relationships" r:embed="rId1">
          <a:duotone>
            <a:schemeClr val="phClr">
              <a:tint val="96000"/>
            </a:schemeClr>
            <a:schemeClr val="phClr">
              <a:shade val="94000"/>
            </a:schemeClr>
          </a:duotone>
        </a:blip>
        <a:tile tx="0" ty="0" sx="100000" sy="100000" flip="none" algn="tl"/>
      </a:blipFill>
      <a:gradFill rotWithShape="1">
        <a:gsLst>
          <a:gs pos="0">
            <a:schemeClr val="phClr">
              <a:tint val="84000"/>
              <a:satMod val="110000"/>
            </a:schemeClr>
          </a:gs>
          <a:gs pos="44000">
            <a:schemeClr val="phClr">
              <a:tint val="93000"/>
              <a:satMod val="115000"/>
            </a:schemeClr>
          </a:gs>
          <a:gs pos="100000">
            <a:schemeClr val="phClr">
              <a:tint val="100000"/>
              <a:shade val="59000"/>
              <a:satMod val="120000"/>
            </a:schemeClr>
          </a:gs>
        </a:gsLst>
        <a:path path="circle">
          <a:fillToRect l="40000" t="60000" r="60000" b="4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sential">
    <a:majorFont>
      <a:latin typeface="Arial Black"/>
      <a:ea typeface=""/>
      <a:cs typeface=""/>
      <a:font script="Jpan" typeface="ＭＳ Ｐゴシック"/>
      <a:font script="Hang" typeface="HY견고딕"/>
      <a:font script="Hans" typeface="微软雅黑"/>
      <a:font script="Hant" typeface="微軟正黑體"/>
      <a:font script="Arab" typeface="Tahoma"/>
      <a:font script="Hebr" typeface="Ta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Arial"/>
      <a:ea typeface=""/>
      <a:cs typeface=""/>
      <a:font script="Jpan" typeface="ＭＳ Ｐゴシック"/>
      <a:font script="Hang" typeface="돋움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sential">
    <a:fillStyleLst>
      <a:solidFill>
        <a:schemeClr val="phClr"/>
      </a:solidFill>
      <a:gradFill rotWithShape="1">
        <a:gsLst>
          <a:gs pos="0">
            <a:schemeClr val="phClr">
              <a:tint val="60000"/>
              <a:satMod val="250000"/>
            </a:schemeClr>
          </a:gs>
          <a:gs pos="35000">
            <a:schemeClr val="phClr">
              <a:tint val="47000"/>
              <a:satMod val="275000"/>
            </a:schemeClr>
          </a:gs>
          <a:gs pos="100000">
            <a:schemeClr val="phClr">
              <a:tint val="25000"/>
              <a:satMod val="300000"/>
            </a:schemeClr>
          </a:gs>
        </a:gsLst>
        <a:lin ang="16200000" scaled="1"/>
      </a:gradFill>
      <a:solidFill>
        <a:schemeClr val="phClr">
          <a:satMod val="110000"/>
        </a:schemeClr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8575" cap="flat" cmpd="sng" algn="ctr">
        <a:solidFill>
          <a:schemeClr val="phClr"/>
        </a:solidFill>
        <a:prstDash val="solid"/>
      </a:ln>
      <a:ln w="4127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9999" dist="23000" algn="bl" rotWithShape="0">
            <a:srgbClr val="000000">
              <a:alpha val="40000"/>
            </a:srgbClr>
          </a:outerShdw>
        </a:effectLst>
      </a:effectStyle>
      <a:effectStyle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a:effectStyle>
    </a:effectStyleLst>
    <a:bgFillStyleLst>
      <a:solidFill>
        <a:schemeClr val="phClr"/>
      </a:solidFill>
      <a:blipFill rotWithShape="1">
        <a:blip xmlns:r="http://schemas.openxmlformats.org/officeDocument/2006/relationships" r:embed="rId1">
          <a:duotone>
            <a:schemeClr val="phClr">
              <a:tint val="96000"/>
            </a:schemeClr>
            <a:schemeClr val="phClr">
              <a:shade val="94000"/>
            </a:schemeClr>
          </a:duotone>
        </a:blip>
        <a:tile tx="0" ty="0" sx="100000" sy="100000" flip="none" algn="tl"/>
      </a:blipFill>
      <a:gradFill rotWithShape="1">
        <a:gsLst>
          <a:gs pos="0">
            <a:schemeClr val="phClr">
              <a:tint val="84000"/>
              <a:satMod val="110000"/>
            </a:schemeClr>
          </a:gs>
          <a:gs pos="44000">
            <a:schemeClr val="phClr">
              <a:tint val="93000"/>
              <a:satMod val="115000"/>
            </a:schemeClr>
          </a:gs>
          <a:gs pos="100000">
            <a:schemeClr val="phClr">
              <a:tint val="100000"/>
              <a:shade val="59000"/>
              <a:satMod val="120000"/>
            </a:schemeClr>
          </a:gs>
        </a:gsLst>
        <a:path path="circle">
          <a:fillToRect l="40000" t="60000" r="60000" b="4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713</Words>
  <Application>Microsoft Office PowerPoint</Application>
  <PresentationFormat>On-screen Show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M.Petkovic</cp:lastModifiedBy>
  <cp:revision>36</cp:revision>
  <dcterms:created xsi:type="dcterms:W3CDTF">2014-10-16T19:11:55Z</dcterms:created>
  <dcterms:modified xsi:type="dcterms:W3CDTF">2017-10-23T17:19:51Z</dcterms:modified>
</cp:coreProperties>
</file>