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1" r:id="rId4"/>
    <p:sldId id="263" r:id="rId5"/>
    <p:sldId id="262" r:id="rId6"/>
    <p:sldId id="264" r:id="rId7"/>
    <p:sldId id="265" r:id="rId8"/>
    <p:sldId id="266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16F"/>
    <a:srgbClr val="FFE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905000"/>
            <a:ext cx="8991600" cy="15696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CS" sz="3200" b="1" dirty="0"/>
              <a:t>ПРОЦЕС УПРАВЉАЊА БРЗИНАМА У БЕОГРАДУ – СТУДИЈА ПРИМЕРА УПРАВЉАЊЕ БРЗИНАМА У БЕОГРАДУ </a:t>
            </a:r>
            <a:endParaRPr lang="en-US" sz="3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52400" y="3581400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CS" sz="3200" b="1" i="1" dirty="0"/>
              <a:t>SPEED MANAGEMENT IN BELGRADE</a:t>
            </a:r>
            <a:r>
              <a:rPr lang="sr-Cyrl-RS" sz="3200" b="1" i="1" dirty="0"/>
              <a:t> –</a:t>
            </a:r>
            <a:r>
              <a:rPr lang="en-US" sz="3200" b="1" i="1" dirty="0"/>
              <a:t>CASE STUDY OF SPEED MANAGEMENT IN BELGRADE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28386" y="5014287"/>
            <a:ext cx="79394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dirty="0" smtClean="0"/>
              <a:t>Крсто Липовац</a:t>
            </a:r>
            <a:r>
              <a:rPr lang="sr-Cyrl-BA" sz="2000" dirty="0" smtClean="0"/>
              <a:t>, </a:t>
            </a:r>
            <a:r>
              <a:rPr lang="en-US" sz="2000" i="1" dirty="0" err="1"/>
              <a:t>Универзитет</a:t>
            </a:r>
            <a:r>
              <a:rPr lang="en-US" sz="2000" i="1" dirty="0"/>
              <a:t> у </a:t>
            </a:r>
            <a:r>
              <a:rPr lang="en-US" sz="2000" i="1" dirty="0" err="1"/>
              <a:t>Београду</a:t>
            </a:r>
            <a:r>
              <a:rPr lang="en-US" sz="2000" i="1" dirty="0"/>
              <a:t>- </a:t>
            </a:r>
            <a:r>
              <a:rPr lang="en-US" sz="2000" i="1" dirty="0" err="1"/>
              <a:t>Саобраћајни</a:t>
            </a:r>
            <a:r>
              <a:rPr lang="en-US" sz="2000" i="1" dirty="0"/>
              <a:t> </a:t>
            </a:r>
            <a:r>
              <a:rPr lang="en-US" sz="2000" i="1" dirty="0" err="1"/>
              <a:t>факултет</a:t>
            </a:r>
            <a:endParaRPr lang="sr-Latn-BA" sz="2000" i="1" dirty="0"/>
          </a:p>
          <a:p>
            <a:r>
              <a:rPr lang="sr-Cyrl-RS" sz="2000" dirty="0" smtClean="0"/>
              <a:t>Јелица Давидовић</a:t>
            </a:r>
            <a:r>
              <a:rPr lang="sr-Cyrl-BA" sz="2000" dirty="0" smtClean="0"/>
              <a:t>, </a:t>
            </a:r>
            <a:r>
              <a:rPr lang="en-US" sz="2000" i="1" dirty="0" err="1"/>
              <a:t>Универзитет</a:t>
            </a:r>
            <a:r>
              <a:rPr lang="en-US" sz="2000" i="1" dirty="0"/>
              <a:t> у </a:t>
            </a:r>
            <a:r>
              <a:rPr lang="en-US" sz="2000" i="1" dirty="0" err="1"/>
              <a:t>Београду</a:t>
            </a:r>
            <a:r>
              <a:rPr lang="en-US" sz="2000" i="1" dirty="0"/>
              <a:t>- </a:t>
            </a:r>
            <a:r>
              <a:rPr lang="en-US" sz="2000" i="1" dirty="0" err="1"/>
              <a:t>Саобраћајни</a:t>
            </a:r>
            <a:r>
              <a:rPr lang="en-US" sz="2000" i="1" dirty="0"/>
              <a:t> </a:t>
            </a:r>
            <a:r>
              <a:rPr lang="en-US" sz="2000" i="1" dirty="0" err="1" smtClean="0"/>
              <a:t>факултет</a:t>
            </a:r>
            <a:endParaRPr lang="sr-Cyrl-RS" sz="2000" i="1" dirty="0" smtClean="0"/>
          </a:p>
          <a:p>
            <a:r>
              <a:rPr lang="sr-Cyrl-RS" sz="2000" dirty="0" smtClean="0"/>
              <a:t>Ивана Станић</a:t>
            </a:r>
            <a:r>
              <a:rPr lang="sr-Cyrl-BA" sz="2000" dirty="0" smtClean="0"/>
              <a:t>,</a:t>
            </a:r>
            <a:r>
              <a:rPr lang="sr-Cyrl-BA" sz="2000" b="1" dirty="0" smtClean="0"/>
              <a:t> </a:t>
            </a:r>
            <a:r>
              <a:rPr lang="en-US" sz="2000" i="1" dirty="0" err="1"/>
              <a:t>Универзитет</a:t>
            </a:r>
            <a:r>
              <a:rPr lang="en-US" sz="2000" i="1" dirty="0"/>
              <a:t> у </a:t>
            </a:r>
            <a:r>
              <a:rPr lang="en-US" sz="2000" i="1" dirty="0" err="1"/>
              <a:t>Београду</a:t>
            </a:r>
            <a:r>
              <a:rPr lang="en-US" sz="2000" i="1" dirty="0"/>
              <a:t>- </a:t>
            </a:r>
            <a:r>
              <a:rPr lang="en-US" sz="2000" i="1" dirty="0" err="1"/>
              <a:t>Саобраћајни</a:t>
            </a:r>
            <a:r>
              <a:rPr lang="en-US" sz="2000" i="1" dirty="0"/>
              <a:t> </a:t>
            </a:r>
            <a:r>
              <a:rPr lang="en-US" sz="2000" i="1" dirty="0" err="1" smtClean="0"/>
              <a:t>факултет</a:t>
            </a:r>
            <a:endParaRPr lang="sr-Cyrl-RS" sz="2000" i="1" dirty="0" smtClean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Picture 9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400" y="49226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САДРЖАЈ РАДА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57200" y="1371600"/>
            <a:ext cx="85344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3600" b="1" dirty="0" smtClean="0">
                <a:solidFill>
                  <a:schemeClr val="tx2"/>
                </a:solidFill>
              </a:rPr>
              <a:t>Увод</a:t>
            </a:r>
            <a:endParaRPr lang="sr-Latn-BA" sz="3600" b="1" dirty="0" smtClean="0">
              <a:solidFill>
                <a:schemeClr val="tx2"/>
              </a:solidFill>
            </a:endParaRPr>
          </a:p>
          <a:p>
            <a:pPr marL="457200" lvl="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3600" b="1" dirty="0">
                <a:solidFill>
                  <a:schemeClr val="tx2"/>
                </a:solidFill>
              </a:rPr>
              <a:t>Процес управљања брзинама – појам, елементи и значај</a:t>
            </a:r>
            <a:endParaRPr lang="en-US" sz="3600" b="1" dirty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3600" b="1" dirty="0">
                <a:solidFill>
                  <a:schemeClr val="tx2"/>
                </a:solidFill>
              </a:rPr>
              <a:t>Анализа постојећег стања </a:t>
            </a:r>
            <a:r>
              <a:rPr lang="sr-Cyrl-RS" sz="3600" b="1" dirty="0" smtClean="0">
                <a:solidFill>
                  <a:schemeClr val="tx2"/>
                </a:solidFill>
              </a:rPr>
              <a:t>брзина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3600" b="1" dirty="0" smtClean="0">
                <a:solidFill>
                  <a:schemeClr val="tx2"/>
                </a:solidFill>
              </a:rPr>
              <a:t>Дефинисање жељеног стања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3600" b="1" dirty="0" smtClean="0">
                <a:solidFill>
                  <a:schemeClr val="tx2"/>
                </a:solidFill>
              </a:rPr>
              <a:t>Закључак</a:t>
            </a:r>
            <a:endParaRPr lang="en-US" sz="36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4516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УВОД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07828" y="1794191"/>
            <a:ext cx="8859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Брзина као фактор ризика у саобраћају</a:t>
            </a:r>
            <a:endParaRPr lang="en-US" sz="2800" dirty="0">
              <a:solidFill>
                <a:schemeClr val="tx2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07828" y="2339320"/>
            <a:ext cx="88590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Утицај различитих параметара брзина на безбедност у саобраћају</a:t>
            </a:r>
            <a:endParaRPr lang="en-US" sz="2800" dirty="0">
              <a:solidFill>
                <a:schemeClr val="tx2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07828" y="3221083"/>
            <a:ext cx="8859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Важност и значај ограничења брзине</a:t>
            </a:r>
            <a:endParaRPr lang="en-US" sz="2800" dirty="0">
              <a:solidFill>
                <a:schemeClr val="tx2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07828" y="3823951"/>
            <a:ext cx="8859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Преиспитивање постојећих ограничења брзине</a:t>
            </a:r>
            <a:endParaRPr lang="en-US" sz="2800" dirty="0">
              <a:solidFill>
                <a:schemeClr val="tx2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07828" y="4572000"/>
            <a:ext cx="88590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Прекорачење брзине и утицај прекорачења на безбедност саобраћаја</a:t>
            </a:r>
            <a:endParaRPr lang="en-US" sz="2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81000" y="435280"/>
            <a:ext cx="8534400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ПРОЦЕС УПРАВЉАЊА БРЗИНАМА</a:t>
            </a:r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52400" y="1762154"/>
            <a:ext cx="88392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  <a:defRPr sz="3600"/>
            </a:lvl1pPr>
          </a:lstStyle>
          <a:p>
            <a:r>
              <a:rPr lang="sr-Cyrl-RS" sz="4000" dirty="0" smtClean="0">
                <a:solidFill>
                  <a:schemeClr val="tx2"/>
                </a:solidFill>
              </a:rPr>
              <a:t>ПОЈАМ</a:t>
            </a:r>
          </a:p>
          <a:p>
            <a:endParaRPr lang="sr-Cyrl-RS" sz="4000" dirty="0">
              <a:solidFill>
                <a:schemeClr val="tx2"/>
              </a:solidFill>
            </a:endParaRPr>
          </a:p>
          <a:p>
            <a:r>
              <a:rPr lang="sr-Cyrl-RS" sz="4000" dirty="0" smtClean="0">
                <a:solidFill>
                  <a:schemeClr val="tx2"/>
                </a:solidFill>
              </a:rPr>
              <a:t>ЕЛЕМЕНТИ</a:t>
            </a:r>
          </a:p>
          <a:p>
            <a:endParaRPr lang="sr-Cyrl-RS" sz="4000" dirty="0">
              <a:solidFill>
                <a:schemeClr val="tx2"/>
              </a:solidFill>
            </a:endParaRPr>
          </a:p>
          <a:p>
            <a:r>
              <a:rPr lang="sr-Cyrl-RS" sz="4000" dirty="0">
                <a:solidFill>
                  <a:schemeClr val="tx2"/>
                </a:solidFill>
              </a:rPr>
              <a:t>ЗНАЧАЈ</a:t>
            </a:r>
            <a:endParaRPr lang="en-US" sz="4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8153400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sr-Cyrl-RS" sz="3600" b="1" dirty="0" smtClean="0"/>
              <a:t>АНАЛИЗА ПОСТОЈЕЋЕГ СТАЊА БРЗИНА</a:t>
            </a: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304800" y="1459468"/>
            <a:ext cx="8686800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lvl="1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Правни </a:t>
            </a:r>
            <a:r>
              <a:rPr lang="sr-Cyrl-RS" sz="2800" dirty="0">
                <a:solidFill>
                  <a:schemeClr val="tx2"/>
                </a:solidFill>
              </a:rPr>
              <a:t>оквири за ограничење брзине у </a:t>
            </a:r>
            <a:r>
              <a:rPr lang="sr-Cyrl-RS" sz="2800" dirty="0" smtClean="0">
                <a:solidFill>
                  <a:schemeClr val="tx2"/>
                </a:solidFill>
              </a:rPr>
              <a:t>Србији</a:t>
            </a:r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sr-Cyrl-RS" sz="2800" dirty="0">
              <a:solidFill>
                <a:schemeClr val="tx2"/>
              </a:solidFill>
            </a:endParaRPr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Анализа </a:t>
            </a:r>
            <a:r>
              <a:rPr lang="sr-Cyrl-RS" sz="2800" dirty="0">
                <a:solidFill>
                  <a:schemeClr val="tx2"/>
                </a:solidFill>
              </a:rPr>
              <a:t>постојећих стања брзина на територији града </a:t>
            </a:r>
            <a:r>
              <a:rPr lang="sr-Cyrl-RS" sz="2800" dirty="0" smtClean="0">
                <a:solidFill>
                  <a:schemeClr val="tx2"/>
                </a:solidFill>
              </a:rPr>
              <a:t>Београда</a:t>
            </a:r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sr-Cyrl-RS" sz="2800" dirty="0">
              <a:solidFill>
                <a:schemeClr val="tx2"/>
              </a:solidFill>
            </a:endParaRPr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sr-Cyrl-RS" sz="2800" dirty="0">
              <a:solidFill>
                <a:schemeClr val="tx2"/>
              </a:solidFill>
            </a:endParaRPr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>
                <a:solidFill>
                  <a:schemeClr val="tx2"/>
                </a:solidFill>
              </a:rPr>
              <a:t>Анализа индикатора брзине на територији града Београда</a:t>
            </a:r>
            <a:endParaRPr lang="en-US" sz="2800" dirty="0">
              <a:solidFill>
                <a:schemeClr val="tx2"/>
              </a:solidFill>
            </a:endParaRPr>
          </a:p>
        </p:txBody>
      </p:sp>
      <p:sp>
        <p:nvSpPr>
          <p:cNvPr id="8" name="Vertical Scroll 7"/>
          <p:cNvSpPr/>
          <p:nvPr/>
        </p:nvSpPr>
        <p:spPr>
          <a:xfrm>
            <a:off x="457200" y="1981200"/>
            <a:ext cx="8229600" cy="591473"/>
          </a:xfrm>
          <a:prstGeom prst="verticalScroll">
            <a:avLst/>
          </a:prstGeom>
          <a:solidFill>
            <a:schemeClr val="accent6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Cyrl-RS" sz="2800" dirty="0" smtClean="0">
              <a:solidFill>
                <a:schemeClr val="tx2"/>
              </a:solidFill>
            </a:endParaRPr>
          </a:p>
          <a:p>
            <a:pPr algn="ctr"/>
            <a:r>
              <a:rPr lang="sr-Cyrl-RS" sz="2800" b="1" dirty="0" smtClean="0">
                <a:solidFill>
                  <a:schemeClr val="bg1"/>
                </a:solidFill>
              </a:rPr>
              <a:t>ЗАКОНИ</a:t>
            </a:r>
            <a:r>
              <a:rPr lang="sr-Cyrl-RS" sz="2800" b="1" dirty="0">
                <a:solidFill>
                  <a:schemeClr val="bg1"/>
                </a:solidFill>
              </a:rPr>
              <a:t>, ПРАВИЛНИЦИ, УРЕДБЕ И ОДЛУКЕ</a:t>
            </a:r>
            <a:r>
              <a:rPr lang="sr-Cyrl-RS" dirty="0">
                <a:solidFill>
                  <a:schemeClr val="tx2"/>
                </a:solidFill>
              </a:rPr>
              <a:t>.</a:t>
            </a:r>
          </a:p>
          <a:p>
            <a:pPr algn="ctr"/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39999" t="24803" r="15001" b="26285"/>
          <a:stretch/>
        </p:blipFill>
        <p:spPr>
          <a:xfrm>
            <a:off x="281940" y="335799"/>
            <a:ext cx="8839200" cy="591014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/>
          <a:srcRect l="41667" t="32214" r="18333" b="36660"/>
          <a:stretch/>
        </p:blipFill>
        <p:spPr>
          <a:xfrm>
            <a:off x="281940" y="990108"/>
            <a:ext cx="8702989" cy="380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ДИСКУСИЈА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8534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/>
              <a:t>П</a:t>
            </a:r>
            <a:r>
              <a:rPr lang="en-US" sz="2800" dirty="0" smtClean="0"/>
              <a:t>роблем </a:t>
            </a:r>
            <a:r>
              <a:rPr lang="sr-Cyrl-RS" sz="2800" dirty="0" smtClean="0"/>
              <a:t>недостатак </a:t>
            </a:r>
            <a:r>
              <a:rPr lang="en-US" sz="2800" dirty="0" smtClean="0"/>
              <a:t>критеријума </a:t>
            </a:r>
            <a:r>
              <a:rPr lang="en-US" sz="2800" dirty="0"/>
              <a:t>за функционалну класификацију и категоризацију градске мреже</a:t>
            </a:r>
            <a:r>
              <a:rPr lang="sr-Cyrl-RS" sz="2800" dirty="0" smtClean="0"/>
              <a:t> </a:t>
            </a:r>
            <a:endParaRPr lang="en-US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332" t="23321" r="19404" b="54268"/>
          <a:stretch/>
        </p:blipFill>
        <p:spPr>
          <a:xfrm>
            <a:off x="136328" y="2258564"/>
            <a:ext cx="8931472" cy="236220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69543" y="4724400"/>
            <a:ext cx="853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Унапређење саобраћајне сигнализације</a:t>
            </a:r>
            <a:endParaRPr lang="en-US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269543" y="5225330"/>
            <a:ext cx="853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Дигиталне мапе, апликације и савремени системи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ЗАКЉУЧНА РАЗМАТРАЊА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8686800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en-US" sz="2800" dirty="0" err="1"/>
              <a:t>Управљање</a:t>
            </a:r>
            <a:r>
              <a:rPr lang="en-US" sz="2800" dirty="0"/>
              <a:t> </a:t>
            </a:r>
            <a:r>
              <a:rPr lang="en-US" sz="2800" dirty="0" err="1"/>
              <a:t>брзинама</a:t>
            </a:r>
            <a:r>
              <a:rPr lang="en-US" sz="2800" dirty="0"/>
              <a:t> </a:t>
            </a:r>
            <a:endParaRPr lang="sr-Cyrl-RS" sz="2800" dirty="0" smtClean="0"/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000" dirty="0" smtClean="0"/>
              <a:t>1. </a:t>
            </a:r>
            <a:r>
              <a:rPr lang="en-US" sz="2000" dirty="0" err="1" smtClean="0"/>
              <a:t>Анализа</a:t>
            </a:r>
            <a:r>
              <a:rPr lang="en-US" sz="2000" dirty="0" smtClean="0"/>
              <a:t> </a:t>
            </a:r>
            <a:r>
              <a:rPr lang="en-US" sz="2000" dirty="0"/>
              <a:t>и </a:t>
            </a:r>
            <a:r>
              <a:rPr lang="en-US" sz="2000" dirty="0" err="1"/>
              <a:t>разумевање</a:t>
            </a:r>
            <a:r>
              <a:rPr lang="en-US" sz="2000" dirty="0"/>
              <a:t> </a:t>
            </a:r>
            <a:r>
              <a:rPr lang="en-US" sz="2000" dirty="0" err="1"/>
              <a:t>постојећег</a:t>
            </a:r>
            <a:r>
              <a:rPr lang="en-US" sz="2000" dirty="0"/>
              <a:t> </a:t>
            </a:r>
            <a:r>
              <a:rPr lang="en-US" sz="2000" dirty="0" err="1"/>
              <a:t>стања</a:t>
            </a:r>
            <a:r>
              <a:rPr lang="en-US" sz="2000" dirty="0"/>
              <a:t> </a:t>
            </a:r>
            <a:r>
              <a:rPr lang="en-US" sz="2000" dirty="0" err="1" smtClean="0"/>
              <a:t>брзина</a:t>
            </a:r>
            <a:r>
              <a:rPr lang="sr-Cyrl-RS" sz="2000" dirty="0"/>
              <a:t>;</a:t>
            </a:r>
            <a:r>
              <a:rPr lang="en-US" sz="2000" dirty="0" smtClean="0"/>
              <a:t> </a:t>
            </a:r>
            <a:endParaRPr lang="sr-Cyrl-RS" sz="2000" dirty="0" smtClean="0"/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000" dirty="0" smtClean="0"/>
              <a:t>2. </a:t>
            </a:r>
            <a:r>
              <a:rPr lang="en-US" sz="2000" dirty="0" err="1" smtClean="0"/>
              <a:t>Дефинисање</a:t>
            </a:r>
            <a:r>
              <a:rPr lang="en-US" sz="2000" dirty="0" smtClean="0"/>
              <a:t> </a:t>
            </a:r>
            <a:r>
              <a:rPr lang="en-US" sz="2000" dirty="0" err="1"/>
              <a:t>циљног</a:t>
            </a:r>
            <a:r>
              <a:rPr lang="en-US" sz="2000" dirty="0"/>
              <a:t> </a:t>
            </a:r>
            <a:r>
              <a:rPr lang="en-US" sz="2000" dirty="0" err="1" smtClean="0"/>
              <a:t>стања</a:t>
            </a:r>
            <a:r>
              <a:rPr lang="sr-Cyrl-RS" sz="2000" dirty="0" smtClean="0"/>
              <a:t>;</a:t>
            </a:r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000" dirty="0" smtClean="0"/>
              <a:t>3. П</a:t>
            </a:r>
            <a:r>
              <a:rPr lang="en-US" sz="2000" dirty="0" err="1" smtClean="0"/>
              <a:t>ланирање</a:t>
            </a:r>
            <a:r>
              <a:rPr lang="en-US" sz="2000" dirty="0"/>
              <a:t>, </a:t>
            </a:r>
            <a:r>
              <a:rPr lang="en-US" sz="2000" dirty="0" err="1"/>
              <a:t>пројектовање</a:t>
            </a:r>
            <a:r>
              <a:rPr lang="en-US" sz="2000" dirty="0"/>
              <a:t> и </a:t>
            </a:r>
            <a:r>
              <a:rPr lang="en-US" sz="2000" dirty="0" err="1"/>
              <a:t>спровођење</a:t>
            </a:r>
            <a:r>
              <a:rPr lang="en-US" sz="2000" dirty="0"/>
              <a:t> </a:t>
            </a:r>
            <a:r>
              <a:rPr lang="en-US" sz="2000" dirty="0" err="1"/>
              <a:t>управљачких</a:t>
            </a:r>
            <a:r>
              <a:rPr lang="en-US" sz="2000" dirty="0"/>
              <a:t> </a:t>
            </a:r>
            <a:r>
              <a:rPr lang="en-US" sz="2000" dirty="0" err="1"/>
              <a:t>мера</a:t>
            </a:r>
            <a:r>
              <a:rPr lang="en-US" sz="2000" dirty="0"/>
              <a:t> </a:t>
            </a:r>
            <a:r>
              <a:rPr lang="sr-Cyrl-RS" sz="2000" dirty="0" smtClean="0"/>
              <a:t>	</a:t>
            </a:r>
            <a:r>
              <a:rPr lang="en-US" sz="2000" dirty="0" err="1" smtClean="0"/>
              <a:t>којима</a:t>
            </a:r>
            <a:r>
              <a:rPr lang="en-US" sz="2000" dirty="0" smtClean="0"/>
              <a:t> </a:t>
            </a:r>
            <a:r>
              <a:rPr lang="en-US" sz="2000" dirty="0" err="1"/>
              <a:t>ће</a:t>
            </a:r>
            <a:r>
              <a:rPr lang="en-US" sz="2000" dirty="0"/>
              <a:t> </a:t>
            </a:r>
            <a:r>
              <a:rPr lang="en-US" sz="2000" dirty="0" err="1"/>
              <a:t>се</a:t>
            </a:r>
            <a:r>
              <a:rPr lang="en-US" sz="2000" dirty="0"/>
              <a:t> </a:t>
            </a:r>
            <a:r>
              <a:rPr lang="en-US" sz="2000" dirty="0" err="1"/>
              <a:t>постојеће</a:t>
            </a:r>
            <a:r>
              <a:rPr lang="en-US" sz="2000" dirty="0"/>
              <a:t> </a:t>
            </a:r>
            <a:r>
              <a:rPr lang="en-US" sz="2000" dirty="0" err="1"/>
              <a:t>стање</a:t>
            </a:r>
            <a:r>
              <a:rPr lang="en-US" sz="2000" dirty="0"/>
              <a:t> </a:t>
            </a:r>
            <a:r>
              <a:rPr lang="en-US" sz="2000" dirty="0" err="1"/>
              <a:t>приближити</a:t>
            </a:r>
            <a:r>
              <a:rPr lang="en-US" sz="2000" dirty="0"/>
              <a:t> </a:t>
            </a:r>
            <a:r>
              <a:rPr lang="en-US" sz="2000" dirty="0" err="1"/>
              <a:t>жељеном</a:t>
            </a:r>
            <a:r>
              <a:rPr lang="en-US" sz="2000" dirty="0"/>
              <a:t>. </a:t>
            </a:r>
            <a:endParaRPr lang="sr-Latn-BA" sz="20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Мере: краткорочне, средњорочне и дугорочне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Укључити што више субјеката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Успоставити систем управљања брзинама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Управљање брзинама - непрекидан процес који 					захтева стално унапређивање</a:t>
            </a:r>
            <a:endParaRPr lang="sr-Cyrl-RS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53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1" name="Picture 10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694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4850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276</TotalTime>
  <Words>261</Words>
  <Application>Microsoft Office PowerPoint</Application>
  <PresentationFormat>On-screen Show (4:3)</PresentationFormat>
  <Paragraphs>56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Admin</cp:lastModifiedBy>
  <cp:revision>37</cp:revision>
  <dcterms:created xsi:type="dcterms:W3CDTF">2014-10-16T19:11:55Z</dcterms:created>
  <dcterms:modified xsi:type="dcterms:W3CDTF">2017-10-24T19:21:29Z</dcterms:modified>
</cp:coreProperties>
</file>