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5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00"/>
    <a:srgbClr val="FFF1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>
        <p:scale>
          <a:sx n="61" d="100"/>
          <a:sy n="61" d="100"/>
        </p:scale>
        <p:origin x="1446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2800" b="1" dirty="0"/>
              <a:t>ПОВЕЗАНОСТ СТЕПЕНА ДЕПРЕСИВНОСТИ И СТАВОВА ПРЕМА БЕЗБЕДНОСТИ САОБРАЋАЈА </a:t>
            </a:r>
            <a:r>
              <a:rPr lang="sr-Cyrl-RS" sz="2800" b="1" dirty="0"/>
              <a:t>КОД МЛАДИХ</a:t>
            </a:r>
            <a:endParaRPr 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RELATIONSHIP BETWEEN LEVEL OF DEPRESSION AND ATTITUDES TOWARDS ROAD SAFETY IN YOUNG PEOPLE</a:t>
            </a:r>
            <a:endParaRPr lang="en-U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9200" y="4565349"/>
            <a:ext cx="7620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Ђорђе Петровић, Универзитет у Београду, Саобраћајни факултет</a:t>
            </a:r>
            <a:endParaRPr lang="sr-Latn-BA" sz="2000" i="1" dirty="0"/>
          </a:p>
          <a:p>
            <a:r>
              <a:rPr lang="sr-Cyrl-RS" sz="2000" dirty="0" smtClean="0"/>
              <a:t>Гордана Цалић, </a:t>
            </a:r>
            <a:r>
              <a:rPr lang="ru-RU" sz="2000" dirty="0"/>
              <a:t>Универзитет у Београду, Факултет за специјалну едукацију и рехабилитацију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75438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Зашто млади?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Ризична категорија учесника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00B0F0"/>
                </a:solidFill>
              </a:rPr>
              <a:t>Сваки трећи дан </a:t>
            </a:r>
            <a:r>
              <a:rPr lang="sr-Cyrl-RS" sz="2800" dirty="0" smtClean="0"/>
              <a:t>– </a:t>
            </a:r>
            <a:r>
              <a:rPr lang="sr-Cyrl-RS" sz="2800" dirty="0" smtClean="0">
                <a:solidFill>
                  <a:srgbClr val="FF0000"/>
                </a:solidFill>
              </a:rPr>
              <a:t>један погинули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00B0F0"/>
                </a:solidFill>
              </a:rPr>
              <a:t>Сваки дан </a:t>
            </a:r>
            <a:r>
              <a:rPr lang="sr-Cyrl-RS" sz="2800" dirty="0" smtClean="0"/>
              <a:t>– </a:t>
            </a:r>
            <a:r>
              <a:rPr lang="sr-Cyrl-RS" sz="2800" dirty="0" smtClean="0">
                <a:solidFill>
                  <a:srgbClr val="FF0000"/>
                </a:solidFill>
              </a:rPr>
              <a:t>16 повређених</a:t>
            </a:r>
            <a:endParaRPr lang="sr-Latn-BA" sz="2800" dirty="0" smtClean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Почеци депресије у раним двадесетим годинама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Доказан </a:t>
            </a:r>
            <a:r>
              <a:rPr lang="sr-Cyrl-RS" sz="2800" b="1" dirty="0" smtClean="0">
                <a:solidFill>
                  <a:srgbClr val="FF0000"/>
                </a:solidFill>
              </a:rPr>
              <a:t>негативан утицај </a:t>
            </a:r>
            <a:r>
              <a:rPr lang="sr-Cyrl-RS" sz="2800" dirty="0" smtClean="0"/>
              <a:t>депресивности на безбедност саобраћаја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1534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FF0000"/>
                </a:solidFill>
              </a:rPr>
              <a:t>Анкетно испитивање </a:t>
            </a:r>
            <a:r>
              <a:rPr lang="sr-Cyrl-RS" sz="2800" dirty="0" smtClean="0"/>
              <a:t>младих на подручју Србије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FF0000"/>
                </a:solidFill>
              </a:rPr>
              <a:t>Депресија </a:t>
            </a:r>
            <a:r>
              <a:rPr lang="sr-Cyrl-RS" sz="2800" dirty="0" smtClean="0"/>
              <a:t>– Бекова чек листа депресивности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FF0000"/>
                </a:solidFill>
              </a:rPr>
              <a:t>Безбедност саобраћаја </a:t>
            </a:r>
            <a:r>
              <a:rPr lang="sr-Cyrl-RS" sz="2800" dirty="0" smtClean="0"/>
              <a:t>– одабрана питања </a:t>
            </a:r>
            <a:r>
              <a:rPr lang="sr-Latn-RS" sz="2800" dirty="0" smtClean="0"/>
              <a:t>SARTRE 4 </a:t>
            </a:r>
            <a:r>
              <a:rPr lang="sr-Cyrl-RS" sz="2800" dirty="0" smtClean="0"/>
              <a:t>упитника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4 променљиве – пол, старост, приходи и образовање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200" b="1" dirty="0" smtClean="0">
                <a:solidFill>
                  <a:srgbClr val="0070C0"/>
                </a:solidFill>
              </a:rPr>
              <a:t>Статистичка анализа: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Поузданост упитника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Вишеструка линеарна регресија</a:t>
            </a:r>
            <a:endParaRPr lang="sr-Latn-BA" sz="2800" dirty="0" smtClean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257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 И 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382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800" dirty="0" smtClean="0">
                <a:solidFill>
                  <a:srgbClr val="FF0000"/>
                </a:solidFill>
              </a:rPr>
              <a:t>Депресија</a:t>
            </a:r>
            <a:r>
              <a:rPr lang="ru-RU" sz="2800" dirty="0" smtClean="0"/>
              <a:t> </a:t>
            </a:r>
            <a:r>
              <a:rPr lang="ru-RU" sz="2800" b="1" u="sng" dirty="0">
                <a:solidFill>
                  <a:srgbClr val="FF0000"/>
                </a:solidFill>
              </a:rPr>
              <a:t>нема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smtClean="0"/>
              <a:t>утицај </a:t>
            </a:r>
            <a:r>
              <a:rPr lang="ru-RU" sz="2800" dirty="0"/>
              <a:t>на ставове према безбедности саобраћаја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Код мушкараца </a:t>
            </a:r>
            <a:r>
              <a:rPr lang="sr-Cyrl-RS" sz="2800" dirty="0" smtClean="0">
                <a:solidFill>
                  <a:srgbClr val="FF0000"/>
                </a:solidFill>
              </a:rPr>
              <a:t>депресија има </a:t>
            </a:r>
            <a:r>
              <a:rPr lang="sr-Cyrl-RS" sz="2800" b="1" u="sng" dirty="0" smtClean="0">
                <a:solidFill>
                  <a:srgbClr val="FF0000"/>
                </a:solidFill>
              </a:rPr>
              <a:t>негативан утицај </a:t>
            </a:r>
            <a:r>
              <a:rPr lang="sr-Cyrl-RS" sz="2800" dirty="0" smtClean="0"/>
              <a:t>на ставове према безбедности саобраћаја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FF0000"/>
                </a:solidFill>
              </a:rPr>
              <a:t>Мушкарци</a:t>
            </a:r>
            <a:r>
              <a:rPr lang="sr-Cyrl-RS" sz="2800" dirty="0" smtClean="0"/>
              <a:t> имају </a:t>
            </a:r>
            <a:r>
              <a:rPr lang="sr-Cyrl-RS" sz="2800" b="1" u="sng" dirty="0" smtClean="0">
                <a:solidFill>
                  <a:srgbClr val="FF0000"/>
                </a:solidFill>
              </a:rPr>
              <a:t>негативније ставове </a:t>
            </a:r>
            <a:r>
              <a:rPr lang="sr-Cyrl-RS" sz="2800" dirty="0" smtClean="0"/>
              <a:t>према безбедности саобраћаја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Испитаници са </a:t>
            </a:r>
            <a:r>
              <a:rPr lang="sr-Cyrl-RS" sz="2800" dirty="0" smtClean="0">
                <a:solidFill>
                  <a:srgbClr val="FF0000"/>
                </a:solidFill>
              </a:rPr>
              <a:t>високим примањима </a:t>
            </a:r>
            <a:r>
              <a:rPr lang="sr-Cyrl-RS" sz="2800" dirty="0" smtClean="0"/>
              <a:t>имају </a:t>
            </a:r>
            <a:r>
              <a:rPr lang="sr-Cyrl-RS" sz="2800" b="1" u="sng" dirty="0" smtClean="0">
                <a:solidFill>
                  <a:srgbClr val="FF0000"/>
                </a:solidFill>
              </a:rPr>
              <a:t>негативније </a:t>
            </a:r>
            <a:r>
              <a:rPr lang="sr-Cyrl-RS" sz="2800" b="1" u="sng" dirty="0">
                <a:solidFill>
                  <a:srgbClr val="FF0000"/>
                </a:solidFill>
              </a:rPr>
              <a:t>ставове </a:t>
            </a:r>
            <a:r>
              <a:rPr lang="sr-Cyrl-RS" sz="2800" dirty="0"/>
              <a:t>према безбедности </a:t>
            </a:r>
            <a:r>
              <a:rPr lang="sr-Cyrl-RS" sz="2800" dirty="0" smtClean="0"/>
              <a:t>саобраћаја</a:t>
            </a:r>
            <a:endParaRPr lang="sr-Cyrl-RS" sz="2800" dirty="0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76962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ОГРАНИЧЕЊА</a:t>
            </a:r>
            <a:endParaRPr lang="sr-Latn-BA" sz="2800" b="1" dirty="0" smtClean="0">
              <a:solidFill>
                <a:srgbClr val="FF0000"/>
              </a:solidFill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Самопријављени ставови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Квалитет узорка</a:t>
            </a:r>
            <a:endParaRPr lang="sr-Latn-BA" sz="2800" b="1" dirty="0" smtClean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70C0"/>
                </a:solidFill>
              </a:rPr>
              <a:t>БУДУЋА ИСТРАЖИВАЊА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70C0"/>
                </a:solidFill>
              </a:rPr>
              <a:t>Квалитетнији одабир узорка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70C0"/>
                </a:solidFill>
              </a:rPr>
              <a:t>Узимање у обзир и клиничке популације</a:t>
            </a:r>
            <a:endParaRPr lang="sr-Cyrl-RS" sz="2800" b="1" dirty="0">
              <a:solidFill>
                <a:srgbClr val="0070C0"/>
              </a:solidFill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70C0"/>
                </a:solidFill>
              </a:rPr>
              <a:t>Разматрање утицаја других психичких </a:t>
            </a:r>
            <a:r>
              <a:rPr lang="sr-Cyrl-RS" sz="2800" b="1" dirty="0" err="1" smtClean="0">
                <a:solidFill>
                  <a:srgbClr val="0070C0"/>
                </a:solidFill>
              </a:rPr>
              <a:t>дистреса</a:t>
            </a:r>
            <a:endParaRPr 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248</Words>
  <Application>Microsoft Office PowerPoint</Application>
  <PresentationFormat>On-screen Show (4:3)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Djordje Petrovic</cp:lastModifiedBy>
  <cp:revision>31</cp:revision>
  <dcterms:created xsi:type="dcterms:W3CDTF">2014-10-16T19:11:55Z</dcterms:created>
  <dcterms:modified xsi:type="dcterms:W3CDTF">2017-10-22T20:11:42Z</dcterms:modified>
</cp:coreProperties>
</file>