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1" r:id="rId3"/>
    <p:sldId id="263" r:id="rId4"/>
    <p:sldId id="267" r:id="rId5"/>
    <p:sldId id="262" r:id="rId6"/>
    <p:sldId id="264" r:id="rId7"/>
    <p:sldId id="265" r:id="rId8"/>
    <p:sldId id="266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16F"/>
    <a:srgbClr val="FFE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4" autoAdjust="0"/>
  </p:normalViewPr>
  <p:slideViewPr>
    <p:cSldViewPr>
      <p:cViewPr>
        <p:scale>
          <a:sx n="90" d="100"/>
          <a:sy n="90" d="100"/>
        </p:scale>
        <p:origin x="-918" y="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8B4A7-E52A-4EA2-A0EB-572DCD5D0E6A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76BFAF-ED4C-4D0E-AD71-710C015D45A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347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 smtClean="0"/>
              <a:t>100 dobrovoljnih starijih osoba (prosečno 73 godine)</a:t>
            </a:r>
          </a:p>
          <a:p>
            <a:r>
              <a:rPr lang="vi-VN" dirty="0" smtClean="0"/>
              <a:t>- znali su šta da rade</a:t>
            </a:r>
          </a:p>
          <a:p>
            <a:r>
              <a:rPr lang="vi-VN" dirty="0" smtClean="0"/>
              <a:t>- prazan okvir prozora, bez stakla, bez oštrog stakla</a:t>
            </a:r>
          </a:p>
          <a:p>
            <a:r>
              <a:rPr lang="vi-VN" dirty="0" smtClean="0"/>
              <a:t>fragmenti</a:t>
            </a:r>
          </a:p>
          <a:p>
            <a:r>
              <a:rPr lang="vi-VN" dirty="0" smtClean="0"/>
              <a:t>- 44% je odbilo da položi test, nisu bili u mogućnosti</a:t>
            </a:r>
          </a:p>
          <a:p>
            <a:r>
              <a:rPr lang="vi-VN" smtClean="0"/>
              <a:t>da izađete kroz simulaciju ovog prozora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76BFAF-ED4C-4D0E-AD71-710C015D45AB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377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026201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576158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4671797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17634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61438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898332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2202678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428373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485417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0627565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98110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E3C1C-4FF1-4773-8BEA-64BBFABD70AE}" type="datetimeFigureOut">
              <a:rPr lang="en-US" smtClean="0"/>
              <a:t>10/23/2017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FF280C-7D8D-4498-82FE-4CBC50876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385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057400" y="81677"/>
            <a:ext cx="6553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6200" y="1447800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sr-Latn-R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POŽARNA BEZBJEDNOST AUTOBUSA - MOGUĆNOST EVAKUACIJE PUTNIKA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6200" y="2995689"/>
            <a:ext cx="8991600" cy="1077218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FIRE SAFETY OF BUSES - EVACUATION POSSIBILITIES OF PASSENGERS</a:t>
            </a:r>
            <a:endParaRPr lang="en-US" sz="32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143000" y="4565349"/>
            <a:ext cx="769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/>
              <a:t>Snežana Petković</a:t>
            </a:r>
            <a:r>
              <a:rPr lang="sr-Cyrl-RS" sz="2000" baseline="30000" dirty="0"/>
              <a:t> </a:t>
            </a:r>
            <a:r>
              <a:rPr lang="sr-Latn-RS" sz="2000" dirty="0" smtClean="0"/>
              <a:t>, </a:t>
            </a:r>
            <a:r>
              <a:rPr lang="sr-Latn-RS" sz="2000" i="1" dirty="0"/>
              <a:t>Univerzitet u </a:t>
            </a:r>
            <a:r>
              <a:rPr lang="sr-Latn-RS" sz="2000" i="1" dirty="0" err="1"/>
              <a:t>Banjoj</a:t>
            </a:r>
            <a:r>
              <a:rPr lang="sr-Latn-RS" sz="2000" i="1" dirty="0"/>
              <a:t> Luci, Mašinski fakultet</a:t>
            </a:r>
            <a:endParaRPr lang="sr-Latn-BA" sz="2000" i="1" dirty="0"/>
          </a:p>
          <a:p>
            <a:r>
              <a:rPr lang="sr-Latn-BA" sz="2000" dirty="0"/>
              <a:t>Boško Đukić</a:t>
            </a:r>
            <a:r>
              <a:rPr lang="sr-Latn-RS" sz="2000" dirty="0" smtClean="0"/>
              <a:t>, </a:t>
            </a:r>
            <a:r>
              <a:rPr lang="sr-Latn-RS" sz="2000" i="1" dirty="0"/>
              <a:t>Univerzitet u Istočnom Sarajevu, Saobraćajni </a:t>
            </a:r>
            <a:r>
              <a:rPr lang="sr-Latn-RS" sz="2000" i="1" dirty="0" smtClean="0"/>
              <a:t>fakultet </a:t>
            </a:r>
            <a:r>
              <a:rPr lang="sr-Latn-RS" sz="2000" i="1" dirty="0" err="1" smtClean="0"/>
              <a:t>Doboj</a:t>
            </a:r>
            <a:endParaRPr lang="sr-Latn-BA" sz="2000" i="1" dirty="0"/>
          </a:p>
          <a:p>
            <a:r>
              <a:rPr lang="sr-Latn-BA" sz="2000" dirty="0"/>
              <a:t>Željko Đurić</a:t>
            </a:r>
            <a:r>
              <a:rPr lang="sr-Latn-RS" sz="2000" dirty="0" smtClean="0"/>
              <a:t>, </a:t>
            </a:r>
            <a:r>
              <a:rPr lang="sr-Latn-RS" sz="2000" i="1" dirty="0"/>
              <a:t>Univerzitet u </a:t>
            </a:r>
            <a:r>
              <a:rPr lang="sr-Latn-RS" sz="2000" i="1" dirty="0" err="1"/>
              <a:t>Banjoj</a:t>
            </a:r>
            <a:r>
              <a:rPr lang="sr-Latn-RS" sz="2000" i="1" dirty="0"/>
              <a:t> Luci, Mašinski fakultet</a:t>
            </a:r>
            <a:endParaRPr lang="sr-Latn-BA" sz="2000" i="1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2892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SADRŽAJ RADA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457200" y="1828800"/>
            <a:ext cx="7620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b="1" cap="all" dirty="0"/>
              <a:t>UVOD </a:t>
            </a:r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b="1" cap="all" dirty="0" err="1"/>
              <a:t>Izlazi</a:t>
            </a:r>
            <a:r>
              <a:rPr lang="en-US" sz="2800" b="1" cap="all" dirty="0"/>
              <a:t> </a:t>
            </a:r>
            <a:r>
              <a:rPr lang="en-US" sz="2800" b="1" cap="all" dirty="0" err="1"/>
              <a:t>za</a:t>
            </a:r>
            <a:r>
              <a:rPr lang="en-US" sz="2800" b="1" cap="all" dirty="0"/>
              <a:t> </a:t>
            </a:r>
            <a:r>
              <a:rPr lang="en-US" sz="2800" b="1" cap="all" dirty="0" err="1"/>
              <a:t>evakuaciju</a:t>
            </a:r>
            <a:r>
              <a:rPr lang="en-US" sz="2800" b="1" cap="all" dirty="0"/>
              <a:t> </a:t>
            </a:r>
            <a:r>
              <a:rPr lang="en-US" sz="2800" b="1" cap="all" dirty="0" err="1"/>
              <a:t>putnika</a:t>
            </a:r>
            <a:r>
              <a:rPr lang="en-US" sz="2800" b="1" cap="all" dirty="0"/>
              <a:t> </a:t>
            </a:r>
            <a:r>
              <a:rPr lang="en-US" sz="2800" b="1" cap="all" dirty="0" err="1"/>
              <a:t>iz</a:t>
            </a:r>
            <a:r>
              <a:rPr lang="en-US" sz="2800" b="1" cap="all" dirty="0"/>
              <a:t> </a:t>
            </a:r>
            <a:r>
              <a:rPr lang="en-US" sz="2800" b="1" cap="all" dirty="0" err="1" smtClean="0"/>
              <a:t>autobusa</a:t>
            </a:r>
            <a:endParaRPr lang="sr-Latn-RS" sz="2800" b="1" cap="all" dirty="0"/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b="1" cap="all" dirty="0" err="1" smtClean="0"/>
              <a:t>Testovi</a:t>
            </a:r>
            <a:r>
              <a:rPr lang="en-US" sz="2800" b="1" cap="all" dirty="0" smtClean="0"/>
              <a:t> </a:t>
            </a:r>
            <a:r>
              <a:rPr lang="en-US" sz="2800" b="1" cap="all" dirty="0" err="1"/>
              <a:t>za</a:t>
            </a:r>
            <a:r>
              <a:rPr lang="en-US" sz="2800" b="1" cap="all" dirty="0"/>
              <a:t> </a:t>
            </a:r>
            <a:r>
              <a:rPr lang="en-US" sz="2800" b="1" cap="all" dirty="0" err="1"/>
              <a:t>ispitivanje</a:t>
            </a:r>
            <a:r>
              <a:rPr lang="en-US" sz="2800" b="1" cap="all" dirty="0"/>
              <a:t> </a:t>
            </a:r>
            <a:r>
              <a:rPr lang="en-US" sz="2800" b="1" cap="all" dirty="0" err="1"/>
              <a:t>brzine</a:t>
            </a:r>
            <a:r>
              <a:rPr lang="en-US" sz="2800" b="1" cap="all" dirty="0"/>
              <a:t> </a:t>
            </a:r>
            <a:r>
              <a:rPr lang="en-US" sz="2800" b="1" cap="all" dirty="0" err="1"/>
              <a:t>evakuacije</a:t>
            </a:r>
            <a:r>
              <a:rPr lang="en-US" sz="2800" b="1" cap="all" dirty="0"/>
              <a:t> </a:t>
            </a:r>
            <a:r>
              <a:rPr lang="en-US" sz="2800" b="1" cap="all" dirty="0" err="1"/>
              <a:t>putnika</a:t>
            </a:r>
            <a:r>
              <a:rPr lang="en-US" sz="2800" b="1" cap="all" dirty="0"/>
              <a:t> </a:t>
            </a:r>
            <a:r>
              <a:rPr lang="en-US" sz="2800" b="1" cap="all" dirty="0" err="1"/>
              <a:t>iz</a:t>
            </a:r>
            <a:r>
              <a:rPr lang="en-US" sz="2800" b="1" cap="all" dirty="0"/>
              <a:t> </a:t>
            </a:r>
            <a:r>
              <a:rPr lang="en-US" sz="2800" b="1" cap="all" dirty="0" err="1"/>
              <a:t>autobusa</a:t>
            </a:r>
            <a:endParaRPr lang="en-US" sz="2800" b="1" cap="all" dirty="0"/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b="1" cap="all" dirty="0" err="1" smtClean="0"/>
              <a:t>Analize</a:t>
            </a:r>
            <a:r>
              <a:rPr lang="en-US" sz="2800" b="1" cap="all" dirty="0" smtClean="0"/>
              <a:t> </a:t>
            </a:r>
            <a:r>
              <a:rPr lang="en-US" sz="2800" b="1" cap="all" dirty="0" err="1"/>
              <a:t>mogućnosti</a:t>
            </a:r>
            <a:r>
              <a:rPr lang="en-US" sz="2800" b="1" cap="all" dirty="0"/>
              <a:t> </a:t>
            </a:r>
            <a:r>
              <a:rPr lang="en-US" sz="2800" b="1" cap="all" dirty="0" err="1"/>
              <a:t>korištenja</a:t>
            </a:r>
            <a:r>
              <a:rPr lang="en-US" sz="2800" b="1" cap="all" dirty="0"/>
              <a:t> </a:t>
            </a:r>
            <a:r>
              <a:rPr lang="en-US" sz="2800" b="1" cap="all" dirty="0" err="1"/>
              <a:t>izlaza</a:t>
            </a:r>
            <a:r>
              <a:rPr lang="en-US" sz="2800" b="1" cap="all" dirty="0"/>
              <a:t> u </a:t>
            </a:r>
            <a:r>
              <a:rPr lang="en-US" sz="2800" b="1" cap="all" dirty="0" err="1"/>
              <a:t>slučaju</a:t>
            </a:r>
            <a:r>
              <a:rPr lang="en-US" sz="2800" b="1" cap="all" dirty="0"/>
              <a:t> </a:t>
            </a:r>
            <a:r>
              <a:rPr lang="en-US" sz="2800" b="1" cap="all" dirty="0" err="1"/>
              <a:t>opasnosti</a:t>
            </a:r>
            <a:endParaRPr lang="en-US" sz="2800" b="1" cap="all" dirty="0"/>
          </a:p>
          <a:p>
            <a:pPr marL="457200" lvl="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b="1" cap="all" dirty="0" err="1" smtClean="0"/>
              <a:t>Zaključak</a:t>
            </a:r>
            <a:endParaRPr lang="en-US" sz="2800" b="1" cap="all" dirty="0"/>
          </a:p>
        </p:txBody>
      </p:sp>
    </p:spTree>
    <p:extLst>
      <p:ext uri="{BB962C8B-B14F-4D97-AF65-F5344CB8AC3E}">
        <p14:creationId xmlns:p14="http://schemas.microsoft.com/office/powerpoint/2010/main" val="1893302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sr-Latn-R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52400" y="1350335"/>
            <a:ext cx="4572000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600" dirty="0" err="1"/>
              <a:t>Požari</a:t>
            </a:r>
            <a:r>
              <a:rPr lang="en-US" sz="2600" dirty="0"/>
              <a:t> u </a:t>
            </a:r>
            <a:r>
              <a:rPr lang="en-US" sz="2600" dirty="0" err="1"/>
              <a:t>autobusima</a:t>
            </a:r>
            <a:r>
              <a:rPr lang="en-US" sz="2600" dirty="0"/>
              <a:t> </a:t>
            </a:r>
            <a:r>
              <a:rPr lang="en-US" sz="2600" dirty="0" smtClean="0"/>
              <a:t>5 </a:t>
            </a:r>
            <a:r>
              <a:rPr lang="sr-Latn-RS" sz="2600" dirty="0" smtClean="0"/>
              <a:t>-</a:t>
            </a:r>
            <a:r>
              <a:rPr lang="en-US" sz="2600" dirty="0" smtClean="0"/>
              <a:t>10 </a:t>
            </a:r>
            <a:r>
              <a:rPr lang="en-US" sz="2600" dirty="0"/>
              <a:t>puta </a:t>
            </a:r>
            <a:r>
              <a:rPr lang="en-US" sz="2600" dirty="0" err="1" smtClean="0"/>
              <a:t>češć</a:t>
            </a:r>
            <a:r>
              <a:rPr lang="sr-Latn-RS" sz="2600" dirty="0" smtClean="0"/>
              <a:t>i</a:t>
            </a:r>
            <a:r>
              <a:rPr lang="en-US" sz="2600" dirty="0" smtClean="0"/>
              <a:t> </a:t>
            </a:r>
            <a:r>
              <a:rPr lang="en-US" sz="2600" dirty="0" err="1" smtClean="0"/>
              <a:t>nego</a:t>
            </a:r>
            <a:r>
              <a:rPr lang="en-US" sz="2600" dirty="0" smtClean="0"/>
              <a:t> </a:t>
            </a:r>
            <a:r>
              <a:rPr lang="en-US" sz="2600" dirty="0" err="1"/>
              <a:t>kod</a:t>
            </a:r>
            <a:r>
              <a:rPr lang="en-US" sz="2600" dirty="0"/>
              <a:t> </a:t>
            </a:r>
            <a:r>
              <a:rPr lang="sr-Latn-RS" sz="2600" dirty="0" smtClean="0"/>
              <a:t>PV i TV </a:t>
            </a:r>
            <a:endParaRPr lang="sr-Latn-BA" sz="26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600" dirty="0"/>
              <a:t>Požari u autobusima mogu biti </a:t>
            </a:r>
            <a:r>
              <a:rPr lang="sr-Latn-BA" sz="2600" dirty="0" smtClean="0"/>
              <a:t>izazvani</a:t>
            </a:r>
            <a:r>
              <a:rPr lang="sr-Latn-BA" sz="2600" dirty="0"/>
              <a:t>:</a:t>
            </a:r>
            <a:endParaRPr lang="sr-Latn-BA" sz="2600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600" dirty="0" smtClean="0"/>
              <a:t>tehničkim </a:t>
            </a:r>
            <a:r>
              <a:rPr lang="sr-Latn-BA" sz="2600" dirty="0"/>
              <a:t>elementima </a:t>
            </a:r>
            <a:r>
              <a:rPr lang="sr-Latn-BA" sz="2600" dirty="0" smtClean="0"/>
              <a:t>autobusa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600" dirty="0" smtClean="0"/>
              <a:t>kao </a:t>
            </a:r>
            <a:r>
              <a:rPr lang="sr-Latn-BA" sz="2600" dirty="0"/>
              <a:t>posljedica saobraćajne </a:t>
            </a:r>
            <a:r>
              <a:rPr lang="sr-Latn-BA" sz="2600" dirty="0" smtClean="0"/>
              <a:t>nezgode-</a:t>
            </a:r>
          </a:p>
          <a:p>
            <a:pPr marL="342900" indent="-342900"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sr-Latn-BA" sz="2200" i="1" dirty="0" smtClean="0"/>
              <a:t>(338 </a:t>
            </a:r>
            <a:r>
              <a:rPr lang="sr-Latn-BA" sz="2200" i="1" dirty="0" err="1" smtClean="0"/>
              <a:t>nezg</a:t>
            </a:r>
            <a:r>
              <a:rPr lang="sr-Latn-BA" sz="2200" i="1" dirty="0" smtClean="0"/>
              <a:t>. </a:t>
            </a:r>
            <a:r>
              <a:rPr lang="sr-Latn-BA" sz="2200" i="1" dirty="0"/>
              <a:t>sa prevrtanjem </a:t>
            </a:r>
            <a:r>
              <a:rPr lang="sr-Latn-BA" sz="2200" i="1" dirty="0" smtClean="0"/>
              <a:t>u 12 požar, 256 </a:t>
            </a:r>
            <a:r>
              <a:rPr lang="sr-Latn-BA" sz="2200" i="1" dirty="0" err="1" smtClean="0"/>
              <a:t>nezg</a:t>
            </a:r>
            <a:r>
              <a:rPr lang="sr-Latn-BA" sz="2200" i="1" dirty="0" smtClean="0"/>
              <a:t>. </a:t>
            </a:r>
            <a:r>
              <a:rPr lang="sr-Latn-BA" sz="2200" i="1" dirty="0"/>
              <a:t>sa čeonim sudarom </a:t>
            </a:r>
            <a:r>
              <a:rPr lang="sr-Latn-BA" sz="2200" i="1" dirty="0" smtClean="0"/>
              <a:t>u 14 požar</a:t>
            </a:r>
            <a:endParaRPr lang="en-US" sz="2200" i="1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06433" y="1695004"/>
            <a:ext cx="4408967" cy="352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5562600" y="5549720"/>
            <a:ext cx="335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i="1" dirty="0" err="1" smtClean="0"/>
              <a:t>Požarni</a:t>
            </a:r>
            <a:r>
              <a:rPr lang="en-US" sz="2000" i="1" dirty="0" smtClean="0"/>
              <a:t> </a:t>
            </a:r>
            <a:r>
              <a:rPr lang="en-US" sz="2000" i="1" dirty="0" err="1" smtClean="0"/>
              <a:t>incidenti</a:t>
            </a:r>
            <a:r>
              <a:rPr lang="en-US" sz="2000" i="1" dirty="0" smtClean="0"/>
              <a:t> u </a:t>
            </a:r>
            <a:r>
              <a:rPr lang="en-US" sz="2000" i="1" dirty="0" err="1" smtClean="0"/>
              <a:t>autobusima</a:t>
            </a:r>
            <a:r>
              <a:rPr lang="en-US" sz="2000" i="1" dirty="0" smtClean="0"/>
              <a:t> u </a:t>
            </a:r>
            <a:r>
              <a:rPr lang="en-US" sz="2000" i="1" dirty="0" err="1" smtClean="0"/>
              <a:t>Švedskoj</a:t>
            </a:r>
            <a:r>
              <a:rPr lang="en-US" sz="2000" i="1" dirty="0" smtClean="0"/>
              <a:t> (1996-2009.)</a:t>
            </a:r>
            <a:endParaRPr lang="sr-Latn-RS" sz="2000" i="1" dirty="0" smtClean="0"/>
          </a:p>
        </p:txBody>
      </p:sp>
      <p:sp>
        <p:nvSpPr>
          <p:cNvPr id="3" name="Rectangle 2"/>
          <p:cNvSpPr/>
          <p:nvPr/>
        </p:nvSpPr>
        <p:spPr>
          <a:xfrm>
            <a:off x="3791285" y="5690167"/>
            <a:ext cx="18662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RS" sz="3200" i="1" dirty="0">
                <a:solidFill>
                  <a:srgbClr val="FF0000"/>
                </a:solidFill>
              </a:rPr>
              <a:t>P-V-T-D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58393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r-Latn-R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UVOD</a:t>
            </a:r>
            <a:endParaRPr lang="en-US" dirty="0"/>
          </a:p>
        </p:txBody>
      </p:sp>
      <p:pic>
        <p:nvPicPr>
          <p:cNvPr id="4" name="Picture 4" descr="A charred bus, which was carrying Hungarian students, is seen on a side of a highway, near Verona, northern Italy, January 21, 2017. Italian Police/Handout via REUTERS ATTENTION EDITORS - THIS IMAGE WAS PROVIDED BY A THIRD PARTY. EDITORIAL USE ONLY.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161656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52400" y="1676400"/>
            <a:ext cx="318267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cap="all" dirty="0"/>
              <a:t>TRAGEDIJA U NEMAČKOJ</a:t>
            </a:r>
            <a:r>
              <a:rPr lang="en-US" b="1" dirty="0"/>
              <a:t> </a:t>
            </a:r>
            <a:r>
              <a:rPr lang="en-US" b="1" dirty="0" err="1"/>
              <a:t>Zapalio</a:t>
            </a:r>
            <a:r>
              <a:rPr lang="en-US" b="1" dirty="0"/>
              <a:t> se autobus </a:t>
            </a:r>
            <a:r>
              <a:rPr lang="en-US" b="1" dirty="0" err="1"/>
              <a:t>nakon</a:t>
            </a:r>
            <a:r>
              <a:rPr lang="en-US" b="1" dirty="0"/>
              <a:t> </a:t>
            </a:r>
            <a:r>
              <a:rPr lang="en-US" b="1" dirty="0" err="1"/>
              <a:t>sudara</a:t>
            </a:r>
            <a:r>
              <a:rPr lang="en-US" b="1" dirty="0"/>
              <a:t>, </a:t>
            </a:r>
            <a:r>
              <a:rPr lang="en-US" b="1" dirty="0" err="1"/>
              <a:t>putnici</a:t>
            </a:r>
            <a:r>
              <a:rPr lang="en-US" b="1" dirty="0"/>
              <a:t> </a:t>
            </a:r>
            <a:r>
              <a:rPr lang="en-US" b="1" dirty="0" err="1"/>
              <a:t>izginuli</a:t>
            </a:r>
            <a:r>
              <a:rPr lang="en-US" b="1" dirty="0"/>
              <a:t>!</a:t>
            </a:r>
          </a:p>
          <a:p>
            <a:r>
              <a:rPr lang="en-US" i="1" dirty="0" err="1"/>
              <a:t>Autor</a:t>
            </a:r>
            <a:r>
              <a:rPr lang="en-US" i="1" dirty="0"/>
              <a:t>: Tanjug | </a:t>
            </a:r>
            <a:r>
              <a:rPr lang="en-US" i="1" dirty="0" smtClean="0"/>
              <a:t>03.07.2017</a:t>
            </a:r>
            <a:endParaRPr lang="sr-Latn-RS" i="1" dirty="0" smtClean="0"/>
          </a:p>
          <a:p>
            <a:pPr fontAlgn="base"/>
            <a:endParaRPr lang="sr-Latn-RS" b="1" dirty="0" smtClean="0"/>
          </a:p>
          <a:p>
            <a:pPr fontAlgn="base"/>
            <a:endParaRPr lang="sr-Latn-RS" b="1" dirty="0"/>
          </a:p>
          <a:p>
            <a:pPr fontAlgn="base"/>
            <a:r>
              <a:rPr lang="vi-VN" b="1" dirty="0" smtClean="0"/>
              <a:t>STRAŠNA </a:t>
            </a:r>
            <a:r>
              <a:rPr lang="vi-VN" b="1" dirty="0"/>
              <a:t>TRAGEDIJA NA TALIJANSKOJ AUTOCESTI Autobus koji je prevozio djecu iz Mađarske zabio se u stup i zapalio se, 16 poginulih</a:t>
            </a:r>
          </a:p>
          <a:p>
            <a:pPr fontAlgn="base"/>
            <a:r>
              <a:rPr lang="vi-VN" i="1" dirty="0" smtClean="0"/>
              <a:t>Hina,</a:t>
            </a:r>
            <a:r>
              <a:rPr lang="vi-VN" i="1" dirty="0"/>
              <a:t> </a:t>
            </a:r>
            <a:r>
              <a:rPr lang="vi-VN" i="1" dirty="0" smtClean="0"/>
              <a:t>Jutarnji.hr</a:t>
            </a:r>
            <a:r>
              <a:rPr lang="sr-Latn-RS" i="1" dirty="0" smtClean="0"/>
              <a:t> </a:t>
            </a:r>
            <a:r>
              <a:rPr lang="vi-VN" i="1" cap="all" dirty="0" smtClean="0"/>
              <a:t>:</a:t>
            </a:r>
            <a:r>
              <a:rPr lang="vi-VN" i="1" cap="all" dirty="0"/>
              <a:t> </a:t>
            </a:r>
            <a:r>
              <a:rPr lang="vi-VN" i="1" dirty="0"/>
              <a:t>21.01.2017</a:t>
            </a:r>
            <a:r>
              <a:rPr lang="vi-VN" dirty="0"/>
              <a:t>.</a:t>
            </a:r>
          </a:p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62919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2144" y="402847"/>
            <a:ext cx="889590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IZLAZI ZA EVAKUACIJU PUTNIKA IZ AUTOBUSA</a:t>
            </a:r>
            <a:endParaRPr lang="sr-Latn-RS" sz="3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229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RS" sz="2800" dirty="0" smtClean="0"/>
              <a:t>ZAHTJEV </a:t>
            </a:r>
            <a:r>
              <a:rPr lang="en-US" sz="2800" dirty="0" err="1" smtClean="0"/>
              <a:t>putnici</a:t>
            </a:r>
            <a:r>
              <a:rPr lang="en-US" sz="2800" dirty="0" smtClean="0"/>
              <a:t> </a:t>
            </a:r>
            <a:r>
              <a:rPr lang="en-US" sz="2800" dirty="0" err="1"/>
              <a:t>moraju</a:t>
            </a:r>
            <a:r>
              <a:rPr lang="en-US" sz="2800" dirty="0"/>
              <a:t> da </a:t>
            </a:r>
            <a:r>
              <a:rPr lang="en-US" sz="2800" dirty="0" err="1"/>
              <a:t>napuste</a:t>
            </a:r>
            <a:r>
              <a:rPr lang="en-US" sz="2800" dirty="0"/>
              <a:t> autobus u </a:t>
            </a:r>
            <a:r>
              <a:rPr lang="en-US" sz="2800" dirty="0" err="1"/>
              <a:t>što</a:t>
            </a:r>
            <a:r>
              <a:rPr lang="en-US" sz="2800" dirty="0"/>
              <a:t> </a:t>
            </a:r>
            <a:r>
              <a:rPr lang="en-US" sz="2800" dirty="0" err="1" smtClean="0"/>
              <a:t>kraćem</a:t>
            </a:r>
            <a:r>
              <a:rPr lang="en-US" sz="2800" dirty="0" smtClean="0"/>
              <a:t> </a:t>
            </a:r>
            <a:r>
              <a:rPr lang="en-US" sz="2800" dirty="0" err="1"/>
              <a:t>vremenu</a:t>
            </a:r>
            <a:r>
              <a:rPr lang="en-US" sz="2800" dirty="0"/>
              <a:t>. </a:t>
            </a:r>
            <a:endParaRPr lang="sr-Latn-BA" sz="2800" dirty="0" smtClean="0">
              <a:solidFill>
                <a:schemeClr val="tx2"/>
              </a:solidFill>
            </a:endParaRP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en-US" sz="2800" dirty="0" err="1"/>
              <a:t>koriste</a:t>
            </a:r>
            <a:r>
              <a:rPr lang="en-US" sz="2800" dirty="0"/>
              <a:t> </a:t>
            </a:r>
            <a:r>
              <a:rPr lang="sr-Latn-RS" sz="2800" dirty="0" smtClean="0"/>
              <a:t>se </a:t>
            </a:r>
            <a:r>
              <a:rPr lang="en-US" sz="2800" dirty="0" err="1" smtClean="0"/>
              <a:t>svi</a:t>
            </a:r>
            <a:r>
              <a:rPr lang="en-US" sz="2800" dirty="0" smtClean="0"/>
              <a:t> </a:t>
            </a:r>
            <a:r>
              <a:rPr lang="en-US" sz="2800" dirty="0" err="1"/>
              <a:t>izlazi</a:t>
            </a:r>
            <a:r>
              <a:rPr lang="en-US" sz="2800" dirty="0"/>
              <a:t> </a:t>
            </a:r>
            <a:r>
              <a:rPr lang="en-US" sz="2800" dirty="0" err="1"/>
              <a:t>dostupni</a:t>
            </a:r>
            <a:r>
              <a:rPr lang="en-US" sz="2800" dirty="0"/>
              <a:t> </a:t>
            </a:r>
            <a:r>
              <a:rPr lang="en-US" sz="2800" dirty="0" err="1"/>
              <a:t>za</a:t>
            </a:r>
            <a:r>
              <a:rPr lang="en-US" sz="2800" dirty="0"/>
              <a:t> </a:t>
            </a:r>
            <a:r>
              <a:rPr lang="en-US" sz="2800" dirty="0" err="1"/>
              <a:t>evakuaciju</a:t>
            </a:r>
            <a:r>
              <a:rPr lang="en-US" sz="2800" dirty="0"/>
              <a:t> </a:t>
            </a:r>
            <a:r>
              <a:rPr lang="sr-Latn-RS" sz="2800" dirty="0" smtClean="0"/>
              <a:t>(ECE107)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RS" sz="2800" dirty="0" smtClean="0"/>
              <a:t>PROBLEM </a:t>
            </a:r>
            <a:r>
              <a:rPr lang="en-US" sz="2800" dirty="0" err="1" smtClean="0"/>
              <a:t>Kod</a:t>
            </a:r>
            <a:r>
              <a:rPr lang="en-US" sz="2800" dirty="0" smtClean="0"/>
              <a:t> </a:t>
            </a:r>
            <a:r>
              <a:rPr lang="en-US" sz="2800" dirty="0" err="1"/>
              <a:t>različitih</a:t>
            </a:r>
            <a:r>
              <a:rPr lang="en-US" sz="2800" dirty="0"/>
              <a:t> </a:t>
            </a:r>
            <a:r>
              <a:rPr lang="en-US" sz="2800" dirty="0" err="1"/>
              <a:t>saobraćajnih</a:t>
            </a:r>
            <a:r>
              <a:rPr lang="en-US" sz="2800" dirty="0"/>
              <a:t> </a:t>
            </a:r>
            <a:r>
              <a:rPr lang="en-US" sz="2800" dirty="0" err="1"/>
              <a:t>nezgoda</a:t>
            </a:r>
            <a:r>
              <a:rPr lang="en-US" sz="2800" dirty="0"/>
              <a:t> </a:t>
            </a:r>
            <a:r>
              <a:rPr lang="sr-Latn-RS" sz="2800" dirty="0" smtClean="0"/>
              <a:t>– </a:t>
            </a:r>
            <a:r>
              <a:rPr lang="sr-Latn-RS" sz="2800" dirty="0" smtClean="0">
                <a:solidFill>
                  <a:srgbClr val="FF0000"/>
                </a:solidFill>
              </a:rPr>
              <a:t>? ? ?</a:t>
            </a:r>
            <a:r>
              <a:rPr lang="sr-Latn-RS" sz="2800" dirty="0" smtClean="0"/>
              <a:t> </a:t>
            </a:r>
            <a:r>
              <a:rPr lang="en-US" sz="2800" dirty="0" err="1" smtClean="0"/>
              <a:t>dostupnosti</a:t>
            </a:r>
            <a:r>
              <a:rPr lang="en-US" sz="2800" dirty="0" smtClean="0"/>
              <a:t> </a:t>
            </a:r>
            <a:r>
              <a:rPr lang="en-US" sz="2800" dirty="0" err="1"/>
              <a:t>pojedinih</a:t>
            </a:r>
            <a:r>
              <a:rPr lang="en-US" sz="2800" dirty="0"/>
              <a:t> </a:t>
            </a:r>
            <a:r>
              <a:rPr lang="en-US" sz="2800" dirty="0" err="1"/>
              <a:t>izlaza</a:t>
            </a:r>
            <a:r>
              <a:rPr lang="sr-Latn-BA" sz="2800" dirty="0" smtClean="0"/>
              <a:t>.........</a:t>
            </a:r>
            <a:endParaRPr lang="en-US" sz="28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00" y="3025286"/>
            <a:ext cx="6019800" cy="3340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9041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76200"/>
            <a:ext cx="845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TESTOVI </a:t>
            </a:r>
            <a:r>
              <a:rPr lang="sr-Latn-R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 ISPITIVANJE BRZINE EVAKUACIJE PUTNIKA IZ </a:t>
            </a:r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AUTOBUSA</a:t>
            </a:r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9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5836" r="5835" b="18996"/>
          <a:stretch>
            <a:fillRect/>
          </a:stretch>
        </p:blipFill>
        <p:spPr bwMode="auto">
          <a:xfrm>
            <a:off x="262270" y="1795835"/>
            <a:ext cx="4215366" cy="26207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648200" y="1564183"/>
            <a:ext cx="4245935" cy="309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/>
          <p:cNvSpPr/>
          <p:nvPr/>
        </p:nvSpPr>
        <p:spPr>
          <a:xfrm>
            <a:off x="304800" y="4437466"/>
            <a:ext cx="398189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i="1" dirty="0" smtClean="0"/>
              <a:t>Test </a:t>
            </a:r>
            <a:r>
              <a:rPr lang="en-US" sz="2400" i="1" dirty="0" err="1" smtClean="0"/>
              <a:t>evakuacije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kroz</a:t>
            </a:r>
            <a:r>
              <a:rPr lang="en-US" sz="2400" i="1" dirty="0" smtClean="0"/>
              <a:t> </a:t>
            </a:r>
            <a:br>
              <a:rPr lang="en-US" sz="2400" i="1" dirty="0" smtClean="0"/>
            </a:br>
            <a:r>
              <a:rPr lang="en-US" sz="2400" i="1" dirty="0" err="1" smtClean="0"/>
              <a:t>sigurnosne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prozore</a:t>
            </a:r>
            <a:r>
              <a:rPr lang="en-US" sz="2400" i="1" dirty="0" smtClean="0"/>
              <a:t> (</a:t>
            </a:r>
            <a:r>
              <a:rPr lang="en-US" sz="2400" i="1" dirty="0" err="1" smtClean="0"/>
              <a:t>Kranfild</a:t>
            </a:r>
            <a:r>
              <a:rPr lang="en-US" sz="2400" i="1" dirty="0" smtClean="0"/>
              <a:t>).</a:t>
            </a:r>
            <a:endParaRPr lang="en-US" sz="2400" dirty="0"/>
          </a:p>
        </p:txBody>
      </p:sp>
      <p:sp>
        <p:nvSpPr>
          <p:cNvPr id="3" name="Rectangle 2"/>
          <p:cNvSpPr/>
          <p:nvPr/>
        </p:nvSpPr>
        <p:spPr>
          <a:xfrm>
            <a:off x="4504217" y="4807559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i="1" dirty="0"/>
              <a:t>Test </a:t>
            </a:r>
            <a:r>
              <a:rPr lang="en-US" sz="2400" i="1" dirty="0" err="1"/>
              <a:t>evakuacije</a:t>
            </a:r>
            <a:r>
              <a:rPr lang="en-US" sz="2400" i="1" dirty="0"/>
              <a:t> bez </a:t>
            </a:r>
            <a:r>
              <a:rPr lang="en-US" sz="2400" i="1" dirty="0" err="1"/>
              <a:t>sigurnosnog</a:t>
            </a:r>
            <a:r>
              <a:rPr lang="en-US" sz="2400" i="1" dirty="0"/>
              <a:t> </a:t>
            </a:r>
            <a:r>
              <a:rPr lang="en-US" sz="2400" i="1" dirty="0" err="1"/>
              <a:t>podijuma</a:t>
            </a:r>
            <a:r>
              <a:rPr lang="en-US" sz="2400" i="1" dirty="0"/>
              <a:t> </a:t>
            </a:r>
            <a:r>
              <a:rPr lang="sr-Latn-BA" sz="2400" i="1" dirty="0"/>
              <a:t>(</a:t>
            </a:r>
            <a:r>
              <a:rPr lang="en-US" sz="2400" i="1" dirty="0"/>
              <a:t>Loughborough</a:t>
            </a:r>
            <a:r>
              <a:rPr lang="sr-Latn-BA" sz="2400" i="1" dirty="0"/>
              <a:t>)</a:t>
            </a:r>
            <a:r>
              <a:rPr lang="en-US" sz="2400" i="1" dirty="0"/>
              <a:t>.</a:t>
            </a:r>
            <a:r>
              <a:rPr lang="en-US" sz="2400" dirty="0"/>
              <a:t> </a:t>
            </a:r>
            <a:r>
              <a:rPr lang="sr-Latn-BA" sz="2400" dirty="0"/>
              <a:t>(M</a:t>
            </a:r>
            <a:r>
              <a:rPr lang="sr-Cyrl-RS" sz="2400" dirty="0" err="1"/>
              <a:t>atolcsy</a:t>
            </a:r>
            <a:r>
              <a:rPr lang="sr-Latn-BA" sz="2400" dirty="0"/>
              <a:t>, </a:t>
            </a:r>
            <a:r>
              <a:rPr lang="sr-Cyrl-RS" sz="2400" dirty="0"/>
              <a:t>2009.)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152400" y="5393477"/>
            <a:ext cx="48768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RS" sz="2400" i="1" dirty="0" smtClean="0"/>
              <a:t>Japanski (JAMA</a:t>
            </a:r>
            <a:r>
              <a:rPr lang="en-US" sz="2400" i="1" dirty="0" smtClean="0"/>
              <a:t>)</a:t>
            </a:r>
            <a:r>
              <a:rPr lang="en-US" sz="2400" dirty="0"/>
              <a:t> </a:t>
            </a:r>
            <a:endParaRPr lang="sr-Latn-RS" sz="2400" dirty="0" smtClean="0"/>
          </a:p>
          <a:p>
            <a:pPr algn="ctr"/>
            <a:r>
              <a:rPr lang="en-US" sz="2000" dirty="0" smtClean="0"/>
              <a:t>GR1 </a:t>
            </a:r>
            <a:r>
              <a:rPr lang="en-US" sz="2000" dirty="0"/>
              <a:t>(8-12 y); GR2 (20-22 y); GR3 (66-73 y)</a:t>
            </a:r>
            <a:r>
              <a:rPr lang="en-US" sz="2000" i="1" dirty="0" smtClean="0"/>
              <a:t>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8644414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351472"/>
            <a:ext cx="556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r-Latn-R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ZAKLJUČNA RAZMATRANJA</a:t>
            </a:r>
            <a:endParaRPr lang="sr-Latn-B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sr-Latn-BA" b="1" dirty="0"/>
          </a:p>
          <a:p>
            <a:endParaRPr lang="sr-Latn-BA" b="1" dirty="0"/>
          </a:p>
        </p:txBody>
      </p:sp>
      <p:cxnSp>
        <p:nvCxnSpPr>
          <p:cNvPr id="7" name="Straight Connector 6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457200" y="1371600"/>
            <a:ext cx="8305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sr-Latn-BA" sz="2400" dirty="0"/>
              <a:t>N</a:t>
            </a:r>
            <a:r>
              <a:rPr lang="sr-Latn-BA" sz="2400" dirty="0" smtClean="0"/>
              <a:t>aizgled </a:t>
            </a:r>
            <a:r>
              <a:rPr lang="sr-Latn-BA" sz="2400" dirty="0"/>
              <a:t>iste saobraćajne nezgode u realnim uslovima uzrokuju </a:t>
            </a:r>
            <a:r>
              <a:rPr lang="sr-Latn-BA" sz="2400" dirty="0">
                <a:solidFill>
                  <a:srgbClr val="FF0000"/>
                </a:solidFill>
              </a:rPr>
              <a:t>različite </a:t>
            </a:r>
            <a:r>
              <a:rPr lang="sr-Latn-BA" sz="2400" dirty="0" smtClean="0">
                <a:solidFill>
                  <a:srgbClr val="FF0000"/>
                </a:solidFill>
              </a:rPr>
              <a:t>posljedice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sr-Latn-BA" sz="2400" dirty="0" smtClean="0">
                <a:solidFill>
                  <a:srgbClr val="FF0000"/>
                </a:solidFill>
              </a:rPr>
              <a:t>Izmjene </a:t>
            </a:r>
            <a:r>
              <a:rPr lang="sr-Latn-BA" sz="2400" dirty="0">
                <a:solidFill>
                  <a:srgbClr val="FF0000"/>
                </a:solidFill>
              </a:rPr>
              <a:t>propisa</a:t>
            </a:r>
            <a:r>
              <a:rPr lang="sr-Latn-BA" sz="2400" dirty="0"/>
              <a:t>  vezanih za konstrukciju </a:t>
            </a:r>
            <a:r>
              <a:rPr lang="sr-Latn-BA" sz="2400" dirty="0" smtClean="0"/>
              <a:t>autobusa </a:t>
            </a:r>
            <a:endParaRPr lang="sr-Latn-BA" sz="2400" dirty="0"/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sr-Latn-BA" sz="2400" dirty="0" smtClean="0">
                <a:solidFill>
                  <a:srgbClr val="FF0000"/>
                </a:solidFill>
              </a:rPr>
              <a:t>Upotrebljivost </a:t>
            </a:r>
            <a:r>
              <a:rPr lang="sr-Latn-BA" sz="2400" dirty="0">
                <a:solidFill>
                  <a:srgbClr val="FF0000"/>
                </a:solidFill>
              </a:rPr>
              <a:t>izlaza </a:t>
            </a:r>
            <a:r>
              <a:rPr lang="sr-Latn-BA" sz="2400" dirty="0" smtClean="0"/>
              <a:t>– </a:t>
            </a:r>
            <a:r>
              <a:rPr lang="sr-Latn-BA" sz="2400" dirty="0" smtClean="0">
                <a:solidFill>
                  <a:srgbClr val="FF0000"/>
                </a:solidFill>
              </a:rPr>
              <a:t>NOV</a:t>
            </a:r>
            <a:r>
              <a:rPr lang="sr-Latn-BA" sz="2400" dirty="0" smtClean="0"/>
              <a:t> važan </a:t>
            </a:r>
            <a:r>
              <a:rPr lang="sr-Latn-BA" sz="2400" dirty="0"/>
              <a:t>parametar kod ispitivanja izlaza u slučaju opasnosti </a:t>
            </a:r>
            <a:r>
              <a:rPr lang="sr-Latn-BA" sz="2400" dirty="0" smtClean="0"/>
              <a:t>- </a:t>
            </a:r>
            <a:r>
              <a:rPr lang="sr-Latn-BA" sz="2400" dirty="0" err="1" smtClean="0"/>
              <a:t>Mjerljiv</a:t>
            </a:r>
            <a:r>
              <a:rPr lang="sr-Latn-BA" sz="2400" dirty="0" smtClean="0"/>
              <a:t>, </a:t>
            </a:r>
            <a:r>
              <a:rPr lang="sr-Latn-BA" sz="2400" dirty="0" err="1" smtClean="0"/>
              <a:t>kvantitavan</a:t>
            </a:r>
            <a:r>
              <a:rPr lang="sr-Latn-BA" sz="2400" dirty="0" smtClean="0"/>
              <a:t> i objektivan parametar</a:t>
            </a:r>
          </a:p>
          <a:p>
            <a:pPr marL="457200" indent="-457200">
              <a:buClr>
                <a:schemeClr val="accent1"/>
              </a:buClr>
              <a:buBlip>
                <a:blip r:embed="rId2"/>
              </a:buBlip>
            </a:pPr>
            <a:r>
              <a:rPr lang="sr-Latn-RS" sz="2400" dirty="0" smtClean="0">
                <a:solidFill>
                  <a:srgbClr val="FF0000"/>
                </a:solidFill>
              </a:rPr>
              <a:t>Klasifikacija  </a:t>
            </a:r>
            <a:r>
              <a:rPr lang="sr-Cyrl-CS" sz="2400" dirty="0" smtClean="0"/>
              <a:t>izlaza </a:t>
            </a:r>
            <a:r>
              <a:rPr lang="sr-Cyrl-CS" sz="2400" dirty="0"/>
              <a:t>u slučaju </a:t>
            </a:r>
            <a:r>
              <a:rPr lang="sr-Cyrl-CS" sz="2400" dirty="0" err="1" smtClean="0"/>
              <a:t>opasnot</a:t>
            </a:r>
            <a:r>
              <a:rPr lang="sr-Latn-RS" sz="2400" dirty="0" smtClean="0"/>
              <a:t>i</a:t>
            </a:r>
            <a:r>
              <a:rPr lang="sr-Latn-BA" sz="2400" dirty="0" smtClean="0"/>
              <a:t>: </a:t>
            </a:r>
            <a:r>
              <a:rPr lang="sr-Latn-RS" sz="2400" dirty="0" smtClean="0"/>
              <a:t>1. </a:t>
            </a:r>
            <a:r>
              <a:rPr lang="en-US" sz="2400" dirty="0" err="1" smtClean="0"/>
              <a:t>pogodnost</a:t>
            </a:r>
            <a:r>
              <a:rPr lang="en-US" sz="2400" dirty="0" smtClean="0"/>
              <a:t> </a:t>
            </a:r>
            <a:r>
              <a:rPr lang="en-US" sz="2400" dirty="0" err="1"/>
              <a:t>otvaranja</a:t>
            </a:r>
            <a:r>
              <a:rPr lang="en-US" sz="2400" dirty="0"/>
              <a:t> </a:t>
            </a:r>
            <a:r>
              <a:rPr lang="en-US" sz="2400" dirty="0" err="1"/>
              <a:t>izlaza</a:t>
            </a:r>
            <a:r>
              <a:rPr lang="en-US" sz="2400" dirty="0"/>
              <a:t>, </a:t>
            </a:r>
            <a:r>
              <a:rPr lang="sr-Latn-RS" sz="2400" dirty="0" smtClean="0"/>
              <a:t>2. </a:t>
            </a:r>
            <a:r>
              <a:rPr lang="en-US" sz="2400" dirty="0" err="1" smtClean="0"/>
              <a:t>mogućnost</a:t>
            </a:r>
            <a:r>
              <a:rPr lang="en-US" sz="2400" dirty="0" smtClean="0"/>
              <a:t> </a:t>
            </a:r>
            <a:r>
              <a:rPr lang="en-US" sz="2400" dirty="0" err="1"/>
              <a:t>prolaza</a:t>
            </a:r>
            <a:r>
              <a:rPr lang="en-US" sz="2400" dirty="0"/>
              <a:t> </a:t>
            </a:r>
            <a:r>
              <a:rPr lang="en-US" sz="2400" dirty="0" err="1"/>
              <a:t>kroz</a:t>
            </a:r>
            <a:r>
              <a:rPr lang="en-US" sz="2400" dirty="0"/>
              <a:t> </a:t>
            </a:r>
            <a:r>
              <a:rPr lang="en-US" sz="2400" dirty="0" err="1"/>
              <a:t>izlaz</a:t>
            </a:r>
            <a:r>
              <a:rPr lang="en-US" sz="2400" dirty="0"/>
              <a:t>, </a:t>
            </a:r>
            <a:r>
              <a:rPr lang="sr-Latn-RS" sz="2400" dirty="0" smtClean="0"/>
              <a:t>3.</a:t>
            </a:r>
            <a:r>
              <a:rPr lang="en-US" sz="2400" dirty="0" err="1" smtClean="0"/>
              <a:t>način</a:t>
            </a:r>
            <a:r>
              <a:rPr lang="en-US" sz="2400" dirty="0" smtClean="0"/>
              <a:t> </a:t>
            </a:r>
            <a:r>
              <a:rPr lang="en-US" sz="2400" dirty="0" err="1"/>
              <a:t>napuštanja</a:t>
            </a:r>
            <a:r>
              <a:rPr lang="en-US" sz="2400" dirty="0"/>
              <a:t> </a:t>
            </a:r>
            <a:r>
              <a:rPr lang="en-US" sz="2400" dirty="0" err="1"/>
              <a:t>autobusa</a:t>
            </a:r>
            <a:r>
              <a:rPr lang="en-US" sz="2400" dirty="0"/>
              <a:t> (</a:t>
            </a:r>
            <a:r>
              <a:rPr lang="en-US" sz="2400" dirty="0" err="1"/>
              <a:t>korakom</a:t>
            </a:r>
            <a:r>
              <a:rPr lang="en-US" sz="2400" dirty="0"/>
              <a:t> </a:t>
            </a:r>
            <a:r>
              <a:rPr lang="en-US" sz="2400" dirty="0" err="1"/>
              <a:t>ili</a:t>
            </a:r>
            <a:r>
              <a:rPr lang="en-US" sz="2400" dirty="0"/>
              <a:t> </a:t>
            </a:r>
            <a:r>
              <a:rPr lang="en-US" sz="2400" dirty="0" err="1"/>
              <a:t>skakanje</a:t>
            </a:r>
            <a:r>
              <a:rPr lang="en-US" sz="2400" dirty="0"/>
              <a:t>) 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sr-Latn-RS" sz="2400" dirty="0" smtClean="0"/>
              <a:t>4. </a:t>
            </a:r>
            <a:r>
              <a:rPr lang="en-US" sz="2400" dirty="0" err="1" smtClean="0"/>
              <a:t>mogućnost</a:t>
            </a:r>
            <a:r>
              <a:rPr lang="en-US" sz="2400" dirty="0" smtClean="0"/>
              <a:t> </a:t>
            </a:r>
            <a:r>
              <a:rPr lang="en-US" sz="2400" dirty="0" err="1"/>
              <a:t>kontinuirane</a:t>
            </a:r>
            <a:r>
              <a:rPr lang="en-US" sz="2400" dirty="0"/>
              <a:t> </a:t>
            </a:r>
            <a:r>
              <a:rPr lang="en-US" sz="2400" dirty="0" err="1"/>
              <a:t>upotrebe</a:t>
            </a:r>
            <a:r>
              <a:rPr lang="en-US" sz="2400" dirty="0"/>
              <a:t> od </a:t>
            </a:r>
            <a:r>
              <a:rPr lang="en-US" sz="2400" dirty="0" err="1"/>
              <a:t>strane</a:t>
            </a:r>
            <a:r>
              <a:rPr lang="en-US" sz="2400" dirty="0"/>
              <a:t> </a:t>
            </a:r>
            <a:r>
              <a:rPr lang="en-US" sz="2400" dirty="0" err="1"/>
              <a:t>različitih</a:t>
            </a:r>
            <a:r>
              <a:rPr lang="en-US" sz="2400" dirty="0"/>
              <a:t> </a:t>
            </a:r>
            <a:r>
              <a:rPr lang="en-US" sz="2400" dirty="0" err="1"/>
              <a:t>kategorija</a:t>
            </a:r>
            <a:r>
              <a:rPr lang="en-US" sz="2400" dirty="0"/>
              <a:t> </a:t>
            </a:r>
            <a:r>
              <a:rPr lang="en-US" sz="2400" dirty="0" err="1" smtClean="0"/>
              <a:t>putnika</a:t>
            </a:r>
            <a:r>
              <a:rPr lang="sr-Latn-RS" sz="2400" dirty="0"/>
              <a:t>.</a:t>
            </a:r>
            <a:endParaRPr lang="sr-Latn-RS" sz="2400" dirty="0" smtClean="0"/>
          </a:p>
        </p:txBody>
      </p:sp>
      <p:sp>
        <p:nvSpPr>
          <p:cNvPr id="3" name="Rectangle 2"/>
          <p:cNvSpPr/>
          <p:nvPr/>
        </p:nvSpPr>
        <p:spPr>
          <a:xfrm>
            <a:off x="609600" y="5029200"/>
            <a:ext cx="7848600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400" dirty="0"/>
              <a:t>Š</a:t>
            </a:r>
            <a:r>
              <a:rPr lang="sr-Latn-BA" sz="2400" dirty="0" smtClean="0"/>
              <a:t>est </a:t>
            </a:r>
            <a:r>
              <a:rPr lang="sr-Latn-BA" sz="2400" dirty="0"/>
              <a:t>kategorija</a:t>
            </a:r>
            <a:r>
              <a:rPr lang="sr-Latn-BA" sz="2400" dirty="0" smtClean="0"/>
              <a:t>: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Clr>
                <a:schemeClr val="accent1"/>
              </a:buClr>
              <a:buBlip>
                <a:blip r:embed="rId2"/>
              </a:buBlip>
            </a:pPr>
            <a:r>
              <a:rPr lang="sr-Latn-BA" sz="2400" dirty="0" smtClean="0"/>
              <a:t> </a:t>
            </a:r>
            <a:r>
              <a:rPr lang="sr-Latn-BA" sz="2400" dirty="0">
                <a:solidFill>
                  <a:srgbClr val="FF0000"/>
                </a:solidFill>
              </a:rPr>
              <a:t>VRLO DOBAR, DOBAR, PRIHVATLJIV, LOŠ, VEOMA LOŠ I NEUPOTREBLJIV.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8142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7057" y="4953000"/>
            <a:ext cx="75057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Clr>
                <a:schemeClr val="accent6">
                  <a:lumMod val="75000"/>
                </a:schemeClr>
              </a:buClr>
            </a:pPr>
            <a:r>
              <a:rPr lang="sr-Latn-R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HVALA NA PAŽNJI</a:t>
            </a:r>
            <a:r>
              <a:rPr lang="sr-Cyrl-BA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en-US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304800" y="1295400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04800" y="6353115"/>
            <a:ext cx="868680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304800" y="81677"/>
            <a:ext cx="8686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Međunarodna konferencija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R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BEZBJEDNOST SAOBRAĆAJA U LOKALNOJ ZAJEDNICI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sr-Cyrl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nternational conference</a:t>
            </a:r>
            <a:endParaRPr lang="sr-Latn-B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</a:t>
            </a:r>
            <a:r>
              <a:rPr lang="sr-Latn-B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ROAD SAFETY IN LOCAL COMMUNITIES</a:t>
            </a:r>
            <a:r>
              <a:rPr lang="sr-Latn-B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sr-Latn-B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276600" y="6353115"/>
            <a:ext cx="586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sr-Latn-BA" b="1" dirty="0" smtClean="0"/>
              <a:t>26 - 27. </a:t>
            </a:r>
            <a:r>
              <a:rPr lang="sr-Latn-RS" b="1" dirty="0" smtClean="0"/>
              <a:t>oktobar</a:t>
            </a:r>
            <a:r>
              <a:rPr lang="sr-Cyrl-BA" b="1" dirty="0" smtClean="0"/>
              <a:t> 201</a:t>
            </a:r>
            <a:r>
              <a:rPr lang="sr-Latn-BA" b="1" dirty="0" smtClean="0"/>
              <a:t>7</a:t>
            </a:r>
            <a:r>
              <a:rPr lang="sr-Cyrl-BA" b="1" dirty="0" smtClean="0"/>
              <a:t>. </a:t>
            </a:r>
            <a:r>
              <a:rPr lang="sr-Latn-RS" b="1" dirty="0" smtClean="0"/>
              <a:t>godine</a:t>
            </a:r>
            <a:r>
              <a:rPr lang="sr-Cyrl-BA" b="1" dirty="0" smtClean="0"/>
              <a:t>,</a:t>
            </a:r>
            <a:r>
              <a:rPr lang="sr-Latn-BA" b="1" dirty="0" smtClean="0"/>
              <a:t> </a:t>
            </a:r>
            <a:r>
              <a:rPr lang="sr-Latn-RS" b="1" dirty="0" smtClean="0"/>
              <a:t>Banja Luka</a:t>
            </a:r>
            <a:endParaRPr lang="sr-Latn-BA" b="1" dirty="0"/>
          </a:p>
        </p:txBody>
      </p:sp>
      <p:pic>
        <p:nvPicPr>
          <p:cNvPr id="9" name="Picture 8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C:\Users\Baza Podataka\Desktop\LOGO.png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51841"/>
            <a:ext cx="1260000" cy="12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776510"/>
            <a:ext cx="5145033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7254" y="2209800"/>
            <a:ext cx="3966244" cy="2871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38949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365</TotalTime>
  <Words>432</Words>
  <Application>Microsoft Office PowerPoint</Application>
  <PresentationFormat>On-screen Show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PowerPoint Presentation</vt:lpstr>
      <vt:lpstr>PowerPoint Presentation</vt:lpstr>
      <vt:lpstr>PowerPoint Presentation</vt:lpstr>
      <vt:lpstr>UVOD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Milan Tešić</dc:creator>
  <cp:lastModifiedBy>Miroslav</cp:lastModifiedBy>
  <cp:revision>44</cp:revision>
  <dcterms:created xsi:type="dcterms:W3CDTF">2014-10-16T19:11:55Z</dcterms:created>
  <dcterms:modified xsi:type="dcterms:W3CDTF">2017-10-23T18:56:51Z</dcterms:modified>
</cp:coreProperties>
</file>