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9" r:id="rId5"/>
    <p:sldId id="267" r:id="rId6"/>
    <p:sldId id="268" r:id="rId7"/>
    <p:sldId id="265" r:id="rId8"/>
    <p:sldId id="266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16F"/>
    <a:srgbClr val="FFE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>
      <p:cViewPr>
        <p:scale>
          <a:sx n="61" d="100"/>
          <a:sy n="61" d="100"/>
        </p:scale>
        <p:origin x="1446" y="3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95410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АНАЛИЗА СТАВОВА ДЕЦЕ, РОДИТЕЉА И УЧИТЕЉА НА ПОДРУЧЈУ ГРАДСКЕ ОПШТИНЕ САВСКИ ВЕНАЦ</a:t>
            </a:r>
            <a:endParaRPr lang="en-U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95410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ANALYSIS OF ATTITUDES OF CHILDREN, PARENTS AND TEACHERS IN THE MUNICIPALITY SAVSKI VENAC</a:t>
            </a:r>
            <a:endParaRPr lang="en-US" sz="28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97400" y="4565349"/>
            <a:ext cx="8041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dirty="0" smtClean="0"/>
              <a:t>Миладин Нешић, </a:t>
            </a:r>
            <a:r>
              <a:rPr lang="sr-Cyrl-RS" sz="2000" dirty="0"/>
              <a:t>Криминалистичко полицијска академија</a:t>
            </a:r>
            <a:endParaRPr lang="sr-Latn-BA" sz="2000" i="1" dirty="0"/>
          </a:p>
          <a:p>
            <a:r>
              <a:rPr lang="sr-Cyrl-RS" sz="2000" dirty="0" smtClean="0"/>
              <a:t>Филип Филиповић, </a:t>
            </a:r>
            <a:r>
              <a:rPr lang="en-US" sz="2000" dirty="0"/>
              <a:t>Универзитет у </a:t>
            </a:r>
            <a:r>
              <a:rPr lang="en-US" sz="2000" dirty="0" err="1"/>
              <a:t>Београду</a:t>
            </a:r>
            <a:r>
              <a:rPr lang="en-US" sz="2000" dirty="0"/>
              <a:t>, </a:t>
            </a:r>
            <a:r>
              <a:rPr lang="en-US" sz="2000" dirty="0" err="1"/>
              <a:t>Саобраћајни</a:t>
            </a:r>
            <a:r>
              <a:rPr lang="en-US" sz="2000" dirty="0"/>
              <a:t> </a:t>
            </a:r>
            <a:r>
              <a:rPr lang="en-US" sz="2000" dirty="0" err="1"/>
              <a:t>факултет</a:t>
            </a:r>
            <a:endParaRPr lang="sr-Cyrl-RS" sz="2000" dirty="0" smtClean="0"/>
          </a:p>
          <a:p>
            <a:r>
              <a:rPr lang="sr-Cyrl-RS" sz="2000" dirty="0" smtClean="0"/>
              <a:t>Ђорђе Петровић, </a:t>
            </a:r>
            <a:r>
              <a:rPr lang="en-US" sz="2000" dirty="0"/>
              <a:t>Универзитет у </a:t>
            </a:r>
            <a:r>
              <a:rPr lang="en-US" sz="2000" dirty="0" err="1"/>
              <a:t>Београду</a:t>
            </a:r>
            <a:r>
              <a:rPr lang="en-US" sz="2000" dirty="0"/>
              <a:t>, </a:t>
            </a:r>
            <a:r>
              <a:rPr lang="en-US" sz="2000" dirty="0" err="1"/>
              <a:t>Саобраћајни</a:t>
            </a:r>
            <a:r>
              <a:rPr lang="en-US" sz="2000" dirty="0"/>
              <a:t> </a:t>
            </a:r>
            <a:r>
              <a:rPr lang="en-US" sz="2000" dirty="0" err="1"/>
              <a:t>факултет</a:t>
            </a:r>
            <a:endParaRPr lang="sr-Cyrl-RS" sz="2000" dirty="0" smtClean="0"/>
          </a:p>
          <a:p>
            <a:r>
              <a:rPr lang="sr-Cyrl-RS" sz="2000" dirty="0" smtClean="0"/>
              <a:t>Зоран Коцић, Градска општина Савски венац</a:t>
            </a:r>
            <a:endParaRPr lang="sr-Latn-BA" sz="2000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00" y="49226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УВОД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57200" y="1371600"/>
            <a:ext cx="8534400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Деца угрожена категорија учесника у саобраћају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Саобраћајне незгоде други узрочник смртног страдања деце (5-14 година), а први узрочник код деце (5-19 година)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>
                <a:solidFill>
                  <a:srgbClr val="0070C0"/>
                </a:solidFill>
              </a:rPr>
              <a:t>Градска о</a:t>
            </a:r>
            <a:r>
              <a:rPr lang="sr-Cyrl-RS" sz="2800" b="1" dirty="0" smtClean="0">
                <a:solidFill>
                  <a:srgbClr val="0070C0"/>
                </a:solidFill>
              </a:rPr>
              <a:t>пштина Савски венац </a:t>
            </a:r>
            <a:r>
              <a:rPr lang="sr-Cyrl-RS" sz="2800" dirty="0" smtClean="0"/>
              <a:t>препознала проблем безбедности саобраћаја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Пројекат: „</a:t>
            </a:r>
            <a:r>
              <a:rPr lang="sr-Cyrl-RS" sz="2800" b="1" i="1" dirty="0">
                <a:solidFill>
                  <a:srgbClr val="0070C0"/>
                </a:solidFill>
              </a:rPr>
              <a:t>Како бити безбеднији у </a:t>
            </a:r>
            <a:r>
              <a:rPr lang="sr-Cyrl-RS" sz="2800" b="1" i="1" dirty="0" smtClean="0">
                <a:solidFill>
                  <a:srgbClr val="0070C0"/>
                </a:solidFill>
              </a:rPr>
              <a:t>саобраћају</a:t>
            </a:r>
            <a:r>
              <a:rPr lang="sr-Cyrl-RS" sz="2800" dirty="0" smtClean="0"/>
              <a:t>“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8534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АНАЛИЗА СТАЊА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85344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У претходних 5 година на Савском венцу:</a:t>
            </a:r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1 ПОГ, 4 ТТП и 61 ЛТП</a:t>
            </a:r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Деца су угроженија током </a:t>
            </a:r>
            <a:r>
              <a:rPr lang="sr-Cyrl-RS" sz="2800" b="1" dirty="0" smtClean="0">
                <a:solidFill>
                  <a:srgbClr val="FF0000"/>
                </a:solidFill>
              </a:rPr>
              <a:t>летњих месеци</a:t>
            </a:r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Најризичнији период дана </a:t>
            </a:r>
            <a:r>
              <a:rPr lang="sr-Cyrl-RS" sz="2800" b="1" dirty="0" smtClean="0">
                <a:solidFill>
                  <a:srgbClr val="FF0000"/>
                </a:solidFill>
              </a:rPr>
              <a:t>од 15 до 19 часова</a:t>
            </a:r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Деца су угроженија у својству </a:t>
            </a:r>
            <a:r>
              <a:rPr lang="sr-Cyrl-RS" sz="2800" b="1" dirty="0" smtClean="0">
                <a:solidFill>
                  <a:srgbClr val="FF0000"/>
                </a:solidFill>
              </a:rPr>
              <a:t>путника у возилу</a:t>
            </a:r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>
                <a:solidFill>
                  <a:srgbClr val="FF0000"/>
                </a:solidFill>
              </a:rPr>
              <a:t>Старија деца </a:t>
            </a:r>
            <a:r>
              <a:rPr lang="sr-Cyrl-RS" sz="2800" dirty="0" smtClean="0"/>
              <a:t>су угроженија од млађе деце</a:t>
            </a:r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>
                <a:solidFill>
                  <a:srgbClr val="FF0000"/>
                </a:solidFill>
              </a:rPr>
              <a:t>Девојчице </a:t>
            </a:r>
            <a:r>
              <a:rPr lang="sr-Cyrl-RS" sz="2800" dirty="0" smtClean="0"/>
              <a:t>су угроженији од дечака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8534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ИСТРАЖИВАЊЕ СТАВОВА УЧЕНИКА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853440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Деца о саобраћају уче највише од родитеља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Деца у трећем и четвртом разреду чешће иду самостално у школу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/>
              <a:t>Деца у трећем и четвртом </a:t>
            </a:r>
            <a:r>
              <a:rPr lang="sr-Cyrl-RS" sz="2800" dirty="0" smtClean="0"/>
              <a:t>разреду имају </a:t>
            </a:r>
            <a:r>
              <a:rPr lang="sr-Cyrl-RS" sz="2800" b="1" dirty="0" err="1" smtClean="0">
                <a:solidFill>
                  <a:srgbClr val="FF0000"/>
                </a:solidFill>
              </a:rPr>
              <a:t>најнебезбедније</a:t>
            </a:r>
            <a:r>
              <a:rPr lang="sr-Cyrl-RS" sz="2800" b="1" dirty="0" smtClean="0">
                <a:solidFill>
                  <a:srgbClr val="FF0000"/>
                </a:solidFill>
              </a:rPr>
              <a:t> ставове према БС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Ученици другог разреда имају </a:t>
            </a:r>
            <a:r>
              <a:rPr lang="sr-Cyrl-RS" sz="2800" b="1" dirty="0" smtClean="0">
                <a:solidFill>
                  <a:srgbClr val="0070C0"/>
                </a:solidFill>
              </a:rPr>
              <a:t>најбезбедније ставове према БС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>
                <a:solidFill>
                  <a:srgbClr val="FF0000"/>
                </a:solidFill>
              </a:rPr>
              <a:t>Само 43% </a:t>
            </a:r>
            <a:r>
              <a:rPr lang="sr-Cyrl-RS" sz="2800" dirty="0" smtClean="0"/>
              <a:t>деце четвртог разреда користи сигурносни појас</a:t>
            </a:r>
            <a:endParaRPr lang="sr-Latn-BA" sz="2800" dirty="0" smtClean="0"/>
          </a:p>
        </p:txBody>
      </p:sp>
    </p:spTree>
    <p:extLst>
      <p:ext uri="{BB962C8B-B14F-4D97-AF65-F5344CB8AC3E}">
        <p14:creationId xmlns:p14="http://schemas.microsoft.com/office/powerpoint/2010/main" val="34734934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8534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ИСТРАЖИВАЊЕ СТАВОВА УЧИТЕЉА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8534400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800" dirty="0" smtClean="0"/>
              <a:t>Више </a:t>
            </a:r>
            <a:r>
              <a:rPr lang="ru-RU" sz="2800" dirty="0"/>
              <a:t>од половине учитеља учествовало је на семинарима </a:t>
            </a:r>
            <a:r>
              <a:rPr lang="ru-RU" sz="2800" dirty="0" smtClean="0"/>
              <a:t>унапређења </a:t>
            </a:r>
            <a:r>
              <a:rPr lang="sr-Cyrl-RS" sz="2800" dirty="0" smtClean="0"/>
              <a:t>СОВ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СОВ се спроводи у оквиру предмета </a:t>
            </a:r>
            <a:r>
              <a:rPr lang="sr-Cyrl-RS" sz="2800" b="1" dirty="0" smtClean="0">
                <a:solidFill>
                  <a:srgbClr val="FF0000"/>
                </a:solidFill>
              </a:rPr>
              <a:t>Свет око нас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CS" sz="2800" dirty="0" smtClean="0"/>
              <a:t>Преко </a:t>
            </a:r>
            <a:r>
              <a:rPr lang="sr-Cyrl-CS" sz="2800" dirty="0"/>
              <a:t>95% учитеља </a:t>
            </a:r>
            <a:r>
              <a:rPr lang="sr-Cyrl-RS" sz="2800" dirty="0" smtClean="0"/>
              <a:t>сада више посвећује пажњу безбедности деце у саобраћају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Деца су спремна да самостално учествују у саобраћају од </a:t>
            </a:r>
            <a:r>
              <a:rPr lang="sr-Cyrl-RS" sz="2800" b="1" dirty="0" smtClean="0">
                <a:solidFill>
                  <a:srgbClr val="FF0000"/>
                </a:solidFill>
              </a:rPr>
              <a:t>трећег разреда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1781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8534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ИСТРАЖИВАЊЕ СТАВОВА РОДИТЕЉА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8534400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800" dirty="0" smtClean="0"/>
              <a:t>90% родитеља </a:t>
            </a:r>
            <a:r>
              <a:rPr lang="ru-RU" sz="2800" dirty="0"/>
              <a:t>сматра да су њихова деца опрезна на путу од куће до школе</a:t>
            </a:r>
            <a:endParaRPr lang="sr-Latn-BA" sz="28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800" dirty="0" smtClean="0"/>
              <a:t>Родитељи </a:t>
            </a:r>
            <a:r>
              <a:rPr lang="ru-RU" sz="2800" dirty="0"/>
              <a:t>су препознали саобраћај као највећу </a:t>
            </a:r>
            <a:r>
              <a:rPr lang="ru-RU" sz="2800" dirty="0" smtClean="0"/>
              <a:t>опасност</a:t>
            </a:r>
            <a:r>
              <a:rPr lang="sr-Latn-RS" sz="2800" dirty="0" smtClean="0"/>
              <a:t> </a:t>
            </a:r>
            <a:r>
              <a:rPr lang="sr-Cyrl-RS" sz="2800" dirty="0" smtClean="0"/>
              <a:t>за страдање деце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800" dirty="0" smtClean="0"/>
              <a:t>Родитељи </a:t>
            </a:r>
            <a:r>
              <a:rPr lang="ru-RU" sz="2800" dirty="0"/>
              <a:t>сматрају да су најодговорнији за безбедност њихове деце у саобраћају </a:t>
            </a:r>
            <a:r>
              <a:rPr lang="ru-RU" sz="2800" b="1" dirty="0" smtClean="0">
                <a:solidFill>
                  <a:srgbClr val="FF0000"/>
                </a:solidFill>
              </a:rPr>
              <a:t>возачи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ru-RU" sz="2800" b="1" dirty="0" smtClean="0">
                <a:solidFill>
                  <a:srgbClr val="FF0000"/>
                </a:solidFill>
              </a:rPr>
              <a:t>Родитељи </a:t>
            </a:r>
            <a:r>
              <a:rPr lang="ru-RU" sz="2800" b="1" dirty="0">
                <a:solidFill>
                  <a:srgbClr val="FF0000"/>
                </a:solidFill>
              </a:rPr>
              <a:t>не препознају себе </a:t>
            </a:r>
            <a:r>
              <a:rPr lang="ru-RU" sz="2800" dirty="0"/>
              <a:t>као најодговорније за безбедност своје деце у саобраћају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534586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853440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b="1" dirty="0" smtClean="0">
                <a:solidFill>
                  <a:srgbClr val="0070C0"/>
                </a:solidFill>
              </a:rPr>
              <a:t>Мере усмерити ка:</a:t>
            </a:r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CS" sz="2400" b="1" dirty="0" smtClean="0">
                <a:solidFill>
                  <a:srgbClr val="FF0000"/>
                </a:solidFill>
              </a:rPr>
              <a:t>употреби </a:t>
            </a:r>
            <a:r>
              <a:rPr lang="sr-Cyrl-CS" sz="2400" b="1" dirty="0">
                <a:solidFill>
                  <a:srgbClr val="FF0000"/>
                </a:solidFill>
              </a:rPr>
              <a:t>заштитних система </a:t>
            </a:r>
            <a:r>
              <a:rPr lang="sr-Cyrl-CS" sz="2400" dirty="0"/>
              <a:t>током превоза деце путничким </a:t>
            </a:r>
            <a:r>
              <a:rPr lang="sr-Cyrl-CS" sz="2400" dirty="0" smtClean="0"/>
              <a:t>аутомобилима</a:t>
            </a:r>
            <a:endParaRPr lang="sr-Cyrl-CS" sz="2400" dirty="0"/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CS" sz="2400" dirty="0" smtClean="0"/>
              <a:t>унапређењу </a:t>
            </a:r>
            <a:r>
              <a:rPr lang="sr-Cyrl-CS" sz="2400" dirty="0"/>
              <a:t>понашања </a:t>
            </a:r>
            <a:r>
              <a:rPr lang="sr-Cyrl-CS" sz="2400" b="1" dirty="0">
                <a:solidFill>
                  <a:srgbClr val="FF0000"/>
                </a:solidFill>
              </a:rPr>
              <a:t>деце </a:t>
            </a:r>
            <a:r>
              <a:rPr lang="sr-Cyrl-CS" sz="2400" b="1" dirty="0" smtClean="0">
                <a:solidFill>
                  <a:srgbClr val="FF0000"/>
                </a:solidFill>
              </a:rPr>
              <a:t>пешака</a:t>
            </a:r>
            <a:endParaRPr lang="sr-Cyrl-CS" sz="2400" b="1" dirty="0">
              <a:solidFill>
                <a:srgbClr val="FF0000"/>
              </a:solidFill>
            </a:endParaRPr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CS" sz="2400" dirty="0" smtClean="0"/>
              <a:t>подизању </a:t>
            </a:r>
            <a:r>
              <a:rPr lang="sr-Cyrl-CS" sz="2400" b="1" dirty="0">
                <a:solidFill>
                  <a:srgbClr val="FF0000"/>
                </a:solidFill>
              </a:rPr>
              <a:t>свести возача о рањивости деце </a:t>
            </a:r>
            <a:r>
              <a:rPr lang="sr-Cyrl-CS" sz="2400" b="1" dirty="0" smtClean="0">
                <a:solidFill>
                  <a:srgbClr val="FF0000"/>
                </a:solidFill>
              </a:rPr>
              <a:t>пешака</a:t>
            </a:r>
            <a:endParaRPr lang="sr-Cyrl-CS" sz="2400" b="1" dirty="0">
              <a:solidFill>
                <a:srgbClr val="FF0000"/>
              </a:solidFill>
            </a:endParaRPr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CS" sz="2400" b="1" dirty="0" smtClean="0">
                <a:solidFill>
                  <a:srgbClr val="FF0000"/>
                </a:solidFill>
              </a:rPr>
              <a:t>едукацији </a:t>
            </a:r>
            <a:r>
              <a:rPr lang="sr-Cyrl-CS" sz="2400" b="1" dirty="0">
                <a:solidFill>
                  <a:srgbClr val="FF0000"/>
                </a:solidFill>
              </a:rPr>
              <a:t>деце </a:t>
            </a:r>
            <a:r>
              <a:rPr lang="sr-Cyrl-CS" sz="2400" dirty="0"/>
              <a:t>о безбедности </a:t>
            </a:r>
            <a:r>
              <a:rPr lang="sr-Cyrl-CS" sz="2400" dirty="0" smtClean="0"/>
              <a:t>саобраћаја</a:t>
            </a:r>
            <a:endParaRPr lang="sr-Cyrl-CS" sz="2400" dirty="0"/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CS" sz="2400" b="1" dirty="0" smtClean="0">
                <a:solidFill>
                  <a:srgbClr val="FF0000"/>
                </a:solidFill>
              </a:rPr>
              <a:t>мотивисању </a:t>
            </a:r>
            <a:r>
              <a:rPr lang="sr-Cyrl-CS" sz="2400" b="1" dirty="0">
                <a:solidFill>
                  <a:srgbClr val="FF0000"/>
                </a:solidFill>
              </a:rPr>
              <a:t>учитеља </a:t>
            </a:r>
            <a:r>
              <a:rPr lang="sr-Cyrl-CS" sz="2400" dirty="0"/>
              <a:t>да се додатно посвете безбедности </a:t>
            </a:r>
            <a:r>
              <a:rPr lang="sr-Cyrl-CS" sz="2400" dirty="0" smtClean="0"/>
              <a:t>саобраћаја</a:t>
            </a:r>
            <a:endParaRPr lang="sr-Cyrl-CS" sz="2400" dirty="0"/>
          </a:p>
          <a:p>
            <a:pPr marL="914400" lvl="1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CS" sz="2400" b="1" dirty="0" smtClean="0">
                <a:solidFill>
                  <a:srgbClr val="FF0000"/>
                </a:solidFill>
              </a:rPr>
              <a:t>едукацији </a:t>
            </a:r>
            <a:r>
              <a:rPr lang="sr-Cyrl-CS" sz="2400" b="1" dirty="0">
                <a:solidFill>
                  <a:srgbClr val="FF0000"/>
                </a:solidFill>
              </a:rPr>
              <a:t>родитеља </a:t>
            </a:r>
            <a:r>
              <a:rPr lang="sr-Cyrl-CS" sz="2400" dirty="0"/>
              <a:t>о значају </a:t>
            </a:r>
            <a:r>
              <a:rPr lang="sr-Cyrl-CS" sz="2400" dirty="0" smtClean="0"/>
              <a:t>безбедност </a:t>
            </a:r>
            <a:r>
              <a:rPr lang="sr-Cyrl-CS" sz="2400" dirty="0"/>
              <a:t>деце у </a:t>
            </a:r>
            <a:r>
              <a:rPr lang="sr-Cyrl-CS" sz="2400" dirty="0" smtClean="0"/>
              <a:t>саобраћаја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53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" name="Picture 10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694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85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564</TotalTime>
  <Words>416</Words>
  <Application>Microsoft Office PowerPoint</Application>
  <PresentationFormat>On-screen Show (4:3)</PresentationFormat>
  <Paragraphs>54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Djordje Petrovic</cp:lastModifiedBy>
  <cp:revision>43</cp:revision>
  <dcterms:created xsi:type="dcterms:W3CDTF">2014-10-16T19:11:55Z</dcterms:created>
  <dcterms:modified xsi:type="dcterms:W3CDTF">2017-10-23T13:12:56Z</dcterms:modified>
</cp:coreProperties>
</file>