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8" r:id="rId5"/>
    <p:sldId id="262" r:id="rId6"/>
    <p:sldId id="264" r:id="rId7"/>
    <p:sldId id="265" r:id="rId8"/>
    <p:sldId id="266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  <a:srgbClr val="009B00"/>
    <a:srgbClr val="FFF16F"/>
    <a:srgbClr val="FF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image" Target="../media/image3.jp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image" Target="../media/image3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4B3E1F-1BFC-4AB7-9365-54DBA854FD44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7FE7960-F63B-4EFF-AE62-7470D8179170}">
      <dgm:prSet phldrT="[Text]"/>
      <dgm:spPr/>
      <dgm:t>
        <a:bodyPr/>
        <a:lstStyle/>
        <a:p>
          <a:r>
            <a:rPr lang="en-US" dirty="0" smtClean="0"/>
            <a:t>2013</a:t>
          </a:r>
          <a:endParaRPr lang="en-US" dirty="0"/>
        </a:p>
      </dgm:t>
    </dgm:pt>
    <dgm:pt modelId="{74394BA7-4247-424C-BD19-9720EE71CCD3}" type="parTrans" cxnId="{41633B23-3A12-4953-B652-2ADCA206AFE8}">
      <dgm:prSet/>
      <dgm:spPr/>
      <dgm:t>
        <a:bodyPr/>
        <a:lstStyle/>
        <a:p>
          <a:endParaRPr lang="en-US"/>
        </a:p>
      </dgm:t>
    </dgm:pt>
    <dgm:pt modelId="{D2B3A4EB-9BA6-447A-8D16-0A86AF578D68}" type="sibTrans" cxnId="{41633B23-3A12-4953-B652-2ADCA206AFE8}">
      <dgm:prSet/>
      <dgm:spPr/>
      <dgm:t>
        <a:bodyPr/>
        <a:lstStyle/>
        <a:p>
          <a:endParaRPr lang="en-US"/>
        </a:p>
      </dgm:t>
    </dgm:pt>
    <dgm:pt modelId="{53B3C20B-43A5-4899-9E86-8B9A0F4CD03E}">
      <dgm:prSet phldrT="[Text]"/>
      <dgm:spPr/>
      <dgm:t>
        <a:bodyPr/>
        <a:lstStyle/>
        <a:p>
          <a:r>
            <a:rPr lang="sr-Cyrl-RS" b="1" dirty="0" smtClean="0"/>
            <a:t>Успостављена база података </a:t>
          </a:r>
          <a:r>
            <a:rPr lang="sr-Cyrl-RS" dirty="0" smtClean="0"/>
            <a:t>о саобраћајним незгодама</a:t>
          </a:r>
          <a:endParaRPr lang="en-US" dirty="0"/>
        </a:p>
      </dgm:t>
    </dgm:pt>
    <dgm:pt modelId="{F7D4D38B-EF1C-40CD-9156-4BD109AA30B7}" type="parTrans" cxnId="{2C03B16B-DA9F-4490-AEED-854FB1B09CBF}">
      <dgm:prSet/>
      <dgm:spPr/>
      <dgm:t>
        <a:bodyPr/>
        <a:lstStyle/>
        <a:p>
          <a:endParaRPr lang="en-US"/>
        </a:p>
      </dgm:t>
    </dgm:pt>
    <dgm:pt modelId="{28557A05-8AA5-4EEE-995E-1E275E70484F}" type="sibTrans" cxnId="{2C03B16B-DA9F-4490-AEED-854FB1B09CBF}">
      <dgm:prSet/>
      <dgm:spPr/>
      <dgm:t>
        <a:bodyPr/>
        <a:lstStyle/>
        <a:p>
          <a:endParaRPr lang="en-US"/>
        </a:p>
      </dgm:t>
    </dgm:pt>
    <dgm:pt modelId="{36D684B6-07CC-4B6A-B20B-F430BBFA49C8}">
      <dgm:prSet phldrT="[Text]"/>
      <dgm:spPr/>
      <dgm:t>
        <a:bodyPr/>
        <a:lstStyle/>
        <a:p>
          <a:r>
            <a:rPr lang="en-US" dirty="0" smtClean="0"/>
            <a:t>2014</a:t>
          </a:r>
          <a:endParaRPr lang="en-US" dirty="0"/>
        </a:p>
      </dgm:t>
    </dgm:pt>
    <dgm:pt modelId="{C7DF2F33-5E7B-412A-BA2F-6083B70BF842}" type="parTrans" cxnId="{CFE2E126-C4B3-47B1-B146-1B8300B5CD28}">
      <dgm:prSet/>
      <dgm:spPr/>
      <dgm:t>
        <a:bodyPr/>
        <a:lstStyle/>
        <a:p>
          <a:endParaRPr lang="en-US"/>
        </a:p>
      </dgm:t>
    </dgm:pt>
    <dgm:pt modelId="{0A20C967-79C9-4D07-99FE-223E1EF841B8}" type="sibTrans" cxnId="{CFE2E126-C4B3-47B1-B146-1B8300B5CD28}">
      <dgm:prSet/>
      <dgm:spPr/>
      <dgm:t>
        <a:bodyPr/>
        <a:lstStyle/>
        <a:p>
          <a:endParaRPr lang="en-US"/>
        </a:p>
      </dgm:t>
    </dgm:pt>
    <dgm:pt modelId="{4156B1A9-5505-4EA3-9823-914020192FFC}">
      <dgm:prSet phldrT="[Text]"/>
      <dgm:spPr/>
      <dgm:t>
        <a:bodyPr/>
        <a:lstStyle/>
        <a:p>
          <a:pPr algn="l"/>
          <a:r>
            <a:rPr lang="sr-Cyrl-RS" dirty="0" smtClean="0"/>
            <a:t>Подаци из Базе података први пут учињени </a:t>
          </a:r>
          <a:r>
            <a:rPr lang="sr-Cyrl-RS" b="1" dirty="0" smtClean="0"/>
            <a:t>јавно доступним</a:t>
          </a:r>
          <a:r>
            <a:rPr lang="sr-Cyrl-RS" dirty="0" smtClean="0"/>
            <a:t> кроз </a:t>
          </a:r>
          <a:r>
            <a:rPr lang="en-US" dirty="0" smtClean="0"/>
            <a:t>WEB GIS</a:t>
          </a:r>
          <a:r>
            <a:rPr lang="sr-Cyrl-RS" dirty="0" smtClean="0"/>
            <a:t> </a:t>
          </a:r>
          <a:r>
            <a:rPr lang="sr-Cyrl-RS" b="1" dirty="0" smtClean="0"/>
            <a:t>Апликацију</a:t>
          </a:r>
          <a:endParaRPr lang="en-US" b="1" dirty="0"/>
        </a:p>
      </dgm:t>
    </dgm:pt>
    <dgm:pt modelId="{DBF69C43-9B29-4056-82EC-D54ADF8865FF}" type="parTrans" cxnId="{5C3D616E-D9FE-4FAA-AF67-7D25BC228017}">
      <dgm:prSet/>
      <dgm:spPr/>
      <dgm:t>
        <a:bodyPr/>
        <a:lstStyle/>
        <a:p>
          <a:endParaRPr lang="en-US"/>
        </a:p>
      </dgm:t>
    </dgm:pt>
    <dgm:pt modelId="{5A7B9659-4E03-4535-B9FF-D2801B5DD2AB}" type="sibTrans" cxnId="{5C3D616E-D9FE-4FAA-AF67-7D25BC228017}">
      <dgm:prSet/>
      <dgm:spPr/>
      <dgm:t>
        <a:bodyPr/>
        <a:lstStyle/>
        <a:p>
          <a:endParaRPr lang="en-US"/>
        </a:p>
      </dgm:t>
    </dgm:pt>
    <dgm:pt modelId="{850EAE8C-ABB0-408A-8F39-FA30795E1F9B}">
      <dgm:prSet phldrT="[Text]"/>
      <dgm:spPr/>
      <dgm:t>
        <a:bodyPr/>
        <a:lstStyle/>
        <a:p>
          <a:r>
            <a:rPr lang="en-US" dirty="0" smtClean="0"/>
            <a:t>2015</a:t>
          </a:r>
          <a:endParaRPr lang="en-US" dirty="0"/>
        </a:p>
      </dgm:t>
    </dgm:pt>
    <dgm:pt modelId="{6292A05E-1C70-4984-87F8-C88AEF863A84}" type="parTrans" cxnId="{D3B6070C-9E52-4284-A7A5-3E470046107F}">
      <dgm:prSet/>
      <dgm:spPr/>
      <dgm:t>
        <a:bodyPr/>
        <a:lstStyle/>
        <a:p>
          <a:endParaRPr lang="en-US"/>
        </a:p>
      </dgm:t>
    </dgm:pt>
    <dgm:pt modelId="{D3CC989F-0E69-4965-804C-947BFC26271C}" type="sibTrans" cxnId="{D3B6070C-9E52-4284-A7A5-3E470046107F}">
      <dgm:prSet/>
      <dgm:spPr/>
      <dgm:t>
        <a:bodyPr/>
        <a:lstStyle/>
        <a:p>
          <a:endParaRPr lang="en-US"/>
        </a:p>
      </dgm:t>
    </dgm:pt>
    <dgm:pt modelId="{B5819D4A-8A8F-40C7-858A-1C17DAE360DD}">
      <dgm:prSet phldrT="[Text]"/>
      <dgm:spPr/>
      <dgm:t>
        <a:bodyPr/>
        <a:lstStyle/>
        <a:p>
          <a:r>
            <a:rPr lang="sr-Cyrl-RS" b="1" dirty="0" smtClean="0"/>
            <a:t>База података проширена </a:t>
          </a:r>
          <a:r>
            <a:rPr lang="sr-Cyrl-RS" dirty="0" smtClean="0"/>
            <a:t>подацима о индикаторима, ризицима и ставовима учесника о саобраћају</a:t>
          </a:r>
          <a:endParaRPr lang="en-US" dirty="0"/>
        </a:p>
      </dgm:t>
    </dgm:pt>
    <dgm:pt modelId="{4C56C136-7744-41A7-9241-7616029FC02A}" type="parTrans" cxnId="{677AAC25-BD64-4C92-BEE3-BB0A311AFB7B}">
      <dgm:prSet/>
      <dgm:spPr/>
      <dgm:t>
        <a:bodyPr/>
        <a:lstStyle/>
        <a:p>
          <a:endParaRPr lang="en-US"/>
        </a:p>
      </dgm:t>
    </dgm:pt>
    <dgm:pt modelId="{FDE47C07-8637-467A-90F1-45FB1EAAEA39}" type="sibTrans" cxnId="{677AAC25-BD64-4C92-BEE3-BB0A311AFB7B}">
      <dgm:prSet/>
      <dgm:spPr/>
      <dgm:t>
        <a:bodyPr/>
        <a:lstStyle/>
        <a:p>
          <a:endParaRPr lang="en-US"/>
        </a:p>
      </dgm:t>
    </dgm:pt>
    <dgm:pt modelId="{842F90B0-EDC4-474A-B844-5BA9BCE9C1C6}">
      <dgm:prSet phldrT="[Text]"/>
      <dgm:spPr/>
      <dgm:t>
        <a:bodyPr/>
        <a:lstStyle/>
        <a:p>
          <a:r>
            <a:rPr lang="en-US" dirty="0" smtClean="0"/>
            <a:t>2016</a:t>
          </a:r>
          <a:endParaRPr lang="en-US" dirty="0"/>
        </a:p>
      </dgm:t>
    </dgm:pt>
    <dgm:pt modelId="{DC122BC0-A522-4837-ADEA-E48F753A1F3B}" type="parTrans" cxnId="{D61D9943-E2C0-4CC4-93D9-7E451E0017E1}">
      <dgm:prSet/>
      <dgm:spPr/>
      <dgm:t>
        <a:bodyPr/>
        <a:lstStyle/>
        <a:p>
          <a:endParaRPr lang="en-US"/>
        </a:p>
      </dgm:t>
    </dgm:pt>
    <dgm:pt modelId="{A0744C58-F974-4AC8-895E-F159209D6408}" type="sibTrans" cxnId="{D61D9943-E2C0-4CC4-93D9-7E451E0017E1}">
      <dgm:prSet/>
      <dgm:spPr/>
      <dgm:t>
        <a:bodyPr/>
        <a:lstStyle/>
        <a:p>
          <a:endParaRPr lang="en-US"/>
        </a:p>
      </dgm:t>
    </dgm:pt>
    <dgm:pt modelId="{F0858EF7-4448-4857-9888-B353720FE06F}">
      <dgm:prSet phldrT="[Text]"/>
      <dgm:spPr/>
      <dgm:t>
        <a:bodyPr/>
        <a:lstStyle/>
        <a:p>
          <a:r>
            <a:rPr lang="sr-Cyrl-RS" b="1" dirty="0" smtClean="0"/>
            <a:t>Развијена Интегрисана база података </a:t>
          </a:r>
          <a:r>
            <a:rPr lang="sr-Cyrl-RS" dirty="0" smtClean="0"/>
            <a:t>– проширен сет података (Подаци АБС, МУП, „Путеви Србије“) и </a:t>
          </a:r>
          <a:r>
            <a:rPr lang="sr-Cyrl-RS" b="1" dirty="0" smtClean="0"/>
            <a:t>унапређена Апликација</a:t>
          </a:r>
          <a:endParaRPr lang="en-US" b="1" dirty="0"/>
        </a:p>
      </dgm:t>
    </dgm:pt>
    <dgm:pt modelId="{786C1832-91DA-41B4-872E-3E7CD2C33C86}" type="parTrans" cxnId="{07CBEC66-E904-47CA-BB04-7973C788B291}">
      <dgm:prSet/>
      <dgm:spPr/>
      <dgm:t>
        <a:bodyPr/>
        <a:lstStyle/>
        <a:p>
          <a:endParaRPr lang="en-US"/>
        </a:p>
      </dgm:t>
    </dgm:pt>
    <dgm:pt modelId="{6A6E6846-A9FD-42A4-A6E9-E1417EE3AE96}" type="sibTrans" cxnId="{07CBEC66-E904-47CA-BB04-7973C788B291}">
      <dgm:prSet/>
      <dgm:spPr/>
      <dgm:t>
        <a:bodyPr/>
        <a:lstStyle/>
        <a:p>
          <a:endParaRPr lang="en-US"/>
        </a:p>
      </dgm:t>
    </dgm:pt>
    <dgm:pt modelId="{FB8F6AE9-46A8-4E5F-9F14-340C0A1C09C0}" type="pres">
      <dgm:prSet presAssocID="{804B3E1F-1BFC-4AB7-9365-54DBA854FD4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2B25991-12F7-450E-9D31-BD90BD015A68}" type="pres">
      <dgm:prSet presAssocID="{47FE7960-F63B-4EFF-AE62-7470D8179170}" presName="composite" presStyleCnt="0"/>
      <dgm:spPr/>
    </dgm:pt>
    <dgm:pt modelId="{1AC0BABB-643F-4B3B-A672-D1A34C781497}" type="pres">
      <dgm:prSet presAssocID="{47FE7960-F63B-4EFF-AE62-7470D8179170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C638C3-E472-41E2-AC6A-E1FDEBD65C20}" type="pres">
      <dgm:prSet presAssocID="{47FE7960-F63B-4EFF-AE62-7470D8179170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B31EFF-71A5-440C-968D-B89841DB6ECC}" type="pres">
      <dgm:prSet presAssocID="{D2B3A4EB-9BA6-447A-8D16-0A86AF578D68}" presName="sp" presStyleCnt="0"/>
      <dgm:spPr/>
    </dgm:pt>
    <dgm:pt modelId="{641C1660-8C5B-43BE-BCCE-FDDD10BC06DF}" type="pres">
      <dgm:prSet presAssocID="{36D684B6-07CC-4B6A-B20B-F430BBFA49C8}" presName="composite" presStyleCnt="0"/>
      <dgm:spPr/>
    </dgm:pt>
    <dgm:pt modelId="{E3247A0A-5EB1-4DA7-B413-4EF0CBB4A7E2}" type="pres">
      <dgm:prSet presAssocID="{36D684B6-07CC-4B6A-B20B-F430BBFA49C8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984275-B068-4898-890D-284E9CE908C6}" type="pres">
      <dgm:prSet presAssocID="{36D684B6-07CC-4B6A-B20B-F430BBFA49C8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5E67D86-6D25-4C12-B9C9-1B543E9D2541}" type="pres">
      <dgm:prSet presAssocID="{0A20C967-79C9-4D07-99FE-223E1EF841B8}" presName="sp" presStyleCnt="0"/>
      <dgm:spPr/>
    </dgm:pt>
    <dgm:pt modelId="{E639FCA0-5BE3-49C6-BAC6-E03666B36C6F}" type="pres">
      <dgm:prSet presAssocID="{850EAE8C-ABB0-408A-8F39-FA30795E1F9B}" presName="composite" presStyleCnt="0"/>
      <dgm:spPr/>
    </dgm:pt>
    <dgm:pt modelId="{E1DF4CD3-5456-4D68-8523-7CA1F5033003}" type="pres">
      <dgm:prSet presAssocID="{850EAE8C-ABB0-408A-8F39-FA30795E1F9B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B70105-BADA-452D-8A84-BA20255E345E}" type="pres">
      <dgm:prSet presAssocID="{850EAE8C-ABB0-408A-8F39-FA30795E1F9B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3F2616-53D5-4198-BEAB-942F43BBC81D}" type="pres">
      <dgm:prSet presAssocID="{D3CC989F-0E69-4965-804C-947BFC26271C}" presName="sp" presStyleCnt="0"/>
      <dgm:spPr/>
    </dgm:pt>
    <dgm:pt modelId="{29745AA6-88D8-4A38-BAB3-F6C96CDC170E}" type="pres">
      <dgm:prSet presAssocID="{842F90B0-EDC4-474A-B844-5BA9BCE9C1C6}" presName="composite" presStyleCnt="0"/>
      <dgm:spPr/>
    </dgm:pt>
    <dgm:pt modelId="{CA05965F-25C1-4946-8354-CA2773AF146D}" type="pres">
      <dgm:prSet presAssocID="{842F90B0-EDC4-474A-B844-5BA9BCE9C1C6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E7EBB3-650B-4007-BE88-56EB8C928C1D}" type="pres">
      <dgm:prSet presAssocID="{842F90B0-EDC4-474A-B844-5BA9BCE9C1C6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2FD3533-1080-4216-AD1B-D5E04F2967FE}" type="presOf" srcId="{B5819D4A-8A8F-40C7-858A-1C17DAE360DD}" destId="{DB984275-B068-4898-890D-284E9CE908C6}" srcOrd="0" destOrd="0" presId="urn:microsoft.com/office/officeart/2005/8/layout/chevron2"/>
    <dgm:cxn modelId="{884C733B-948C-4CDF-87A7-FAAA92F938DC}" type="presOf" srcId="{4156B1A9-5505-4EA3-9823-914020192FFC}" destId="{C9B70105-BADA-452D-8A84-BA20255E345E}" srcOrd="0" destOrd="0" presId="urn:microsoft.com/office/officeart/2005/8/layout/chevron2"/>
    <dgm:cxn modelId="{4A5119E9-155C-4F7A-80E0-8D8FDF562018}" type="presOf" srcId="{36D684B6-07CC-4B6A-B20B-F430BBFA49C8}" destId="{E3247A0A-5EB1-4DA7-B413-4EF0CBB4A7E2}" srcOrd="0" destOrd="0" presId="urn:microsoft.com/office/officeart/2005/8/layout/chevron2"/>
    <dgm:cxn modelId="{D61D9943-E2C0-4CC4-93D9-7E451E0017E1}" srcId="{804B3E1F-1BFC-4AB7-9365-54DBA854FD44}" destId="{842F90B0-EDC4-474A-B844-5BA9BCE9C1C6}" srcOrd="3" destOrd="0" parTransId="{DC122BC0-A522-4837-ADEA-E48F753A1F3B}" sibTransId="{A0744C58-F974-4AC8-895E-F159209D6408}"/>
    <dgm:cxn modelId="{D681AD99-36EE-47A4-B1C1-6C3ADCD44B5B}" type="presOf" srcId="{F0858EF7-4448-4857-9888-B353720FE06F}" destId="{8CE7EBB3-650B-4007-BE88-56EB8C928C1D}" srcOrd="0" destOrd="0" presId="urn:microsoft.com/office/officeart/2005/8/layout/chevron2"/>
    <dgm:cxn modelId="{677AAC25-BD64-4C92-BEE3-BB0A311AFB7B}" srcId="{36D684B6-07CC-4B6A-B20B-F430BBFA49C8}" destId="{B5819D4A-8A8F-40C7-858A-1C17DAE360DD}" srcOrd="0" destOrd="0" parTransId="{4C56C136-7744-41A7-9241-7616029FC02A}" sibTransId="{FDE47C07-8637-467A-90F1-45FB1EAAEA39}"/>
    <dgm:cxn modelId="{EEB79340-0E33-4DC4-86B5-5E41BF5A0050}" type="presOf" srcId="{47FE7960-F63B-4EFF-AE62-7470D8179170}" destId="{1AC0BABB-643F-4B3B-A672-D1A34C781497}" srcOrd="0" destOrd="0" presId="urn:microsoft.com/office/officeart/2005/8/layout/chevron2"/>
    <dgm:cxn modelId="{2C03B16B-DA9F-4490-AEED-854FB1B09CBF}" srcId="{47FE7960-F63B-4EFF-AE62-7470D8179170}" destId="{53B3C20B-43A5-4899-9E86-8B9A0F4CD03E}" srcOrd="0" destOrd="0" parTransId="{F7D4D38B-EF1C-40CD-9156-4BD109AA30B7}" sibTransId="{28557A05-8AA5-4EEE-995E-1E275E70484F}"/>
    <dgm:cxn modelId="{5C3D616E-D9FE-4FAA-AF67-7D25BC228017}" srcId="{850EAE8C-ABB0-408A-8F39-FA30795E1F9B}" destId="{4156B1A9-5505-4EA3-9823-914020192FFC}" srcOrd="0" destOrd="0" parTransId="{DBF69C43-9B29-4056-82EC-D54ADF8865FF}" sibTransId="{5A7B9659-4E03-4535-B9FF-D2801B5DD2AB}"/>
    <dgm:cxn modelId="{33170E7B-B998-4C86-A7F3-B82E6A394ACB}" type="presOf" srcId="{804B3E1F-1BFC-4AB7-9365-54DBA854FD44}" destId="{FB8F6AE9-46A8-4E5F-9F14-340C0A1C09C0}" srcOrd="0" destOrd="0" presId="urn:microsoft.com/office/officeart/2005/8/layout/chevron2"/>
    <dgm:cxn modelId="{CFE2E126-C4B3-47B1-B146-1B8300B5CD28}" srcId="{804B3E1F-1BFC-4AB7-9365-54DBA854FD44}" destId="{36D684B6-07CC-4B6A-B20B-F430BBFA49C8}" srcOrd="1" destOrd="0" parTransId="{C7DF2F33-5E7B-412A-BA2F-6083B70BF842}" sibTransId="{0A20C967-79C9-4D07-99FE-223E1EF841B8}"/>
    <dgm:cxn modelId="{45171DBD-D929-4962-8225-CEA14111E23B}" type="presOf" srcId="{53B3C20B-43A5-4899-9E86-8B9A0F4CD03E}" destId="{DDC638C3-E472-41E2-AC6A-E1FDEBD65C20}" srcOrd="0" destOrd="0" presId="urn:microsoft.com/office/officeart/2005/8/layout/chevron2"/>
    <dgm:cxn modelId="{74A203E2-9EBE-4B77-B8FB-6DA0B343554F}" type="presOf" srcId="{842F90B0-EDC4-474A-B844-5BA9BCE9C1C6}" destId="{CA05965F-25C1-4946-8354-CA2773AF146D}" srcOrd="0" destOrd="0" presId="urn:microsoft.com/office/officeart/2005/8/layout/chevron2"/>
    <dgm:cxn modelId="{07CBEC66-E904-47CA-BB04-7973C788B291}" srcId="{842F90B0-EDC4-474A-B844-5BA9BCE9C1C6}" destId="{F0858EF7-4448-4857-9888-B353720FE06F}" srcOrd="0" destOrd="0" parTransId="{786C1832-91DA-41B4-872E-3E7CD2C33C86}" sibTransId="{6A6E6846-A9FD-42A4-A6E9-E1417EE3AE96}"/>
    <dgm:cxn modelId="{83CF3547-E60A-4CC3-B50F-099D98D63014}" type="presOf" srcId="{850EAE8C-ABB0-408A-8F39-FA30795E1F9B}" destId="{E1DF4CD3-5456-4D68-8523-7CA1F5033003}" srcOrd="0" destOrd="0" presId="urn:microsoft.com/office/officeart/2005/8/layout/chevron2"/>
    <dgm:cxn modelId="{41633B23-3A12-4953-B652-2ADCA206AFE8}" srcId="{804B3E1F-1BFC-4AB7-9365-54DBA854FD44}" destId="{47FE7960-F63B-4EFF-AE62-7470D8179170}" srcOrd="0" destOrd="0" parTransId="{74394BA7-4247-424C-BD19-9720EE71CCD3}" sibTransId="{D2B3A4EB-9BA6-447A-8D16-0A86AF578D68}"/>
    <dgm:cxn modelId="{D3B6070C-9E52-4284-A7A5-3E470046107F}" srcId="{804B3E1F-1BFC-4AB7-9365-54DBA854FD44}" destId="{850EAE8C-ABB0-408A-8F39-FA30795E1F9B}" srcOrd="2" destOrd="0" parTransId="{6292A05E-1C70-4984-87F8-C88AEF863A84}" sibTransId="{D3CC989F-0E69-4965-804C-947BFC26271C}"/>
    <dgm:cxn modelId="{A8DB9E42-66F6-44F4-9E85-B3BBCEBE04BC}" type="presParOf" srcId="{FB8F6AE9-46A8-4E5F-9F14-340C0A1C09C0}" destId="{42B25991-12F7-450E-9D31-BD90BD015A68}" srcOrd="0" destOrd="0" presId="urn:microsoft.com/office/officeart/2005/8/layout/chevron2"/>
    <dgm:cxn modelId="{EB5C5CCA-2499-422E-B726-60296C6D8D88}" type="presParOf" srcId="{42B25991-12F7-450E-9D31-BD90BD015A68}" destId="{1AC0BABB-643F-4B3B-A672-D1A34C781497}" srcOrd="0" destOrd="0" presId="urn:microsoft.com/office/officeart/2005/8/layout/chevron2"/>
    <dgm:cxn modelId="{48889DE2-C2FC-40DE-9D5C-D1CD14FF0DA1}" type="presParOf" srcId="{42B25991-12F7-450E-9D31-BD90BD015A68}" destId="{DDC638C3-E472-41E2-AC6A-E1FDEBD65C20}" srcOrd="1" destOrd="0" presId="urn:microsoft.com/office/officeart/2005/8/layout/chevron2"/>
    <dgm:cxn modelId="{84804DF4-2E46-439E-8794-351428582A8E}" type="presParOf" srcId="{FB8F6AE9-46A8-4E5F-9F14-340C0A1C09C0}" destId="{90B31EFF-71A5-440C-968D-B89841DB6ECC}" srcOrd="1" destOrd="0" presId="urn:microsoft.com/office/officeart/2005/8/layout/chevron2"/>
    <dgm:cxn modelId="{74278888-C249-4FCF-BD3F-A5FA91BED852}" type="presParOf" srcId="{FB8F6AE9-46A8-4E5F-9F14-340C0A1C09C0}" destId="{641C1660-8C5B-43BE-BCCE-FDDD10BC06DF}" srcOrd="2" destOrd="0" presId="urn:microsoft.com/office/officeart/2005/8/layout/chevron2"/>
    <dgm:cxn modelId="{436DC74B-560F-40C4-928C-C0E791428385}" type="presParOf" srcId="{641C1660-8C5B-43BE-BCCE-FDDD10BC06DF}" destId="{E3247A0A-5EB1-4DA7-B413-4EF0CBB4A7E2}" srcOrd="0" destOrd="0" presId="urn:microsoft.com/office/officeart/2005/8/layout/chevron2"/>
    <dgm:cxn modelId="{D8B0466C-B426-4B5C-9176-26076C7DDF13}" type="presParOf" srcId="{641C1660-8C5B-43BE-BCCE-FDDD10BC06DF}" destId="{DB984275-B068-4898-890D-284E9CE908C6}" srcOrd="1" destOrd="0" presId="urn:microsoft.com/office/officeart/2005/8/layout/chevron2"/>
    <dgm:cxn modelId="{068B6531-6533-4859-A249-AA7D8946EB10}" type="presParOf" srcId="{FB8F6AE9-46A8-4E5F-9F14-340C0A1C09C0}" destId="{45E67D86-6D25-4C12-B9C9-1B543E9D2541}" srcOrd="3" destOrd="0" presId="urn:microsoft.com/office/officeart/2005/8/layout/chevron2"/>
    <dgm:cxn modelId="{54F29140-F146-4FF8-962B-90A3DDBED4FF}" type="presParOf" srcId="{FB8F6AE9-46A8-4E5F-9F14-340C0A1C09C0}" destId="{E639FCA0-5BE3-49C6-BAC6-E03666B36C6F}" srcOrd="4" destOrd="0" presId="urn:microsoft.com/office/officeart/2005/8/layout/chevron2"/>
    <dgm:cxn modelId="{4DDDBB39-DFD3-4AC2-964D-41D06B998AAF}" type="presParOf" srcId="{E639FCA0-5BE3-49C6-BAC6-E03666B36C6F}" destId="{E1DF4CD3-5456-4D68-8523-7CA1F5033003}" srcOrd="0" destOrd="0" presId="urn:microsoft.com/office/officeart/2005/8/layout/chevron2"/>
    <dgm:cxn modelId="{16774795-73D3-4E92-8F9E-EA7EA2CF1E50}" type="presParOf" srcId="{E639FCA0-5BE3-49C6-BAC6-E03666B36C6F}" destId="{C9B70105-BADA-452D-8A84-BA20255E345E}" srcOrd="1" destOrd="0" presId="urn:microsoft.com/office/officeart/2005/8/layout/chevron2"/>
    <dgm:cxn modelId="{3878678A-213C-47DA-9CB5-E2B23C33FEE2}" type="presParOf" srcId="{FB8F6AE9-46A8-4E5F-9F14-340C0A1C09C0}" destId="{533F2616-53D5-4198-BEAB-942F43BBC81D}" srcOrd="5" destOrd="0" presId="urn:microsoft.com/office/officeart/2005/8/layout/chevron2"/>
    <dgm:cxn modelId="{451F1E28-73D9-45E7-B8BD-A452E4866BF8}" type="presParOf" srcId="{FB8F6AE9-46A8-4E5F-9F14-340C0A1C09C0}" destId="{29745AA6-88D8-4A38-BAB3-F6C96CDC170E}" srcOrd="6" destOrd="0" presId="urn:microsoft.com/office/officeart/2005/8/layout/chevron2"/>
    <dgm:cxn modelId="{4EE68AC7-2673-4087-B420-E7B1396FA9B6}" type="presParOf" srcId="{29745AA6-88D8-4A38-BAB3-F6C96CDC170E}" destId="{CA05965F-25C1-4946-8354-CA2773AF146D}" srcOrd="0" destOrd="0" presId="urn:microsoft.com/office/officeart/2005/8/layout/chevron2"/>
    <dgm:cxn modelId="{7A6D3F65-174C-4169-BECA-3EA1764A14B1}" type="presParOf" srcId="{29745AA6-88D8-4A38-BAB3-F6C96CDC170E}" destId="{8CE7EBB3-650B-4007-BE88-56EB8C928C1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ECE3077-876B-4835-9244-78834EEB6D29}" type="doc">
      <dgm:prSet loTypeId="urn:microsoft.com/office/officeart/2005/8/layout/h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462B002-91C7-44B4-882B-E47308AD4A1C}">
      <dgm:prSet phldrT="[Text]"/>
      <dgm:spPr/>
      <dgm:t>
        <a:bodyPr/>
        <a:lstStyle/>
        <a:p>
          <a:r>
            <a:rPr lang="sr-Cyrl-RS" dirty="0" smtClean="0"/>
            <a:t>Предности</a:t>
          </a:r>
          <a:endParaRPr lang="en-US" dirty="0"/>
        </a:p>
      </dgm:t>
    </dgm:pt>
    <dgm:pt modelId="{0C19E7C8-E1E4-48CB-B0F6-2DA079EDDB3B}" type="parTrans" cxnId="{5299CAE3-D541-429A-AF6F-281E149362F4}">
      <dgm:prSet/>
      <dgm:spPr/>
      <dgm:t>
        <a:bodyPr/>
        <a:lstStyle/>
        <a:p>
          <a:endParaRPr lang="en-US"/>
        </a:p>
      </dgm:t>
    </dgm:pt>
    <dgm:pt modelId="{7A672700-7311-4A52-8676-F685D46F391B}" type="sibTrans" cxnId="{5299CAE3-D541-429A-AF6F-281E149362F4}">
      <dgm:prSet/>
      <dgm:spPr/>
      <dgm:t>
        <a:bodyPr/>
        <a:lstStyle/>
        <a:p>
          <a:endParaRPr lang="en-US"/>
        </a:p>
      </dgm:t>
    </dgm:pt>
    <dgm:pt modelId="{3581667D-4DCD-47BF-A3F4-855F35648571}">
      <dgm:prSet phldrT="[Text]"/>
      <dgm:spPr>
        <a:solidFill>
          <a:srgbClr val="009B00"/>
        </a:solidFill>
      </dgm:spPr>
      <dgm:t>
        <a:bodyPr/>
        <a:lstStyle/>
        <a:p>
          <a:pPr>
            <a:spcAft>
              <a:spcPts val="1200"/>
            </a:spcAft>
          </a:pPr>
          <a:r>
            <a:rPr lang="sr-Cyrl-RS" dirty="0" smtClean="0"/>
            <a:t>Апликација је једноставна за коришћење најширем кругу корисника</a:t>
          </a:r>
          <a:endParaRPr lang="en-US" dirty="0"/>
        </a:p>
      </dgm:t>
    </dgm:pt>
    <dgm:pt modelId="{13900F77-5CBC-45B2-AA7C-EF158FFB6A65}" type="parTrans" cxnId="{5F6D541C-CEF0-42D9-8ECB-CAF892980052}">
      <dgm:prSet/>
      <dgm:spPr/>
      <dgm:t>
        <a:bodyPr/>
        <a:lstStyle/>
        <a:p>
          <a:endParaRPr lang="en-US"/>
        </a:p>
      </dgm:t>
    </dgm:pt>
    <dgm:pt modelId="{E8C09939-7EFF-4C26-837E-EBD1BC06BA1A}" type="sibTrans" cxnId="{5F6D541C-CEF0-42D9-8ECB-CAF892980052}">
      <dgm:prSet/>
      <dgm:spPr/>
      <dgm:t>
        <a:bodyPr/>
        <a:lstStyle/>
        <a:p>
          <a:endParaRPr lang="en-US"/>
        </a:p>
      </dgm:t>
    </dgm:pt>
    <dgm:pt modelId="{9F442EE8-CDA4-499C-B093-987DC050CFD6}">
      <dgm:prSet phldrT="[Text]"/>
      <dgm:spPr/>
      <dgm:t>
        <a:bodyPr/>
        <a:lstStyle/>
        <a:p>
          <a:r>
            <a:rPr lang="sr-Cyrl-RS" dirty="0" err="1" smtClean="0"/>
            <a:t>Недостци</a:t>
          </a:r>
          <a:endParaRPr lang="en-US" dirty="0"/>
        </a:p>
      </dgm:t>
    </dgm:pt>
    <dgm:pt modelId="{34B6D8DB-6E1D-4758-B464-7806FD2AF9D9}" type="parTrans" cxnId="{921C628C-9CDB-47B2-986E-FA2B2222971A}">
      <dgm:prSet/>
      <dgm:spPr/>
      <dgm:t>
        <a:bodyPr/>
        <a:lstStyle/>
        <a:p>
          <a:endParaRPr lang="en-US"/>
        </a:p>
      </dgm:t>
    </dgm:pt>
    <dgm:pt modelId="{E4BFFCF4-E2AE-4E1D-A837-CE51C46F4385}" type="sibTrans" cxnId="{921C628C-9CDB-47B2-986E-FA2B2222971A}">
      <dgm:prSet/>
      <dgm:spPr/>
      <dgm:t>
        <a:bodyPr/>
        <a:lstStyle/>
        <a:p>
          <a:endParaRPr lang="en-US"/>
        </a:p>
      </dgm:t>
    </dgm:pt>
    <dgm:pt modelId="{9080D970-7120-499B-B0AB-F39F258E83C4}">
      <dgm:prSet phldrT="[Text]"/>
      <dgm:spPr>
        <a:solidFill>
          <a:schemeClr val="accent2"/>
        </a:solidFill>
      </dgm:spPr>
      <dgm:t>
        <a:bodyPr/>
        <a:lstStyle/>
        <a:p>
          <a:r>
            <a:rPr lang="sr-Cyrl-RS" dirty="0" smtClean="0"/>
            <a:t>Национална база података никада неће садржати податке са високим нивоом </a:t>
          </a:r>
          <a:r>
            <a:rPr lang="sr-Cyrl-RS" dirty="0" err="1" smtClean="0"/>
            <a:t>детаљности</a:t>
          </a:r>
          <a:r>
            <a:rPr lang="sr-Cyrl-RS" dirty="0" smtClean="0"/>
            <a:t> у погледу конкретне локалне самоуправе</a:t>
          </a:r>
          <a:r>
            <a:rPr lang="en-US" dirty="0" smtClean="0"/>
            <a:t> - </a:t>
          </a:r>
          <a:r>
            <a:rPr lang="sr-Cyrl-RS" dirty="0" smtClean="0"/>
            <a:t>то је „посао“ локалне самоуправе</a:t>
          </a:r>
          <a:endParaRPr lang="en-US" dirty="0"/>
        </a:p>
      </dgm:t>
    </dgm:pt>
    <dgm:pt modelId="{AD521061-5582-4204-BE69-415BE94947E7}" type="parTrans" cxnId="{D392B666-78A8-48FB-963C-6FEFF90993E8}">
      <dgm:prSet/>
      <dgm:spPr/>
      <dgm:t>
        <a:bodyPr/>
        <a:lstStyle/>
        <a:p>
          <a:endParaRPr lang="en-US"/>
        </a:p>
      </dgm:t>
    </dgm:pt>
    <dgm:pt modelId="{A68226B0-582F-4223-A06A-AB1A7B3C0D83}" type="sibTrans" cxnId="{D392B666-78A8-48FB-963C-6FEFF90993E8}">
      <dgm:prSet/>
      <dgm:spPr/>
      <dgm:t>
        <a:bodyPr/>
        <a:lstStyle/>
        <a:p>
          <a:endParaRPr lang="en-US"/>
        </a:p>
      </dgm:t>
    </dgm:pt>
    <dgm:pt modelId="{EE0EC59D-2E85-4CDE-9F54-7806F7EECD7E}">
      <dgm:prSet phldrT="[Text]"/>
      <dgm:spPr>
        <a:solidFill>
          <a:srgbClr val="009B00"/>
        </a:solidFill>
      </dgm:spPr>
      <dgm:t>
        <a:bodyPr/>
        <a:lstStyle/>
        <a:p>
          <a:pPr>
            <a:spcAft>
              <a:spcPts val="1200"/>
            </a:spcAft>
          </a:pPr>
          <a:r>
            <a:rPr lang="sr-Cyrl-RS" dirty="0" smtClean="0"/>
            <a:t>Даје велику слободу у вршењу разнородних анализа</a:t>
          </a:r>
          <a:endParaRPr lang="en-US" dirty="0"/>
        </a:p>
      </dgm:t>
    </dgm:pt>
    <dgm:pt modelId="{AB85B013-586B-4A35-9993-8EE3BD3EC9EE}" type="parTrans" cxnId="{9B175E41-72A4-4D29-BD91-E41ED104073C}">
      <dgm:prSet/>
      <dgm:spPr/>
      <dgm:t>
        <a:bodyPr/>
        <a:lstStyle/>
        <a:p>
          <a:endParaRPr lang="en-US"/>
        </a:p>
      </dgm:t>
    </dgm:pt>
    <dgm:pt modelId="{24A85474-C1E5-48D2-B2D5-51D992A3220A}" type="sibTrans" cxnId="{9B175E41-72A4-4D29-BD91-E41ED104073C}">
      <dgm:prSet/>
      <dgm:spPr/>
      <dgm:t>
        <a:bodyPr/>
        <a:lstStyle/>
        <a:p>
          <a:endParaRPr lang="en-US"/>
        </a:p>
      </dgm:t>
    </dgm:pt>
    <dgm:pt modelId="{45933996-C82C-4CA6-9733-A45236142C44}">
      <dgm:prSet phldrT="[Text]"/>
      <dgm:spPr>
        <a:solidFill>
          <a:srgbClr val="009B00"/>
        </a:solidFill>
      </dgm:spPr>
      <dgm:t>
        <a:bodyPr/>
        <a:lstStyle/>
        <a:p>
          <a:pPr>
            <a:spcAft>
              <a:spcPts val="1200"/>
            </a:spcAft>
          </a:pPr>
          <a:r>
            <a:rPr lang="sr-Cyrl-RS" dirty="0" smtClean="0"/>
            <a:t>Даје могућност за укрштање различитих анализа</a:t>
          </a:r>
          <a:endParaRPr lang="en-US" dirty="0"/>
        </a:p>
      </dgm:t>
    </dgm:pt>
    <dgm:pt modelId="{E738A47D-31B2-4F33-8788-65C093C7E7A0}" type="parTrans" cxnId="{A0CE2487-5FB1-497B-B91A-B3386FA69FE3}">
      <dgm:prSet/>
      <dgm:spPr/>
      <dgm:t>
        <a:bodyPr/>
        <a:lstStyle/>
        <a:p>
          <a:endParaRPr lang="en-US"/>
        </a:p>
      </dgm:t>
    </dgm:pt>
    <dgm:pt modelId="{6DEB15E6-CBF3-4F4D-BEE4-7CC3B1244F7E}" type="sibTrans" cxnId="{A0CE2487-5FB1-497B-B91A-B3386FA69FE3}">
      <dgm:prSet/>
      <dgm:spPr/>
      <dgm:t>
        <a:bodyPr/>
        <a:lstStyle/>
        <a:p>
          <a:endParaRPr lang="en-US"/>
        </a:p>
      </dgm:t>
    </dgm:pt>
    <dgm:pt modelId="{018B22D9-1E52-4FFC-AEC6-8CCD59C77A8F}" type="pres">
      <dgm:prSet presAssocID="{EECE3077-876B-4835-9244-78834EEB6D29}" presName="linearFlow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96E3A519-0EFB-4C7B-872A-F7032EC80020}" type="pres">
      <dgm:prSet presAssocID="{1462B002-91C7-44B4-882B-E47308AD4A1C}" presName="compositeNode" presStyleCnt="0">
        <dgm:presLayoutVars>
          <dgm:bulletEnabled val="1"/>
        </dgm:presLayoutVars>
      </dgm:prSet>
      <dgm:spPr/>
    </dgm:pt>
    <dgm:pt modelId="{ADFFC10E-2583-4A4F-B74B-4BB65FCCD96E}" type="pres">
      <dgm:prSet presAssocID="{1462B002-91C7-44B4-882B-E47308AD4A1C}" presName="image" presStyleLbl="fgImgPlac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</dgm:pt>
    <dgm:pt modelId="{847B0DAE-92AC-4287-BB9C-8383C9095412}" type="pres">
      <dgm:prSet presAssocID="{1462B002-91C7-44B4-882B-E47308AD4A1C}" presName="child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731D9E-ACEF-4C7D-9AB3-7052CF0FFF22}" type="pres">
      <dgm:prSet presAssocID="{1462B002-91C7-44B4-882B-E47308AD4A1C}" presName="parentNode" presStyleLbl="revTx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2CB901-A61B-4706-8757-6584BD607AE1}" type="pres">
      <dgm:prSet presAssocID="{7A672700-7311-4A52-8676-F685D46F391B}" presName="sibTrans" presStyleCnt="0"/>
      <dgm:spPr/>
    </dgm:pt>
    <dgm:pt modelId="{3B3A7F0F-C9C5-4FCA-95D6-0B7703DD7B6D}" type="pres">
      <dgm:prSet presAssocID="{9F442EE8-CDA4-499C-B093-987DC050CFD6}" presName="compositeNode" presStyleCnt="0">
        <dgm:presLayoutVars>
          <dgm:bulletEnabled val="1"/>
        </dgm:presLayoutVars>
      </dgm:prSet>
      <dgm:spPr/>
    </dgm:pt>
    <dgm:pt modelId="{BCCB7897-CFAB-436B-8091-34DE943B23D9}" type="pres">
      <dgm:prSet presAssocID="{9F442EE8-CDA4-499C-B093-987DC050CFD6}" presName="image" presStyleLbl="fgImgPlace1" presStyleIdx="1" presStyleCnt="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C49D858D-4ACC-4FCB-BB14-454DC4089E2E}" type="pres">
      <dgm:prSet presAssocID="{9F442EE8-CDA4-499C-B093-987DC050CFD6}" presName="child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4010F0-91F0-4581-95C0-907D0B53EB20}" type="pres">
      <dgm:prSet presAssocID="{9F442EE8-CDA4-499C-B093-987DC050CFD6}" presName="parentNode" presStyleLbl="revTx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59048FD-64AB-480B-A331-DC825A8050CB}" type="presOf" srcId="{EE0EC59D-2E85-4CDE-9F54-7806F7EECD7E}" destId="{847B0DAE-92AC-4287-BB9C-8383C9095412}" srcOrd="0" destOrd="1" presId="urn:microsoft.com/office/officeart/2005/8/layout/hList2"/>
    <dgm:cxn modelId="{921C628C-9CDB-47B2-986E-FA2B2222971A}" srcId="{EECE3077-876B-4835-9244-78834EEB6D29}" destId="{9F442EE8-CDA4-499C-B093-987DC050CFD6}" srcOrd="1" destOrd="0" parTransId="{34B6D8DB-6E1D-4758-B464-7806FD2AF9D9}" sibTransId="{E4BFFCF4-E2AE-4E1D-A837-CE51C46F4385}"/>
    <dgm:cxn modelId="{80737D06-1D7D-4600-BFB9-DEF00E51C472}" type="presOf" srcId="{9F442EE8-CDA4-499C-B093-987DC050CFD6}" destId="{194010F0-91F0-4581-95C0-907D0B53EB20}" srcOrd="0" destOrd="0" presId="urn:microsoft.com/office/officeart/2005/8/layout/hList2"/>
    <dgm:cxn modelId="{5F6D541C-CEF0-42D9-8ECB-CAF892980052}" srcId="{1462B002-91C7-44B4-882B-E47308AD4A1C}" destId="{3581667D-4DCD-47BF-A3F4-855F35648571}" srcOrd="0" destOrd="0" parTransId="{13900F77-5CBC-45B2-AA7C-EF158FFB6A65}" sibTransId="{E8C09939-7EFF-4C26-837E-EBD1BC06BA1A}"/>
    <dgm:cxn modelId="{D392B666-78A8-48FB-963C-6FEFF90993E8}" srcId="{9F442EE8-CDA4-499C-B093-987DC050CFD6}" destId="{9080D970-7120-499B-B0AB-F39F258E83C4}" srcOrd="0" destOrd="0" parTransId="{AD521061-5582-4204-BE69-415BE94947E7}" sibTransId="{A68226B0-582F-4223-A06A-AB1A7B3C0D83}"/>
    <dgm:cxn modelId="{1E5950BF-491C-446B-BBD6-87ED4D412E15}" type="presOf" srcId="{1462B002-91C7-44B4-882B-E47308AD4A1C}" destId="{E0731D9E-ACEF-4C7D-9AB3-7052CF0FFF22}" srcOrd="0" destOrd="0" presId="urn:microsoft.com/office/officeart/2005/8/layout/hList2"/>
    <dgm:cxn modelId="{6AFC87AC-71C4-4FF1-9060-32879F2DB262}" type="presOf" srcId="{9080D970-7120-499B-B0AB-F39F258E83C4}" destId="{C49D858D-4ACC-4FCB-BB14-454DC4089E2E}" srcOrd="0" destOrd="0" presId="urn:microsoft.com/office/officeart/2005/8/layout/hList2"/>
    <dgm:cxn modelId="{9B175E41-72A4-4D29-BD91-E41ED104073C}" srcId="{1462B002-91C7-44B4-882B-E47308AD4A1C}" destId="{EE0EC59D-2E85-4CDE-9F54-7806F7EECD7E}" srcOrd="1" destOrd="0" parTransId="{AB85B013-586B-4A35-9993-8EE3BD3EC9EE}" sibTransId="{24A85474-C1E5-48D2-B2D5-51D992A3220A}"/>
    <dgm:cxn modelId="{2E909318-DBD4-48BB-B0F7-0EF99C45B8A3}" type="presOf" srcId="{3581667D-4DCD-47BF-A3F4-855F35648571}" destId="{847B0DAE-92AC-4287-BB9C-8383C9095412}" srcOrd="0" destOrd="0" presId="urn:microsoft.com/office/officeart/2005/8/layout/hList2"/>
    <dgm:cxn modelId="{5C9BCBD0-9CCF-4365-8EAB-9965B38BFC8F}" type="presOf" srcId="{EECE3077-876B-4835-9244-78834EEB6D29}" destId="{018B22D9-1E52-4FFC-AEC6-8CCD59C77A8F}" srcOrd="0" destOrd="0" presId="urn:microsoft.com/office/officeart/2005/8/layout/hList2"/>
    <dgm:cxn modelId="{A0CE2487-5FB1-497B-B91A-B3386FA69FE3}" srcId="{1462B002-91C7-44B4-882B-E47308AD4A1C}" destId="{45933996-C82C-4CA6-9733-A45236142C44}" srcOrd="2" destOrd="0" parTransId="{E738A47D-31B2-4F33-8788-65C093C7E7A0}" sibTransId="{6DEB15E6-CBF3-4F4D-BEE4-7CC3B1244F7E}"/>
    <dgm:cxn modelId="{5299CAE3-D541-429A-AF6F-281E149362F4}" srcId="{EECE3077-876B-4835-9244-78834EEB6D29}" destId="{1462B002-91C7-44B4-882B-E47308AD4A1C}" srcOrd="0" destOrd="0" parTransId="{0C19E7C8-E1E4-48CB-B0F6-2DA079EDDB3B}" sibTransId="{7A672700-7311-4A52-8676-F685D46F391B}"/>
    <dgm:cxn modelId="{B6BAEBE9-2DC3-4FA9-B239-0D1565865457}" type="presOf" srcId="{45933996-C82C-4CA6-9733-A45236142C44}" destId="{847B0DAE-92AC-4287-BB9C-8383C9095412}" srcOrd="0" destOrd="2" presId="urn:microsoft.com/office/officeart/2005/8/layout/hList2"/>
    <dgm:cxn modelId="{71519DBE-06AF-431B-8419-2FC90A75B885}" type="presParOf" srcId="{018B22D9-1E52-4FFC-AEC6-8CCD59C77A8F}" destId="{96E3A519-0EFB-4C7B-872A-F7032EC80020}" srcOrd="0" destOrd="0" presId="urn:microsoft.com/office/officeart/2005/8/layout/hList2"/>
    <dgm:cxn modelId="{9602AAD9-1F43-4D11-8EE9-CFECD37A2EA9}" type="presParOf" srcId="{96E3A519-0EFB-4C7B-872A-F7032EC80020}" destId="{ADFFC10E-2583-4A4F-B74B-4BB65FCCD96E}" srcOrd="0" destOrd="0" presId="urn:microsoft.com/office/officeart/2005/8/layout/hList2"/>
    <dgm:cxn modelId="{815A27B4-2446-4F7D-80C3-3A267A781087}" type="presParOf" srcId="{96E3A519-0EFB-4C7B-872A-F7032EC80020}" destId="{847B0DAE-92AC-4287-BB9C-8383C9095412}" srcOrd="1" destOrd="0" presId="urn:microsoft.com/office/officeart/2005/8/layout/hList2"/>
    <dgm:cxn modelId="{D44BD509-09B1-45A8-85CB-EEE601F5F5A5}" type="presParOf" srcId="{96E3A519-0EFB-4C7B-872A-F7032EC80020}" destId="{E0731D9E-ACEF-4C7D-9AB3-7052CF0FFF22}" srcOrd="2" destOrd="0" presId="urn:microsoft.com/office/officeart/2005/8/layout/hList2"/>
    <dgm:cxn modelId="{01562B37-3106-403A-95AE-A0F035C3BE42}" type="presParOf" srcId="{018B22D9-1E52-4FFC-AEC6-8CCD59C77A8F}" destId="{A02CB901-A61B-4706-8757-6584BD607AE1}" srcOrd="1" destOrd="0" presId="urn:microsoft.com/office/officeart/2005/8/layout/hList2"/>
    <dgm:cxn modelId="{F1B842B3-48F4-4782-B824-AD3D2ADF9EEF}" type="presParOf" srcId="{018B22D9-1E52-4FFC-AEC6-8CCD59C77A8F}" destId="{3B3A7F0F-C9C5-4FCA-95D6-0B7703DD7B6D}" srcOrd="2" destOrd="0" presId="urn:microsoft.com/office/officeart/2005/8/layout/hList2"/>
    <dgm:cxn modelId="{3930CA89-D656-49F8-BE63-0E08866A59F4}" type="presParOf" srcId="{3B3A7F0F-C9C5-4FCA-95D6-0B7703DD7B6D}" destId="{BCCB7897-CFAB-436B-8091-34DE943B23D9}" srcOrd="0" destOrd="0" presId="urn:microsoft.com/office/officeart/2005/8/layout/hList2"/>
    <dgm:cxn modelId="{9B0F18DE-4ED9-4C0E-9109-46F32EC73E35}" type="presParOf" srcId="{3B3A7F0F-C9C5-4FCA-95D6-0B7703DD7B6D}" destId="{C49D858D-4ACC-4FCB-BB14-454DC4089E2E}" srcOrd="1" destOrd="0" presId="urn:microsoft.com/office/officeart/2005/8/layout/hList2"/>
    <dgm:cxn modelId="{6FFABCC0-6E6C-428E-AE2A-55333FED651A}" type="presParOf" srcId="{3B3A7F0F-C9C5-4FCA-95D6-0B7703DD7B6D}" destId="{194010F0-91F0-4581-95C0-907D0B53EB20}" srcOrd="2" destOrd="0" presId="urn:microsoft.com/office/officeart/2005/8/layout/h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C0BABB-643F-4B3B-A672-D1A34C781497}">
      <dsp:nvSpPr>
        <dsp:cNvPr id="0" name=""/>
        <dsp:cNvSpPr/>
      </dsp:nvSpPr>
      <dsp:spPr>
        <a:xfrm rot="5400000">
          <a:off x="-160016" y="160637"/>
          <a:ext cx="1066778" cy="74674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2013</a:t>
          </a:r>
          <a:endParaRPr lang="en-US" sz="2100" kern="1200" dirty="0"/>
        </a:p>
      </dsp:txBody>
      <dsp:txXfrm rot="-5400000">
        <a:off x="1" y="373994"/>
        <a:ext cx="746745" cy="320033"/>
      </dsp:txXfrm>
    </dsp:sp>
    <dsp:sp modelId="{DDC638C3-E472-41E2-AC6A-E1FDEBD65C20}">
      <dsp:nvSpPr>
        <dsp:cNvPr id="0" name=""/>
        <dsp:cNvSpPr/>
      </dsp:nvSpPr>
      <dsp:spPr>
        <a:xfrm rot="5400000">
          <a:off x="3770727" y="-3023361"/>
          <a:ext cx="693406" cy="67413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800" b="1" kern="1200" dirty="0" smtClean="0"/>
            <a:t>Успостављена база података </a:t>
          </a:r>
          <a:r>
            <a:rPr lang="sr-Cyrl-RS" sz="1800" kern="1200" dirty="0" smtClean="0"/>
            <a:t>о саобраћајним незгодама</a:t>
          </a:r>
          <a:endParaRPr lang="en-US" sz="1800" kern="1200" dirty="0"/>
        </a:p>
      </dsp:txBody>
      <dsp:txXfrm rot="-5400000">
        <a:off x="746746" y="34469"/>
        <a:ext cx="6707521" cy="625708"/>
      </dsp:txXfrm>
    </dsp:sp>
    <dsp:sp modelId="{E3247A0A-5EB1-4DA7-B413-4EF0CBB4A7E2}">
      <dsp:nvSpPr>
        <dsp:cNvPr id="0" name=""/>
        <dsp:cNvSpPr/>
      </dsp:nvSpPr>
      <dsp:spPr>
        <a:xfrm rot="5400000">
          <a:off x="-160016" y="1077802"/>
          <a:ext cx="1066778" cy="74674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2014</a:t>
          </a:r>
          <a:endParaRPr lang="en-US" sz="2100" kern="1200" dirty="0"/>
        </a:p>
      </dsp:txBody>
      <dsp:txXfrm rot="-5400000">
        <a:off x="1" y="1291159"/>
        <a:ext cx="746745" cy="320033"/>
      </dsp:txXfrm>
    </dsp:sp>
    <dsp:sp modelId="{DB984275-B068-4898-890D-284E9CE908C6}">
      <dsp:nvSpPr>
        <dsp:cNvPr id="0" name=""/>
        <dsp:cNvSpPr/>
      </dsp:nvSpPr>
      <dsp:spPr>
        <a:xfrm rot="5400000">
          <a:off x="3770727" y="-2106196"/>
          <a:ext cx="693406" cy="67413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800" b="1" kern="1200" dirty="0" smtClean="0"/>
            <a:t>База података проширена </a:t>
          </a:r>
          <a:r>
            <a:rPr lang="sr-Cyrl-RS" sz="1800" kern="1200" dirty="0" smtClean="0"/>
            <a:t>подацима о индикаторима, ризицима и ставовима учесника о саобраћају</a:t>
          </a:r>
          <a:endParaRPr lang="en-US" sz="1800" kern="1200" dirty="0"/>
        </a:p>
      </dsp:txBody>
      <dsp:txXfrm rot="-5400000">
        <a:off x="746746" y="951634"/>
        <a:ext cx="6707521" cy="625708"/>
      </dsp:txXfrm>
    </dsp:sp>
    <dsp:sp modelId="{E1DF4CD3-5456-4D68-8523-7CA1F5033003}">
      <dsp:nvSpPr>
        <dsp:cNvPr id="0" name=""/>
        <dsp:cNvSpPr/>
      </dsp:nvSpPr>
      <dsp:spPr>
        <a:xfrm rot="5400000">
          <a:off x="-160016" y="1994967"/>
          <a:ext cx="1066778" cy="74674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2015</a:t>
          </a:r>
          <a:endParaRPr lang="en-US" sz="2100" kern="1200" dirty="0"/>
        </a:p>
      </dsp:txBody>
      <dsp:txXfrm rot="-5400000">
        <a:off x="1" y="2208324"/>
        <a:ext cx="746745" cy="320033"/>
      </dsp:txXfrm>
    </dsp:sp>
    <dsp:sp modelId="{C9B70105-BADA-452D-8A84-BA20255E345E}">
      <dsp:nvSpPr>
        <dsp:cNvPr id="0" name=""/>
        <dsp:cNvSpPr/>
      </dsp:nvSpPr>
      <dsp:spPr>
        <a:xfrm rot="5400000">
          <a:off x="3770727" y="-1189031"/>
          <a:ext cx="693406" cy="67413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800" kern="1200" dirty="0" smtClean="0"/>
            <a:t>Подаци из Базе података први пут учињени </a:t>
          </a:r>
          <a:r>
            <a:rPr lang="sr-Cyrl-RS" sz="1800" b="1" kern="1200" dirty="0" smtClean="0"/>
            <a:t>јавно доступним</a:t>
          </a:r>
          <a:r>
            <a:rPr lang="sr-Cyrl-RS" sz="1800" kern="1200" dirty="0" smtClean="0"/>
            <a:t> кроз </a:t>
          </a:r>
          <a:r>
            <a:rPr lang="en-US" sz="1800" kern="1200" dirty="0" smtClean="0"/>
            <a:t>WEB GIS</a:t>
          </a:r>
          <a:r>
            <a:rPr lang="sr-Cyrl-RS" sz="1800" kern="1200" dirty="0" smtClean="0"/>
            <a:t> </a:t>
          </a:r>
          <a:r>
            <a:rPr lang="sr-Cyrl-RS" sz="1800" b="1" kern="1200" dirty="0" smtClean="0"/>
            <a:t>Апликацију</a:t>
          </a:r>
          <a:endParaRPr lang="en-US" sz="1800" b="1" kern="1200" dirty="0"/>
        </a:p>
      </dsp:txBody>
      <dsp:txXfrm rot="-5400000">
        <a:off x="746746" y="1868799"/>
        <a:ext cx="6707521" cy="625708"/>
      </dsp:txXfrm>
    </dsp:sp>
    <dsp:sp modelId="{CA05965F-25C1-4946-8354-CA2773AF146D}">
      <dsp:nvSpPr>
        <dsp:cNvPr id="0" name=""/>
        <dsp:cNvSpPr/>
      </dsp:nvSpPr>
      <dsp:spPr>
        <a:xfrm rot="5400000">
          <a:off x="-160016" y="2912133"/>
          <a:ext cx="1066778" cy="74674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2016</a:t>
          </a:r>
          <a:endParaRPr lang="en-US" sz="2100" kern="1200" dirty="0"/>
        </a:p>
      </dsp:txBody>
      <dsp:txXfrm rot="-5400000">
        <a:off x="1" y="3125490"/>
        <a:ext cx="746745" cy="320033"/>
      </dsp:txXfrm>
    </dsp:sp>
    <dsp:sp modelId="{8CE7EBB3-650B-4007-BE88-56EB8C928C1D}">
      <dsp:nvSpPr>
        <dsp:cNvPr id="0" name=""/>
        <dsp:cNvSpPr/>
      </dsp:nvSpPr>
      <dsp:spPr>
        <a:xfrm rot="5400000">
          <a:off x="3770727" y="-271865"/>
          <a:ext cx="693406" cy="67413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800" b="1" kern="1200" dirty="0" smtClean="0"/>
            <a:t>Развијена Интегрисана база података </a:t>
          </a:r>
          <a:r>
            <a:rPr lang="sr-Cyrl-RS" sz="1800" kern="1200" dirty="0" smtClean="0"/>
            <a:t>– проширен сет података (Подаци АБС, МУП, „Путеви Србије“) и </a:t>
          </a:r>
          <a:r>
            <a:rPr lang="sr-Cyrl-RS" sz="1800" b="1" kern="1200" dirty="0" smtClean="0"/>
            <a:t>унапређена Апликација</a:t>
          </a:r>
          <a:endParaRPr lang="en-US" sz="1800" b="1" kern="1200" dirty="0"/>
        </a:p>
      </dsp:txBody>
      <dsp:txXfrm rot="-5400000">
        <a:off x="746746" y="2785965"/>
        <a:ext cx="6707521" cy="6257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731D9E-ACEF-4C7D-9AB3-7052CF0FFF22}">
      <dsp:nvSpPr>
        <dsp:cNvPr id="0" name=""/>
        <dsp:cNvSpPr/>
      </dsp:nvSpPr>
      <dsp:spPr>
        <a:xfrm rot="16200000">
          <a:off x="-1320882" y="2104873"/>
          <a:ext cx="3169919" cy="4554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01688" bIns="0" numCol="1" spcCol="1270" anchor="t" anchorCtr="0">
          <a:noAutofit/>
        </a:bodyPr>
        <a:lstStyle/>
        <a:p>
          <a:pPr lvl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3200" kern="1200" dirty="0" smtClean="0"/>
            <a:t>Предности</a:t>
          </a:r>
          <a:endParaRPr lang="en-US" sz="3200" kern="1200" dirty="0"/>
        </a:p>
      </dsp:txBody>
      <dsp:txXfrm>
        <a:off x="-1320882" y="2104873"/>
        <a:ext cx="3169919" cy="455456"/>
      </dsp:txXfrm>
    </dsp:sp>
    <dsp:sp modelId="{847B0DAE-92AC-4287-BB9C-8383C9095412}">
      <dsp:nvSpPr>
        <dsp:cNvPr id="0" name=""/>
        <dsp:cNvSpPr/>
      </dsp:nvSpPr>
      <dsp:spPr>
        <a:xfrm>
          <a:off x="491805" y="747641"/>
          <a:ext cx="2268658" cy="3169919"/>
        </a:xfrm>
        <a:prstGeom prst="rect">
          <a:avLst/>
        </a:prstGeom>
        <a:solidFill>
          <a:srgbClr val="009B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401688" rIns="135128" bIns="135128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ts val="1200"/>
            </a:spcAft>
            <a:buChar char="••"/>
          </a:pPr>
          <a:r>
            <a:rPr lang="sr-Cyrl-RS" sz="1500" kern="1200" dirty="0" smtClean="0"/>
            <a:t>Апликација је једноставна за коришћење најширем кругу корисника</a:t>
          </a:r>
          <a:endParaRPr lang="en-US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ts val="1200"/>
            </a:spcAft>
            <a:buChar char="••"/>
          </a:pPr>
          <a:r>
            <a:rPr lang="sr-Cyrl-RS" sz="1500" kern="1200" dirty="0" smtClean="0"/>
            <a:t>Даје велику слободу у вршењу разнородних анализа</a:t>
          </a:r>
          <a:endParaRPr lang="en-US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ts val="1200"/>
            </a:spcAft>
            <a:buChar char="••"/>
          </a:pPr>
          <a:r>
            <a:rPr lang="sr-Cyrl-RS" sz="1500" kern="1200" dirty="0" smtClean="0"/>
            <a:t>Даје могућност за укрштање различитих анализа</a:t>
          </a:r>
          <a:endParaRPr lang="en-US" sz="1500" kern="1200" dirty="0"/>
        </a:p>
      </dsp:txBody>
      <dsp:txXfrm>
        <a:off x="491805" y="747641"/>
        <a:ext cx="2268658" cy="3169919"/>
      </dsp:txXfrm>
    </dsp:sp>
    <dsp:sp modelId="{ADFFC10E-2583-4A4F-B74B-4BB65FCCD96E}">
      <dsp:nvSpPr>
        <dsp:cNvPr id="0" name=""/>
        <dsp:cNvSpPr/>
      </dsp:nvSpPr>
      <dsp:spPr>
        <a:xfrm>
          <a:off x="36348" y="146438"/>
          <a:ext cx="910913" cy="91091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4010F0-91F0-4581-95C0-907D0B53EB20}">
      <dsp:nvSpPr>
        <dsp:cNvPr id="0" name=""/>
        <dsp:cNvSpPr/>
      </dsp:nvSpPr>
      <dsp:spPr>
        <a:xfrm rot="16200000">
          <a:off x="1978304" y="2104873"/>
          <a:ext cx="3169919" cy="4554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01688" bIns="0" numCol="1" spcCol="1270" anchor="t" anchorCtr="0">
          <a:noAutofit/>
        </a:bodyPr>
        <a:lstStyle/>
        <a:p>
          <a:pPr lvl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3200" kern="1200" dirty="0" err="1" smtClean="0"/>
            <a:t>Недостци</a:t>
          </a:r>
          <a:endParaRPr lang="en-US" sz="3200" kern="1200" dirty="0"/>
        </a:p>
      </dsp:txBody>
      <dsp:txXfrm>
        <a:off x="1978304" y="2104873"/>
        <a:ext cx="3169919" cy="455456"/>
      </dsp:txXfrm>
    </dsp:sp>
    <dsp:sp modelId="{C49D858D-4ACC-4FCB-BB14-454DC4089E2E}">
      <dsp:nvSpPr>
        <dsp:cNvPr id="0" name=""/>
        <dsp:cNvSpPr/>
      </dsp:nvSpPr>
      <dsp:spPr>
        <a:xfrm>
          <a:off x="3790992" y="747641"/>
          <a:ext cx="2268658" cy="3169919"/>
        </a:xfrm>
        <a:prstGeom prst="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401688" rIns="135128" bIns="135128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Cyrl-RS" sz="1500" kern="1200" dirty="0" smtClean="0"/>
            <a:t>Национална база података никада неће садржати податке са високим нивоом </a:t>
          </a:r>
          <a:r>
            <a:rPr lang="sr-Cyrl-RS" sz="1500" kern="1200" dirty="0" err="1" smtClean="0"/>
            <a:t>детаљности</a:t>
          </a:r>
          <a:r>
            <a:rPr lang="sr-Cyrl-RS" sz="1500" kern="1200" dirty="0" smtClean="0"/>
            <a:t> у погледу конкретне локалне самоуправе</a:t>
          </a:r>
          <a:r>
            <a:rPr lang="en-US" sz="1500" kern="1200" dirty="0" smtClean="0"/>
            <a:t> - </a:t>
          </a:r>
          <a:r>
            <a:rPr lang="sr-Cyrl-RS" sz="1500" kern="1200" dirty="0" smtClean="0"/>
            <a:t>то је „посао“ локалне самоуправе</a:t>
          </a:r>
          <a:endParaRPr lang="en-US" sz="1500" kern="1200" dirty="0"/>
        </a:p>
      </dsp:txBody>
      <dsp:txXfrm>
        <a:off x="3790992" y="747641"/>
        <a:ext cx="2268658" cy="3169919"/>
      </dsp:txXfrm>
    </dsp:sp>
    <dsp:sp modelId="{BCCB7897-CFAB-436B-8091-34DE943B23D9}">
      <dsp:nvSpPr>
        <dsp:cNvPr id="0" name=""/>
        <dsp:cNvSpPr/>
      </dsp:nvSpPr>
      <dsp:spPr>
        <a:xfrm>
          <a:off x="3335535" y="146438"/>
          <a:ext cx="910913" cy="910913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2">
  <dgm:title val=""/>
  <dgm:desc val=""/>
  <dgm:catLst>
    <dgm:cat type="list" pri="6000"/>
    <dgm:cat type="relationship" pri="16000"/>
    <dgm:cat type="picture" pri="29000"/>
    <dgm:cat type="pictureconvert" pri="2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/>
    </dgm:varLst>
    <dgm:choose name="Name0">
      <dgm:if name="Name1" func="var" arg="dir" op="equ" val="norm">
        <dgm:alg type="lin">
          <dgm:param type="linDir" val="fromL"/>
          <dgm:param type="nodeVertAlign" val="t"/>
        </dgm:alg>
      </dgm:if>
      <dgm:else name="Name2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refType="h"/>
      <dgm:constr type="w" for="ch" forName="sibTrans" refType="w" refFor="ch" refForName="compositeNode" op="equ" fact="0.2"/>
      <dgm:constr type="h" for="des" forName="childNode" op="equ"/>
      <dgm:constr type="w" for="des" forName="childNode" op="equ"/>
      <dgm:constr type="w" for="des" forName="parentNode" op="equ"/>
      <dgm:constr type="h" for="des" forName="image" op="equ"/>
      <dgm:constr type="w" for="des" forName="image" op="equ"/>
      <dgm:constr type="primFontSz" for="des" forName="parentNode" op="equ" val="65"/>
      <dgm:constr type="primFontSz" for="des" forName="childNode" op="equ" val="65"/>
    </dgm:constrLst>
    <dgm:ruleLst/>
    <dgm:forEach name="Name3" axis="ch" ptType="node">
      <dgm:layoutNode name="compositeNode">
        <dgm:varLst>
          <dgm:bulletEnabled val="1"/>
        </dgm:varLst>
        <dgm:alg type="composite"/>
        <dgm:presOf/>
        <dgm:choose name="Name4">
          <dgm:if name="Name5" func="var" arg="dir" op="equ" val="norm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l" for="ch" forName="image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l" for="ch" forName="childNode" refType="w" refFor="ch" refForName="image" fact="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l" for="ch" forName="parentNode"/>
              <dgm:constr type="r" for="ch" forName="parentNode" refType="l" refFor="ch" refForName="childNode"/>
              <dgm:constr type="rMarg" for="ch" forName="parentNode" refType="w" refFor="ch" refForName="image" fact="1.25"/>
            </dgm:constrLst>
          </dgm:if>
          <dgm:else name="Name6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r" for="ch" forName="image" refType="w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r" for="ch" forName="childNode" refType="w"/>
              <dgm:constr type="rOff" for="ch" forName="childNode" refType="w" refFor="ch" refForName="image" fact="-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r" for="ch" forName="parentNode" refType="w"/>
              <dgm:constr type="l" for="ch" forName="parentNode" refType="r" refFor="ch" refForName="childNode"/>
              <dgm:constr type="lOff" for="ch" forName="parentNode" refType="rOff" refFor="ch" refForName="childNode"/>
              <dgm:constr type="lMarg" for="ch" forName="parentNode" refType="w" refFor="ch" refForName="image" fact="1.25"/>
            </dgm:constrLst>
          </dgm:else>
        </dgm:choose>
        <dgm:ruleLst>
          <dgm:rule type="w" for="ch" forName="childNode" val="NaN" fact="0.4" max="NaN"/>
          <dgm:rule type="h" for="ch" forName="childNode" val="NaN" fact="0.5" max="NaN"/>
        </dgm:ruleLst>
        <dgm:layoutNode name="image" styleLbl="fgImgPlace1">
          <dgm:alg type="sp"/>
          <dgm:shape xmlns:r="http://schemas.openxmlformats.org/officeDocument/2006/relationships" type="rect" r:blip="" zOrderOff="4" blipPhldr="1">
            <dgm:adjLst/>
          </dgm:shape>
          <dgm:presOf/>
          <dgm:constrLst/>
          <dgm:ruleLst/>
        </dgm:layoutNode>
        <dgm:layoutNode name="childNode" styleLbl="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 zOrderOff="2">
            <dgm:adjLst/>
          </dgm:shape>
          <dgm:presOf axis="des" ptType="node"/>
          <dgm:constrLst/>
          <dgm:ruleLst>
            <dgm:rule type="primFontSz" val="5" fact="NaN" max="NaN"/>
          </dgm:ruleLst>
        </dgm:layoutNode>
        <dgm:layoutNode name="parentNode" styleLbl="revTx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>
                <dgm:adjLst/>
              </dgm:shape>
              <dgm:presOf axis="self"/>
              <dgm:constrLst>
                <dgm:constr type="lMarg"/>
                <dgm:constr type="bMarg"/>
                <dgm:constr type="tMarg"/>
              </dgm:constrLst>
            </dgm:if>
            <dgm:else name="Name9">
              <dgm:alg type="tx">
                <dgm:param type="autoTxRot" val="grav"/>
                <dgm:param type="parTxLTRAlign" val="l"/>
                <dgm:param type="parTxRTLAlign" val="l"/>
              </dgm:alg>
              <dgm:shape xmlns:r="http://schemas.openxmlformats.org/officeDocument/2006/relationships" rot="90" type="rect" r:blip="">
                <dgm:adjLst/>
              </dgm:shape>
              <dgm:presOf axis="self"/>
              <dgm:constrLst>
                <dgm:constr type="rMarg"/>
                <dgm:constr type="bMarg"/>
                <dgm:constr type="tMarg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95410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ПРЕДНОСТИ И НЕДОСТАЦИ НАЦИОНАЛНЕ БАЗЕ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ПОДАТАКА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ОБЕЛЕЖЈИМА БЕЗБЕДНОСТИ САОБРАЋАЈА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95410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ADVANTAGES AND DISADVANTAGES OF NATIONAL 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DATABASE ON 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CHARACTERISTICS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19100" y="4191000"/>
            <a:ext cx="8305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1900" dirty="0" smtClean="0"/>
              <a:t>Мирослав Росић</a:t>
            </a:r>
            <a:r>
              <a:rPr lang="sr-Cyrl-BA" sz="1900" dirty="0" smtClean="0"/>
              <a:t>, </a:t>
            </a:r>
            <a:r>
              <a:rPr lang="sr-Cyrl-BA" sz="1900" i="1" dirty="0" smtClean="0"/>
              <a:t>Агенција за </a:t>
            </a:r>
            <a:r>
              <a:rPr lang="sr-Cyrl-BA" sz="1900" i="1" dirty="0" err="1" smtClean="0"/>
              <a:t>безбедност</a:t>
            </a:r>
            <a:r>
              <a:rPr lang="sr-Cyrl-BA" sz="1900" i="1" dirty="0" smtClean="0"/>
              <a:t> саобраћаја Републике Србије</a:t>
            </a:r>
            <a:endParaRPr lang="sr-Latn-BA" sz="1900" i="1" dirty="0"/>
          </a:p>
          <a:p>
            <a:r>
              <a:rPr lang="sr-Cyrl-RS" sz="1900" dirty="0" smtClean="0"/>
              <a:t>Светлана Миљуш</a:t>
            </a:r>
            <a:r>
              <a:rPr lang="sr-Cyrl-BA" sz="1900" dirty="0" smtClean="0"/>
              <a:t>, </a:t>
            </a:r>
            <a:r>
              <a:rPr lang="sr-Cyrl-BA" sz="1900" i="1" dirty="0"/>
              <a:t>Агенција за </a:t>
            </a:r>
            <a:r>
              <a:rPr lang="sr-Cyrl-BA" sz="1900" i="1" dirty="0" err="1"/>
              <a:t>безбедност</a:t>
            </a:r>
            <a:r>
              <a:rPr lang="sr-Cyrl-BA" sz="1900" i="1" dirty="0"/>
              <a:t> саобраћаја Републике Србије</a:t>
            </a:r>
            <a:endParaRPr lang="sr-Latn-BA" sz="1900" i="1" dirty="0"/>
          </a:p>
          <a:p>
            <a:r>
              <a:rPr lang="sr-Cyrl-RS" sz="1900" dirty="0" smtClean="0"/>
              <a:t>Андријана Пешић</a:t>
            </a:r>
            <a:r>
              <a:rPr lang="sr-Cyrl-BA" sz="1900" dirty="0" smtClean="0"/>
              <a:t>, </a:t>
            </a:r>
            <a:r>
              <a:rPr lang="sr-Cyrl-BA" sz="1900" i="1" dirty="0"/>
              <a:t>Агенција за </a:t>
            </a:r>
            <a:r>
              <a:rPr lang="sr-Cyrl-BA" sz="1900" i="1" dirty="0" err="1"/>
              <a:t>безбедност</a:t>
            </a:r>
            <a:r>
              <a:rPr lang="sr-Cyrl-BA" sz="1900" i="1" dirty="0"/>
              <a:t> саобраћаја Републике </a:t>
            </a:r>
            <a:r>
              <a:rPr lang="sr-Cyrl-BA" sz="1900" i="1" dirty="0" smtClean="0"/>
              <a:t>Србије</a:t>
            </a:r>
          </a:p>
          <a:p>
            <a:r>
              <a:rPr lang="sr-Cyrl-BA" sz="1900" dirty="0" smtClean="0"/>
              <a:t>Јелена Милошевић, </a:t>
            </a:r>
            <a:r>
              <a:rPr lang="sr-Cyrl-BA" sz="1900" i="1" dirty="0" smtClean="0"/>
              <a:t>Агенција </a:t>
            </a:r>
            <a:r>
              <a:rPr lang="sr-Cyrl-BA" sz="1900" i="1" dirty="0"/>
              <a:t>за </a:t>
            </a:r>
            <a:r>
              <a:rPr lang="sr-Cyrl-BA" sz="1900" i="1" dirty="0" err="1"/>
              <a:t>безбедност</a:t>
            </a:r>
            <a:r>
              <a:rPr lang="sr-Cyrl-BA" sz="1900" i="1" dirty="0"/>
              <a:t> саобраћаја Републике </a:t>
            </a:r>
            <a:r>
              <a:rPr lang="sr-Cyrl-BA" sz="1900" i="1" dirty="0" smtClean="0"/>
              <a:t>Србије</a:t>
            </a:r>
            <a:endParaRPr lang="sr-Latn-RS" sz="1900" i="1" dirty="0" smtClean="0"/>
          </a:p>
          <a:p>
            <a:endParaRPr lang="sr-Latn-RS" sz="1100" dirty="0"/>
          </a:p>
          <a:p>
            <a:r>
              <a:rPr lang="sr-Cyrl-RS" sz="1900" dirty="0" smtClean="0"/>
              <a:t>Рад излаже:</a:t>
            </a:r>
          </a:p>
          <a:p>
            <a:r>
              <a:rPr lang="sr-Cyrl-RS" sz="1900" dirty="0" smtClean="0"/>
              <a:t>Бранко </a:t>
            </a:r>
            <a:r>
              <a:rPr lang="sr-Cyrl-RS" sz="1900" dirty="0" err="1" smtClean="0"/>
              <a:t>Стаматовић</a:t>
            </a:r>
            <a:r>
              <a:rPr lang="sr-Cyrl-RS" sz="1900" dirty="0" smtClean="0"/>
              <a:t>, </a:t>
            </a:r>
            <a:r>
              <a:rPr lang="sr-Cyrl-BA" sz="1900" i="1" dirty="0"/>
              <a:t>Агенција за </a:t>
            </a:r>
            <a:r>
              <a:rPr lang="sr-Cyrl-BA" sz="1900" i="1" dirty="0" err="1"/>
              <a:t>безбедност</a:t>
            </a:r>
            <a:r>
              <a:rPr lang="sr-Cyrl-BA" sz="1900" i="1" dirty="0"/>
              <a:t> саобраћаја Републике Србије</a:t>
            </a:r>
            <a:endParaRPr lang="sr-Latn-BA" sz="1900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0" y="49226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57200" y="1589306"/>
            <a:ext cx="78486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10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/>
              <a:t>1.	</a:t>
            </a:r>
            <a:r>
              <a:rPr lang="sr-Cyrl-RS" sz="2400" dirty="0" smtClean="0"/>
              <a:t>УВОД</a:t>
            </a:r>
            <a:endParaRPr lang="sr-Latn-BA" sz="2400" dirty="0" smtClean="0"/>
          </a:p>
          <a:p>
            <a:pPr marL="457200" indent="-457200">
              <a:spcBef>
                <a:spcPts val="600"/>
              </a:spcBef>
              <a:spcAft>
                <a:spcPts val="10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400" dirty="0"/>
              <a:t>2.	</a:t>
            </a:r>
            <a:r>
              <a:rPr lang="ru-RU" sz="2400" dirty="0" smtClean="0"/>
              <a:t>ЗНАЧАЈ УПРАВЉАЊА НА ОСНОВУ ПОДАТАКА</a:t>
            </a:r>
            <a:endParaRPr lang="sr-Latn-BA" sz="2400" dirty="0" smtClean="0"/>
          </a:p>
          <a:p>
            <a:pPr marL="457200" indent="-457200">
              <a:spcBef>
                <a:spcPts val="600"/>
              </a:spcBef>
              <a:spcAft>
                <a:spcPts val="10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400" dirty="0" smtClean="0"/>
              <a:t>3. 	ЗНАЧАЈ БАЗЕ ПОДАТАКА НА НАЦИОНАЛНОМ НИВОУ</a:t>
            </a:r>
          </a:p>
          <a:p>
            <a:pPr marL="457200" indent="-457200">
              <a:spcBef>
                <a:spcPts val="600"/>
              </a:spcBef>
              <a:spcAft>
                <a:spcPts val="10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400" dirty="0"/>
              <a:t>4.	</a:t>
            </a:r>
            <a:r>
              <a:rPr lang="ru-RU" sz="2400" dirty="0" smtClean="0"/>
              <a:t>КЉУЧНА ПИТАЊА НА КОЈА ПОДАЦИ О САОБРАЋАЈНИМ НЕЗГОДАМА ДАЈУ ОДГОВОР</a:t>
            </a:r>
          </a:p>
          <a:p>
            <a:pPr marL="457200" indent="-457200">
              <a:spcBef>
                <a:spcPts val="600"/>
              </a:spcBef>
              <a:spcAft>
                <a:spcPts val="10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/>
              <a:t>5.	ДОСТУПНИ СКУПОВИ </a:t>
            </a:r>
            <a:r>
              <a:rPr lang="sr-Cyrl-RS" sz="2400" dirty="0" smtClean="0"/>
              <a:t>ПОДАТАКА</a:t>
            </a:r>
          </a:p>
          <a:p>
            <a:pPr marL="457200" indent="-457200">
              <a:spcBef>
                <a:spcPts val="600"/>
              </a:spcBef>
              <a:spcAft>
                <a:spcPts val="10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/>
              <a:t>6.	</a:t>
            </a:r>
            <a:r>
              <a:rPr lang="sr-Cyrl-RS" sz="2400" dirty="0" smtClean="0"/>
              <a:t>ЗАКЉУЧАК</a:t>
            </a:r>
          </a:p>
          <a:p>
            <a:pPr marL="457200" indent="-457200">
              <a:spcBef>
                <a:spcPts val="600"/>
              </a:spcBef>
              <a:spcAft>
                <a:spcPts val="10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/>
              <a:t>7.	ЛИТЕРАТУРА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533400"/>
            <a:ext cx="8229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ЗНАЧАЈ УПРАВЉАЊА НА ОСНОВУ ПОДАТАКА</a:t>
            </a:r>
            <a:endParaRPr lang="sr-Latn-BA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sz="1600" b="1" dirty="0"/>
          </a:p>
          <a:p>
            <a:endParaRPr lang="sr-Latn-BA" sz="1600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66700" y="1828800"/>
            <a:ext cx="8610600" cy="2580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20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 smtClean="0"/>
              <a:t>„</a:t>
            </a:r>
            <a:r>
              <a:rPr lang="ru-RU" sz="2400" dirty="0" err="1" smtClean="0"/>
              <a:t>Управљање</a:t>
            </a:r>
            <a:r>
              <a:rPr lang="ru-RU" sz="2400" dirty="0" smtClean="0"/>
              <a:t> </a:t>
            </a:r>
            <a:r>
              <a:rPr lang="ru-RU" sz="2400" dirty="0" err="1"/>
              <a:t>безбедношћу</a:t>
            </a:r>
            <a:r>
              <a:rPr lang="ru-RU" sz="2400" dirty="0"/>
              <a:t> </a:t>
            </a:r>
            <a:r>
              <a:rPr lang="ru-RU" sz="2400" dirty="0" err="1"/>
              <a:t>саобраћаја</a:t>
            </a:r>
            <a:r>
              <a:rPr lang="ru-RU" sz="2400" dirty="0"/>
              <a:t> не </a:t>
            </a:r>
            <a:r>
              <a:rPr lang="ru-RU" sz="2400" dirty="0" err="1"/>
              <a:t>може</a:t>
            </a:r>
            <a:r>
              <a:rPr lang="ru-RU" sz="2400" dirty="0"/>
              <a:t> да се </a:t>
            </a:r>
            <a:r>
              <a:rPr lang="ru-RU" sz="2400" dirty="0" err="1"/>
              <a:t>оствари</a:t>
            </a:r>
            <a:r>
              <a:rPr lang="ru-RU" sz="2400" dirty="0"/>
              <a:t> без </a:t>
            </a:r>
            <a:r>
              <a:rPr lang="ru-RU" sz="2400" dirty="0" err="1"/>
              <a:t>квалитетних</a:t>
            </a:r>
            <a:r>
              <a:rPr lang="ru-RU" sz="2400" dirty="0"/>
              <a:t> база (базе) </a:t>
            </a:r>
            <a:r>
              <a:rPr lang="ru-RU" sz="2400" dirty="0" err="1"/>
              <a:t>података</a:t>
            </a:r>
            <a:r>
              <a:rPr lang="ru-RU" sz="2400" dirty="0"/>
              <a:t> о </a:t>
            </a:r>
            <a:r>
              <a:rPr lang="ru-RU" sz="2400" dirty="0" err="1"/>
              <a:t>обележјима</a:t>
            </a:r>
            <a:r>
              <a:rPr lang="ru-RU" sz="2400" dirty="0"/>
              <a:t> безбедности </a:t>
            </a:r>
            <a:r>
              <a:rPr lang="ru-RU" sz="2400" dirty="0" err="1" smtClean="0"/>
              <a:t>саобраћаја</a:t>
            </a:r>
            <a:r>
              <a:rPr lang="en-US" sz="2400" dirty="0" smtClean="0"/>
              <a:t>” </a:t>
            </a:r>
            <a:r>
              <a:rPr lang="ru-RU" sz="2000" i="1" dirty="0" err="1" smtClean="0"/>
              <a:t>Стратегиј</a:t>
            </a:r>
            <a:r>
              <a:rPr lang="en-US" sz="2000" i="1" dirty="0" smtClean="0"/>
              <a:t>a</a:t>
            </a:r>
            <a:r>
              <a:rPr lang="ru-RU" sz="2000" i="1" dirty="0" smtClean="0"/>
              <a:t> </a:t>
            </a:r>
            <a:r>
              <a:rPr lang="ru-RU" sz="2000" i="1" dirty="0"/>
              <a:t>безбедности </a:t>
            </a:r>
            <a:r>
              <a:rPr lang="ru-RU" sz="2000" i="1" dirty="0" err="1"/>
              <a:t>саобраћаја</a:t>
            </a:r>
            <a:r>
              <a:rPr lang="ru-RU" sz="2000" i="1" dirty="0"/>
              <a:t> на </a:t>
            </a:r>
            <a:r>
              <a:rPr lang="ru-RU" sz="2000" i="1" dirty="0" err="1"/>
              <a:t>путевима</a:t>
            </a:r>
            <a:r>
              <a:rPr lang="ru-RU" sz="2000" i="1" dirty="0"/>
              <a:t> </a:t>
            </a:r>
            <a:r>
              <a:rPr lang="ru-RU" sz="2000" i="1" dirty="0" err="1"/>
              <a:t>Републике</a:t>
            </a:r>
            <a:r>
              <a:rPr lang="ru-RU" sz="2000" i="1" dirty="0"/>
              <a:t> </a:t>
            </a:r>
            <a:r>
              <a:rPr lang="ru-RU" sz="2000" i="1" dirty="0" err="1"/>
              <a:t>Србије</a:t>
            </a:r>
            <a:r>
              <a:rPr lang="ru-RU" sz="2000" i="1" dirty="0"/>
              <a:t> 2015 – </a:t>
            </a:r>
            <a:r>
              <a:rPr lang="ru-RU" sz="2000" i="1" dirty="0" smtClean="0"/>
              <a:t>2020</a:t>
            </a:r>
            <a:endParaRPr lang="sr-Latn-BA" sz="2000" i="1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400" dirty="0" smtClean="0"/>
              <a:t>Значај података о безбедности саобраћаја истакла је Светска здравствена организација, као и Европска комисија</a:t>
            </a:r>
            <a:endParaRPr lang="sr-Latn-BA" sz="2400" dirty="0" smtClean="0"/>
          </a:p>
        </p:txBody>
      </p: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81000" y="569893"/>
            <a:ext cx="8534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ЗНАЧАЈ БАЗЕ ПОДАТАКА НА НАЦИОНАЛНОМ НИВОУ</a:t>
            </a:r>
            <a:endParaRPr lang="sr-Latn-BA" sz="1400" b="1" dirty="0"/>
          </a:p>
          <a:p>
            <a:endParaRPr lang="sr-Latn-BA" sz="1400" b="1" dirty="0"/>
          </a:p>
          <a:p>
            <a:endParaRPr lang="sr-Latn-BA" sz="1400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5532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596615814"/>
              </p:ext>
            </p:extLst>
          </p:nvPr>
        </p:nvGraphicFramePr>
        <p:xfrm>
          <a:off x="609600" y="1856670"/>
          <a:ext cx="7488116" cy="38195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37038" y="1372324"/>
            <a:ext cx="632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Хронологија развоја базе података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09600" y="5791200"/>
            <a:ext cx="7543800" cy="64698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4F81BD"/>
            </a:solidFill>
          </a:ln>
        </p:spPr>
        <p:txBody>
          <a:bodyPr wrap="square" rtlCol="0">
            <a:spAutoFit/>
          </a:bodyPr>
          <a:lstStyle/>
          <a:p>
            <a:r>
              <a:rPr lang="sr-Cyrl-RS" sz="1600" dirty="0" smtClean="0"/>
              <a:t>Агенција прати препоруке и актуелне трендове по питању обележја безбедности саобраћаја и стално проширује доступан сет података у бази </a:t>
            </a:r>
            <a:r>
              <a:rPr lang="sr-Cyrl-RS" sz="1600" dirty="0" smtClean="0"/>
              <a:t>података</a:t>
            </a:r>
            <a:r>
              <a:rPr lang="sr-Latn-RS" sz="1600" dirty="0" smtClean="0"/>
              <a:t>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1269386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609600"/>
            <a:ext cx="8458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ЗНАЧАЈ БАЗЕ ПОДАТАКА НА НАЦИОНАЛНОМ НИВОУ</a:t>
            </a:r>
            <a:endParaRPr lang="sr-Latn-BA" sz="1400" b="1" dirty="0"/>
          </a:p>
          <a:p>
            <a:endParaRPr lang="sr-Latn-BA" sz="1400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07377" y="1348264"/>
            <a:ext cx="830580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000" dirty="0" smtClean="0"/>
              <a:t>Агенција обезбеђује све потребне хардверске, софтверске и људске ресурсе потребне за функционисање и управљање базом података</a:t>
            </a:r>
            <a:endParaRPr lang="sr-Latn-BA" sz="20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000" dirty="0" err="1" smtClean="0"/>
              <a:t>Развојем</a:t>
            </a:r>
            <a:r>
              <a:rPr lang="ru-RU" sz="2000" dirty="0" smtClean="0"/>
              <a:t> </a:t>
            </a:r>
            <a:r>
              <a:rPr lang="ru-RU" sz="2000" dirty="0"/>
              <a:t>базе </a:t>
            </a:r>
            <a:r>
              <a:rPr lang="ru-RU" sz="2000" dirty="0" err="1"/>
              <a:t>података</a:t>
            </a:r>
            <a:r>
              <a:rPr lang="ru-RU" sz="2000" dirty="0"/>
              <a:t> на </a:t>
            </a:r>
            <a:r>
              <a:rPr lang="ru-RU" sz="2000" dirty="0" err="1"/>
              <a:t>националном</a:t>
            </a:r>
            <a:r>
              <a:rPr lang="ru-RU" sz="2000" dirty="0"/>
              <a:t> </a:t>
            </a:r>
            <a:r>
              <a:rPr lang="ru-RU" sz="2000" dirty="0" err="1"/>
              <a:t>нивоу</a:t>
            </a:r>
            <a:r>
              <a:rPr lang="ru-RU" sz="2000" dirty="0"/>
              <a:t>, </a:t>
            </a:r>
            <a:r>
              <a:rPr lang="ru-RU" sz="2000" dirty="0" err="1"/>
              <a:t>Агенција</a:t>
            </a:r>
            <a:r>
              <a:rPr lang="ru-RU" sz="2000" dirty="0"/>
              <a:t> за </a:t>
            </a:r>
            <a:r>
              <a:rPr lang="ru-RU" sz="2000" dirty="0" err="1"/>
              <a:t>безбедност</a:t>
            </a:r>
            <a:r>
              <a:rPr lang="ru-RU" sz="2000" dirty="0"/>
              <a:t> </a:t>
            </a:r>
            <a:r>
              <a:rPr lang="ru-RU" sz="2000" dirty="0" err="1"/>
              <a:t>саобраћаја</a:t>
            </a:r>
            <a:r>
              <a:rPr lang="ru-RU" sz="2000" dirty="0"/>
              <a:t> чини </a:t>
            </a:r>
            <a:r>
              <a:rPr lang="ru-RU" sz="2000" b="1" dirty="0" err="1"/>
              <a:t>податке</a:t>
            </a:r>
            <a:r>
              <a:rPr lang="ru-RU" sz="2000" b="1" dirty="0"/>
              <a:t> о </a:t>
            </a:r>
            <a:r>
              <a:rPr lang="ru-RU" sz="2000" b="1" dirty="0" err="1"/>
              <a:t>обележјима</a:t>
            </a:r>
            <a:r>
              <a:rPr lang="ru-RU" sz="2000" b="1" dirty="0"/>
              <a:t> безбедности </a:t>
            </a:r>
            <a:r>
              <a:rPr lang="ru-RU" sz="2000" b="1" dirty="0" err="1"/>
              <a:t>саобраћаја</a:t>
            </a:r>
            <a:r>
              <a:rPr lang="ru-RU" sz="2000" b="1" dirty="0"/>
              <a:t> </a:t>
            </a:r>
            <a:r>
              <a:rPr lang="ru-RU" sz="2000" b="1" dirty="0" err="1" smtClean="0"/>
              <a:t>доступним</a:t>
            </a:r>
            <a:r>
              <a:rPr lang="ru-RU" sz="2000" b="1" dirty="0" smtClean="0"/>
              <a:t> </a:t>
            </a:r>
            <a:r>
              <a:rPr lang="ru-RU" sz="2000" dirty="0" err="1" smtClean="0"/>
              <a:t>локалним</a:t>
            </a:r>
            <a:r>
              <a:rPr lang="ru-RU" sz="2000" dirty="0" smtClean="0"/>
              <a:t> </a:t>
            </a:r>
            <a:r>
              <a:rPr lang="ru-RU" sz="2000" dirty="0" err="1" smtClean="0"/>
              <a:t>самоуправама</a:t>
            </a:r>
            <a:r>
              <a:rPr lang="ru-RU" sz="2000" dirty="0" smtClean="0"/>
              <a:t> – </a:t>
            </a:r>
            <a:r>
              <a:rPr lang="ru-RU" sz="2000" dirty="0" err="1" smtClean="0"/>
              <a:t>доносиоцима</a:t>
            </a:r>
            <a:r>
              <a:rPr lang="ru-RU" sz="2000" dirty="0" smtClean="0"/>
              <a:t>  </a:t>
            </a:r>
            <a:r>
              <a:rPr lang="ru-RU" sz="2000" dirty="0" err="1" smtClean="0"/>
              <a:t>одлука</a:t>
            </a:r>
            <a:r>
              <a:rPr lang="ru-RU" sz="2000" dirty="0" smtClean="0"/>
              <a:t>, </a:t>
            </a:r>
            <a:r>
              <a:rPr lang="ru-RU" sz="2000" dirty="0" err="1" smtClean="0"/>
              <a:t>као</a:t>
            </a:r>
            <a:r>
              <a:rPr lang="ru-RU" sz="2000" dirty="0" smtClean="0"/>
              <a:t> и </a:t>
            </a:r>
            <a:r>
              <a:rPr lang="ru-RU" sz="2000" dirty="0" err="1" smtClean="0"/>
              <a:t>свим</a:t>
            </a:r>
            <a:r>
              <a:rPr lang="ru-RU" sz="2000" dirty="0" smtClean="0"/>
              <a:t> другим </a:t>
            </a:r>
            <a:r>
              <a:rPr lang="ru-RU" sz="2000" dirty="0" err="1" smtClean="0"/>
              <a:t>заинтересованим</a:t>
            </a:r>
            <a:r>
              <a:rPr lang="ru-RU" sz="2000" dirty="0" smtClean="0"/>
              <a:t> </a:t>
            </a:r>
            <a:r>
              <a:rPr lang="ru-RU" sz="2000" dirty="0" err="1" smtClean="0"/>
              <a:t>корисницима</a:t>
            </a:r>
            <a:endParaRPr lang="sr-Latn-BA" sz="20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000" dirty="0" smtClean="0"/>
              <a:t>40% </a:t>
            </a:r>
            <a:r>
              <a:rPr lang="ru-RU" sz="2000" dirty="0" err="1" smtClean="0"/>
              <a:t>локалних</a:t>
            </a:r>
            <a:r>
              <a:rPr lang="ru-RU" sz="2000" dirty="0" smtClean="0"/>
              <a:t> </a:t>
            </a:r>
            <a:r>
              <a:rPr lang="ru-RU" sz="2000" dirty="0" err="1"/>
              <a:t>самоуправа</a:t>
            </a:r>
            <a:r>
              <a:rPr lang="ru-RU" sz="2000" dirty="0"/>
              <a:t> (66) </a:t>
            </a:r>
            <a:r>
              <a:rPr lang="ru-RU" sz="2000" dirty="0" err="1"/>
              <a:t>има</a:t>
            </a:r>
            <a:r>
              <a:rPr lang="ru-RU" sz="2000" dirty="0"/>
              <a:t> испод 20.000 </a:t>
            </a:r>
            <a:r>
              <a:rPr lang="ru-RU" sz="2000" dirty="0" err="1"/>
              <a:t>становника</a:t>
            </a:r>
            <a:r>
              <a:rPr lang="ru-RU" sz="2000" dirty="0"/>
              <a:t>, а око </a:t>
            </a:r>
            <a:r>
              <a:rPr lang="ru-RU" sz="2000" dirty="0" smtClean="0"/>
              <a:t>60% испод </a:t>
            </a:r>
            <a:r>
              <a:rPr lang="ru-RU" sz="2000" dirty="0"/>
              <a:t>30.000 </a:t>
            </a:r>
            <a:r>
              <a:rPr lang="ru-RU" sz="2000" dirty="0" err="1"/>
              <a:t>становника</a:t>
            </a:r>
            <a:r>
              <a:rPr lang="ru-RU" sz="2000" dirty="0"/>
              <a:t> (РЗС, 2017</a:t>
            </a:r>
            <a:r>
              <a:rPr lang="ru-RU" sz="2000" dirty="0" smtClean="0"/>
              <a:t>), а </a:t>
            </a:r>
            <a:r>
              <a:rPr lang="ru-RU" sz="2000" dirty="0" err="1" smtClean="0"/>
              <a:t>мале</a:t>
            </a:r>
            <a:r>
              <a:rPr lang="ru-RU" sz="2000" dirty="0" smtClean="0"/>
              <a:t> </a:t>
            </a:r>
            <a:r>
              <a:rPr lang="ru-RU" sz="2000" dirty="0" err="1" smtClean="0"/>
              <a:t>локалне</a:t>
            </a:r>
            <a:r>
              <a:rPr lang="ru-RU" sz="2000" dirty="0" smtClean="0"/>
              <a:t> </a:t>
            </a:r>
            <a:r>
              <a:rPr lang="ru-RU" sz="2000" dirty="0" err="1" smtClean="0"/>
              <a:t>самоуправе</a:t>
            </a:r>
            <a:r>
              <a:rPr lang="ru-RU" sz="2000" dirty="0" smtClean="0"/>
              <a:t> </a:t>
            </a:r>
            <a:r>
              <a:rPr lang="sr-Cyrl-RS" sz="2000" b="1" dirty="0"/>
              <a:t>често немају довољно капацитета </a:t>
            </a:r>
            <a:r>
              <a:rPr lang="sr-Cyrl-RS" sz="2000" dirty="0"/>
              <a:t>за формирање квалитетних локалних база </a:t>
            </a:r>
            <a:r>
              <a:rPr lang="sr-Cyrl-RS" sz="2000" dirty="0" smtClean="0"/>
              <a:t>података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000" dirty="0" smtClean="0"/>
              <a:t>Неопходно је јачати аналитички капацитет локалних самоуправа, како би подаци били исправно протумачени, и како би се на основу тога донеле одговарајуће одлуке, односно управљачке мере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522982"/>
            <a:ext cx="60198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ПРЕДНОСТИ И НЕДОСТАЦИ</a:t>
            </a:r>
            <a:endParaRPr lang="sr-Latn-BA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sz="1600" b="1" dirty="0"/>
          </a:p>
          <a:p>
            <a:endParaRPr lang="sr-Latn-BA" sz="1600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22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000" dirty="0" smtClean="0"/>
              <a:t>Свако предложено решење носи одређене предности и недостатке. </a:t>
            </a:r>
            <a:endParaRPr lang="en-US" sz="2000" dirty="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885007719"/>
              </p:ext>
            </p:extLst>
          </p:nvPr>
        </p:nvGraphicFramePr>
        <p:xfrm>
          <a:off x="1295400" y="191388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04800" y="1403122"/>
            <a:ext cx="8534400" cy="4693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15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200" b="1" dirty="0" err="1"/>
              <a:t>Квалитетне</a:t>
            </a:r>
            <a:r>
              <a:rPr lang="ru-RU" sz="2200" b="1" dirty="0"/>
              <a:t> базе </a:t>
            </a:r>
            <a:r>
              <a:rPr lang="ru-RU" sz="2200" b="1" dirty="0" err="1"/>
              <a:t>података</a:t>
            </a:r>
            <a:r>
              <a:rPr lang="ru-RU" sz="2200" b="1" dirty="0"/>
              <a:t> </a:t>
            </a:r>
            <a:r>
              <a:rPr lang="ru-RU" sz="2200" dirty="0"/>
              <a:t>(</a:t>
            </a:r>
            <a:r>
              <a:rPr lang="ru-RU" sz="2200" dirty="0" err="1"/>
              <a:t>доступне</a:t>
            </a:r>
            <a:r>
              <a:rPr lang="ru-RU" sz="2200" dirty="0"/>
              <a:t>, </a:t>
            </a:r>
            <a:r>
              <a:rPr lang="ru-RU" sz="2200" dirty="0" err="1"/>
              <a:t>довољно</a:t>
            </a:r>
            <a:r>
              <a:rPr lang="ru-RU" sz="2200" dirty="0"/>
              <a:t> </a:t>
            </a:r>
            <a:r>
              <a:rPr lang="ru-RU" sz="2200" dirty="0" err="1"/>
              <a:t>ажурне</a:t>
            </a:r>
            <a:r>
              <a:rPr lang="ru-RU" sz="2200" dirty="0"/>
              <a:t>, </a:t>
            </a:r>
            <a:r>
              <a:rPr lang="ru-RU" sz="2200" dirty="0" err="1"/>
              <a:t>комплетне</a:t>
            </a:r>
            <a:r>
              <a:rPr lang="ru-RU" sz="2200" dirty="0"/>
              <a:t>, </a:t>
            </a:r>
            <a:r>
              <a:rPr lang="ru-RU" sz="2200" dirty="0" err="1"/>
              <a:t>конзистентне</a:t>
            </a:r>
            <a:r>
              <a:rPr lang="ru-RU" sz="2200" dirty="0"/>
              <a:t>, </a:t>
            </a:r>
            <a:r>
              <a:rPr lang="ru-RU" sz="2200" dirty="0" err="1"/>
              <a:t>тачне</a:t>
            </a:r>
            <a:r>
              <a:rPr lang="ru-RU" sz="2200" dirty="0"/>
              <a:t> и др.) су </a:t>
            </a:r>
            <a:r>
              <a:rPr lang="ru-RU" sz="2200" b="1" dirty="0" err="1"/>
              <a:t>основни</a:t>
            </a:r>
            <a:r>
              <a:rPr lang="ru-RU" sz="2200" b="1" dirty="0"/>
              <a:t> </a:t>
            </a:r>
            <a:r>
              <a:rPr lang="ru-RU" sz="2200" b="1" dirty="0" err="1"/>
              <a:t>предуслов</a:t>
            </a:r>
            <a:r>
              <a:rPr lang="ru-RU" sz="2200" b="1" dirty="0"/>
              <a:t> за </a:t>
            </a:r>
            <a:r>
              <a:rPr lang="ru-RU" sz="2200" b="1" dirty="0" err="1"/>
              <a:t>управљање</a:t>
            </a:r>
            <a:r>
              <a:rPr lang="ru-RU" sz="2200" b="1" dirty="0"/>
              <a:t> </a:t>
            </a:r>
            <a:r>
              <a:rPr lang="ru-RU" sz="2200" b="1" dirty="0" err="1"/>
              <a:t>системом</a:t>
            </a:r>
            <a:r>
              <a:rPr lang="ru-RU" sz="2200" b="1" dirty="0"/>
              <a:t> безбедности </a:t>
            </a:r>
            <a:r>
              <a:rPr lang="ru-RU" sz="2200" b="1" dirty="0" err="1"/>
              <a:t>саобраћаја</a:t>
            </a:r>
            <a:r>
              <a:rPr lang="ru-RU" sz="2200" b="1" dirty="0"/>
              <a:t> </a:t>
            </a:r>
            <a:r>
              <a:rPr lang="ru-RU" sz="2200" b="1" dirty="0" err="1"/>
              <a:t>које</a:t>
            </a:r>
            <a:r>
              <a:rPr lang="ru-RU" sz="2200" b="1" dirty="0"/>
              <a:t> </a:t>
            </a:r>
            <a:r>
              <a:rPr lang="ru-RU" sz="2200" b="1" dirty="0" err="1"/>
              <a:t>је</a:t>
            </a:r>
            <a:r>
              <a:rPr lang="ru-RU" sz="2200" b="1" dirty="0"/>
              <a:t> </a:t>
            </a:r>
            <a:r>
              <a:rPr lang="ru-RU" sz="2200" b="1" dirty="0" err="1"/>
              <a:t>базирано</a:t>
            </a:r>
            <a:r>
              <a:rPr lang="ru-RU" sz="2200" b="1" dirty="0"/>
              <a:t> на </a:t>
            </a:r>
            <a:r>
              <a:rPr lang="ru-RU" sz="2200" b="1" dirty="0" err="1" smtClean="0"/>
              <a:t>подацима</a:t>
            </a:r>
            <a:r>
              <a:rPr lang="ru-RU" sz="2200" dirty="0" smtClean="0"/>
              <a:t>.</a:t>
            </a:r>
          </a:p>
          <a:p>
            <a:pPr marL="457200" indent="-457200">
              <a:spcBef>
                <a:spcPts val="600"/>
              </a:spcBef>
              <a:spcAft>
                <a:spcPts val="15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200" dirty="0" smtClean="0"/>
              <a:t>Стручно протумачени подаци из базе података обезбеђују </a:t>
            </a:r>
            <a:r>
              <a:rPr lang="sr-Cyrl-RS" sz="2200" dirty="0"/>
              <a:t>квалитетно </a:t>
            </a:r>
            <a:r>
              <a:rPr lang="sr-Cyrl-RS" sz="2200" dirty="0" smtClean="0"/>
              <a:t>дефинисање постојећег стања, дефинисање циљева </a:t>
            </a:r>
            <a:r>
              <a:rPr lang="sr-Cyrl-RS" sz="2200" dirty="0"/>
              <a:t>за унапређење безбедности саобраћаја, </a:t>
            </a:r>
            <a:r>
              <a:rPr lang="sr-Cyrl-RS" sz="2200" dirty="0" smtClean="0"/>
              <a:t>и коначно, дефинисање  мера за унапређење постојећег стања.</a:t>
            </a:r>
          </a:p>
          <a:p>
            <a:pPr marL="457200" indent="-457200">
              <a:spcBef>
                <a:spcPts val="600"/>
              </a:spcBef>
              <a:spcAft>
                <a:spcPts val="15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200" dirty="0" err="1" smtClean="0"/>
              <a:t>Република</a:t>
            </a:r>
            <a:r>
              <a:rPr lang="ru-RU" sz="2200" dirty="0" smtClean="0"/>
              <a:t> </a:t>
            </a:r>
            <a:r>
              <a:rPr lang="ru-RU" sz="2200" dirty="0" err="1"/>
              <a:t>Србија</a:t>
            </a:r>
            <a:r>
              <a:rPr lang="ru-RU" sz="2200" dirty="0"/>
              <a:t> се </a:t>
            </a:r>
            <a:r>
              <a:rPr lang="ru-RU" sz="2200" dirty="0" err="1"/>
              <a:t>може</a:t>
            </a:r>
            <a:r>
              <a:rPr lang="ru-RU" sz="2200" dirty="0"/>
              <a:t> </a:t>
            </a:r>
            <a:r>
              <a:rPr lang="ru-RU" sz="2200" dirty="0" err="1"/>
              <a:t>похвалити</a:t>
            </a:r>
            <a:r>
              <a:rPr lang="ru-RU" sz="2200" dirty="0"/>
              <a:t> </a:t>
            </a:r>
            <a:r>
              <a:rPr lang="ru-RU" sz="2200" dirty="0" err="1"/>
              <a:t>напредним</a:t>
            </a:r>
            <a:r>
              <a:rPr lang="ru-RU" sz="2200" dirty="0"/>
              <a:t> </a:t>
            </a:r>
            <a:r>
              <a:rPr lang="ru-RU" sz="2200" dirty="0" err="1" smtClean="0"/>
              <a:t>системом</a:t>
            </a:r>
            <a:r>
              <a:rPr lang="ru-RU" sz="2200" dirty="0"/>
              <a:t> </a:t>
            </a:r>
            <a:r>
              <a:rPr lang="ru-RU" sz="2200" dirty="0" smtClean="0"/>
              <a:t>(</a:t>
            </a:r>
            <a:r>
              <a:rPr lang="ru-RU" sz="2200" dirty="0" err="1"/>
              <a:t>Интегрисана</a:t>
            </a:r>
            <a:r>
              <a:rPr lang="ru-RU" sz="2200" dirty="0"/>
              <a:t> база </a:t>
            </a:r>
            <a:r>
              <a:rPr lang="ru-RU" sz="2200" dirty="0" err="1"/>
              <a:t>података</a:t>
            </a:r>
            <a:r>
              <a:rPr lang="ru-RU" sz="2200" dirty="0"/>
              <a:t> о </a:t>
            </a:r>
            <a:r>
              <a:rPr lang="ru-RU" sz="2200" dirty="0" err="1"/>
              <a:t>обележјима</a:t>
            </a:r>
            <a:r>
              <a:rPr lang="ru-RU" sz="2200" dirty="0"/>
              <a:t> БС + </a:t>
            </a:r>
            <a:r>
              <a:rPr lang="ru-RU" sz="2200" dirty="0" err="1" smtClean="0"/>
              <a:t>Апликација</a:t>
            </a:r>
            <a:r>
              <a:rPr lang="ru-RU" sz="2200" dirty="0" smtClean="0"/>
              <a:t>) </a:t>
            </a:r>
            <a:r>
              <a:rPr lang="ru-RU" sz="2200" dirty="0" err="1" smtClean="0"/>
              <a:t>који</a:t>
            </a:r>
            <a:r>
              <a:rPr lang="ru-RU" sz="2200" dirty="0" smtClean="0"/>
              <a:t> </a:t>
            </a:r>
            <a:r>
              <a:rPr lang="ru-RU" sz="2200" dirty="0" err="1" smtClean="0"/>
              <a:t>је</a:t>
            </a:r>
            <a:r>
              <a:rPr lang="ru-RU" sz="2200" dirty="0" smtClean="0"/>
              <a:t> у </a:t>
            </a:r>
            <a:r>
              <a:rPr lang="ru-RU" sz="2200" dirty="0" err="1" smtClean="0"/>
              <a:t>одређеним</a:t>
            </a:r>
            <a:r>
              <a:rPr lang="ru-RU" sz="2200" dirty="0" smtClean="0"/>
              <a:t> </a:t>
            </a:r>
            <a:r>
              <a:rPr lang="ru-RU" sz="2200" dirty="0" err="1" smtClean="0"/>
              <a:t>аспектима</a:t>
            </a:r>
            <a:r>
              <a:rPr lang="ru-RU" sz="2200" dirty="0" smtClean="0"/>
              <a:t> </a:t>
            </a:r>
            <a:r>
              <a:rPr lang="ru-RU" sz="2200" dirty="0" err="1" smtClean="0"/>
              <a:t>напреднији</a:t>
            </a:r>
            <a:r>
              <a:rPr lang="ru-RU" sz="2200" dirty="0" smtClean="0"/>
              <a:t> него у </a:t>
            </a:r>
            <a:r>
              <a:rPr lang="ru-RU" sz="2200" dirty="0" err="1" smtClean="0"/>
              <a:t>државама</a:t>
            </a:r>
            <a:r>
              <a:rPr lang="ru-RU" sz="2200" dirty="0" smtClean="0"/>
              <a:t> </a:t>
            </a:r>
            <a:r>
              <a:rPr lang="ru-RU" sz="2200" dirty="0" err="1" smtClean="0"/>
              <a:t>које</a:t>
            </a:r>
            <a:r>
              <a:rPr lang="ru-RU" sz="2200" dirty="0" smtClean="0"/>
              <a:t> су </a:t>
            </a:r>
            <a:r>
              <a:rPr lang="ru-RU" sz="2200" dirty="0" err="1" smtClean="0"/>
              <a:t>синоними</a:t>
            </a:r>
            <a:r>
              <a:rPr lang="ru-RU" sz="2200" dirty="0" smtClean="0"/>
              <a:t> за </a:t>
            </a:r>
            <a:r>
              <a:rPr lang="ru-RU" sz="2200" dirty="0" err="1" smtClean="0"/>
              <a:t>квалитетно</a:t>
            </a:r>
            <a:r>
              <a:rPr lang="ru-RU" sz="2200" dirty="0" smtClean="0"/>
              <a:t> </a:t>
            </a:r>
            <a:r>
              <a:rPr lang="ru-RU" sz="2200" dirty="0" err="1" smtClean="0"/>
              <a:t>управљање</a:t>
            </a:r>
            <a:r>
              <a:rPr lang="ru-RU" sz="2200" dirty="0" smtClean="0"/>
              <a:t> </a:t>
            </a:r>
            <a:r>
              <a:rPr lang="ru-RU" sz="2200" dirty="0" err="1" smtClean="0"/>
              <a:t>безбедношћу</a:t>
            </a:r>
            <a:r>
              <a:rPr lang="ru-RU" sz="2200" dirty="0" smtClean="0"/>
              <a:t> </a:t>
            </a:r>
            <a:r>
              <a:rPr lang="ru-RU" sz="2200" dirty="0" err="1" smtClean="0"/>
              <a:t>саобраћаја</a:t>
            </a:r>
            <a:r>
              <a:rPr lang="ru-RU" sz="2200" dirty="0"/>
              <a:t>.</a:t>
            </a:r>
            <a:endParaRPr lang="en-US" sz="2200" b="1" dirty="0"/>
          </a:p>
        </p:txBody>
      </p: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53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94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85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757</TotalTime>
  <Words>558</Words>
  <Application>Microsoft Office PowerPoint</Application>
  <PresentationFormat>On-screen Show (4:3)</PresentationFormat>
  <Paragraphs>59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Jelena Milosevic</cp:lastModifiedBy>
  <cp:revision>52</cp:revision>
  <dcterms:created xsi:type="dcterms:W3CDTF">2014-10-16T19:11:55Z</dcterms:created>
  <dcterms:modified xsi:type="dcterms:W3CDTF">2017-10-24T10:11:54Z</dcterms:modified>
</cp:coreProperties>
</file>