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5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799"/>
            <a:ext cx="8991600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УТИЦАЈ СТАЦИОНАРНЕ КОНТРОЛЕ БРЗИНЕ НА ПОНАШАЊЕ УЧЕСНИКА У САОБРАЋАЈУ НА ДЕОНИЦИ ДРЖАВНОГ ПУТА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 </a:t>
            </a: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 БР. 153 (СМЕДЕРЕВСКИ ПУТ)</a:t>
            </a: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IMPACT OF STATIONARY SPEED CONTROL ON ROAD USER BEHAVIOUR  AT II CLASS STATE HIGHWAY SECTION NO. 153 (SMEDEREVSKI PUT)</a:t>
            </a:r>
            <a:endParaRPr lang="en-U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876800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Сретен Јевремовић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факултет, Београд</a:t>
            </a:r>
            <a:endParaRPr lang="sr-Latn-BA" sz="2000" i="1" dirty="0"/>
          </a:p>
          <a:p>
            <a:r>
              <a:rPr lang="sr-Cyrl-RS" sz="2000" dirty="0" smtClean="0"/>
              <a:t>Драган Савић</a:t>
            </a:r>
            <a:r>
              <a:rPr lang="sr-Cyrl-BA" sz="2000" dirty="0" smtClean="0"/>
              <a:t>, </a:t>
            </a:r>
            <a:r>
              <a:rPr lang="sr-Cyrl-BA" sz="2000" i="1" dirty="0"/>
              <a:t>Саобраћајни </a:t>
            </a:r>
            <a:r>
              <a:rPr lang="sr-Cyrl-BA" sz="2000" i="1" dirty="0" smtClean="0"/>
              <a:t>факултет, Београд</a:t>
            </a:r>
          </a:p>
          <a:p>
            <a:r>
              <a:rPr lang="sr-Cyrl-RS" sz="2000" dirty="0" smtClean="0"/>
              <a:t>Предраг Јањић</a:t>
            </a:r>
            <a:r>
              <a:rPr lang="sr-Cyrl-BA" sz="2000" dirty="0" smtClean="0"/>
              <a:t>, </a:t>
            </a:r>
            <a:r>
              <a:rPr lang="sr-Cyrl-BA" sz="2000" i="1" dirty="0"/>
              <a:t>Саобраћајни </a:t>
            </a:r>
            <a:r>
              <a:rPr lang="sr-Cyrl-BA" sz="2000" i="1" dirty="0" smtClean="0"/>
              <a:t>факултет, Београд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29904" y="1556350"/>
            <a:ext cx="833309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smtClean="0"/>
              <a:t>УВОД</a:t>
            </a:r>
            <a:endParaRPr lang="sr-Latn-BA" sz="32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smtClean="0"/>
              <a:t>ОПШТЕ О ДЕОНИЦИ</a:t>
            </a:r>
            <a:endParaRPr lang="sr-Latn-BA" sz="32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smtClean="0"/>
              <a:t>МЕТОДОЛОГИЈА ИСТРАЖИВАЊА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3200" dirty="0" smtClean="0"/>
              <a:t>HALO TIME </a:t>
            </a:r>
            <a:r>
              <a:rPr lang="sr-Cyrl-RS" sz="3200" dirty="0"/>
              <a:t>И</a:t>
            </a:r>
            <a:r>
              <a:rPr lang="en-US" sz="3200" dirty="0" smtClean="0"/>
              <a:t> HALO DISTANCE</a:t>
            </a:r>
            <a:r>
              <a:rPr lang="sr-Cyrl-RS" sz="3200" dirty="0" smtClean="0"/>
              <a:t> ЕФЕКТИ</a:t>
            </a:r>
            <a:endParaRPr lang="en-US" sz="32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smtClean="0"/>
              <a:t>РЕЗУЛТАТИ И ДИСКУСИЈА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dirty="0" smtClean="0"/>
              <a:t>ЗАКЉУЧАК И ПРЕДЛОГ МЕРА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8600" y="1544977"/>
            <a:ext cx="8839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Мерење брзина на деоници смедеревског пута (Лештане-Смедерево)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Мерене су брзине возила у оба смера на 7 локација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 присуству полицијске патроле и без присуства полицијске патроле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Тимови су се распоређивали испред и иза полицијске патроле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smtClean="0"/>
              <a:t>Једино је </a:t>
            </a:r>
            <a:r>
              <a:rPr lang="sr-Cyrl-RS" sz="2800" dirty="0" smtClean="0"/>
              <a:t>т</a:t>
            </a:r>
            <a:r>
              <a:rPr lang="sr-Cyrl-RS" sz="2800" dirty="0" smtClean="0"/>
              <a:t>им са полицијском патролом видљив!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 И 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551801"/>
            <a:ext cx="83820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Вредности ИБС расту са удаљавањем, а опадају са приближавањем полицијској патроли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Проценат прекорачења брзине </a:t>
            </a:r>
            <a:r>
              <a:rPr lang="sr-Cyrl-RS" sz="2800" dirty="0" smtClean="0">
                <a:solidFill>
                  <a:srgbClr val="FF0000"/>
                </a:solidFill>
              </a:rPr>
              <a:t>61 %</a:t>
            </a:r>
            <a:endParaRPr lang="sr-Latn-BA" sz="2800" dirty="0" smtClean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Локација „Цреп“ </a:t>
            </a:r>
            <a:r>
              <a:rPr lang="sr-Cyrl-RS" sz="2800" dirty="0" smtClean="0">
                <a:solidFill>
                  <a:srgbClr val="FF0000"/>
                </a:solidFill>
              </a:rPr>
              <a:t>96,3 %</a:t>
            </a:r>
            <a:r>
              <a:rPr lang="sr-Cyrl-RS" sz="2800" dirty="0" smtClean="0"/>
              <a:t> прекорачења брзине (без полицијске патроле), </a:t>
            </a:r>
            <a:r>
              <a:rPr lang="sr-Cyrl-RS" sz="2800" dirty="0" smtClean="0">
                <a:solidFill>
                  <a:srgbClr val="FF0000"/>
                </a:solidFill>
              </a:rPr>
              <a:t>72,2 %</a:t>
            </a:r>
            <a:r>
              <a:rPr lang="sr-Cyrl-RS" sz="2800" dirty="0" smtClean="0"/>
              <a:t> возача вози за више од 10 </a:t>
            </a:r>
            <a:r>
              <a:rPr lang="en-US" sz="2800" dirty="0" smtClean="0"/>
              <a:t>km/h </a:t>
            </a:r>
            <a:r>
              <a:rPr lang="sr-Cyrl-RS" sz="2800" dirty="0" smtClean="0"/>
              <a:t>изнад ограничења брзине</a:t>
            </a:r>
            <a:endParaRPr lang="en-U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dirty="0" smtClean="0"/>
              <a:t>Halo distance </a:t>
            </a:r>
            <a:r>
              <a:rPr lang="sr-Cyrl-RS" sz="2800" dirty="0" smtClean="0"/>
              <a:t>ефекат</a:t>
            </a:r>
            <a:r>
              <a:rPr lang="en-US" sz="2800" dirty="0" smtClean="0"/>
              <a:t> 1200 ± 100 m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dirty="0" smtClean="0"/>
              <a:t>Halo time </a:t>
            </a:r>
            <a:r>
              <a:rPr lang="sr-Cyrl-RS" sz="2800" dirty="0" smtClean="0"/>
              <a:t>ефекат 80,5</a:t>
            </a:r>
            <a:r>
              <a:rPr lang="en-US" sz="2800" dirty="0" smtClean="0"/>
              <a:t> ± </a:t>
            </a:r>
            <a:r>
              <a:rPr lang="sr-Cyrl-RS" sz="2800" dirty="0" smtClean="0"/>
              <a:t>6,1</a:t>
            </a:r>
            <a:r>
              <a:rPr lang="en-US" sz="2800" dirty="0" smtClean="0"/>
              <a:t> s</a:t>
            </a: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9" y="951637"/>
            <a:ext cx="8895901" cy="5596642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04800" y="223170"/>
            <a:ext cx="8534400" cy="6374552"/>
            <a:chOff x="639346" y="228600"/>
            <a:chExt cx="8017707" cy="637455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46" y="228600"/>
              <a:ext cx="8017707" cy="3130965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723" y="3359565"/>
              <a:ext cx="7997330" cy="32435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4800" y="351472"/>
            <a:ext cx="8686800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</a:t>
            </a:r>
            <a:r>
              <a:rPr lang="sr-Cyrl-B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РАЗМАТРАЊА</a:t>
            </a:r>
            <a:r>
              <a:rPr lang="en-US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Cyrl-RS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ПРЕДЛОГ МЕРА</a:t>
            </a:r>
            <a:endParaRPr lang="sr-Latn-BA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19669" y="1828800"/>
            <a:ext cx="8305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Унапређење рада полицијских патрола („дупла патрола“ и нове локације контроле)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„Лажне“ камере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Санкционисање без изузетака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Преиспитивање кредибилитета постављеног ограничења брзине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294</Words>
  <Application>Microsoft Office PowerPoint</Application>
  <PresentationFormat>On-screen Show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Sreten</cp:lastModifiedBy>
  <cp:revision>37</cp:revision>
  <dcterms:created xsi:type="dcterms:W3CDTF">2014-10-16T19:11:55Z</dcterms:created>
  <dcterms:modified xsi:type="dcterms:W3CDTF">2017-10-18T15:02:17Z</dcterms:modified>
</cp:coreProperties>
</file>