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3" r:id="rId5"/>
    <p:sldId id="268" r:id="rId6"/>
    <p:sldId id="262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ПЕШАЧКИХ ТОКОВА ГРАДСКЕ ЗОНЕ – „БЕЗБЕДНА БРЗИНА ПЕШАКА</a:t>
            </a:r>
            <a:r>
              <a:rPr lang="sr-Latn-C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PEDESTRIAN FLOW ANALYSIS IN THE URBAN ZONE – „SAFE SPEED OF PEDESTRIANS“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66800" y="4565349"/>
            <a:ext cx="777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CS" sz="2000" b="1" dirty="0" smtClean="0"/>
              <a:t>Марко Суботић</a:t>
            </a:r>
            <a:r>
              <a:rPr lang="sr-Cyrl-BA" sz="2000" dirty="0" smtClean="0"/>
              <a:t>, Саобраћајни факултет Добој</a:t>
            </a:r>
          </a:p>
          <a:p>
            <a:r>
              <a:rPr lang="sr-Cyrl-CS" sz="2000" b="1" dirty="0" smtClean="0"/>
              <a:t>Владан Тубић</a:t>
            </a:r>
            <a:r>
              <a:rPr lang="sr-Cyrl-BA" sz="2000" dirty="0" smtClean="0"/>
              <a:t>, Саобраћајни факултет Београд</a:t>
            </a:r>
            <a:endParaRPr lang="sr-Latn-BA" sz="2000" i="1" dirty="0"/>
          </a:p>
          <a:p>
            <a:r>
              <a:rPr lang="sr-Cyrl-CS" sz="2000" b="1" dirty="0" smtClean="0"/>
              <a:t>Милан Тешић</a:t>
            </a:r>
            <a:r>
              <a:rPr lang="sr-Cyrl-BA" sz="2000" dirty="0" smtClean="0"/>
              <a:t>, </a:t>
            </a:r>
            <a:r>
              <a:rPr lang="sr-Cyrl-RS" sz="2000" dirty="0"/>
              <a:t>Агенција за безбједност саобраћаја Републике Српске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7086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3200" dirty="0" smtClean="0"/>
              <a:t>Увод</a:t>
            </a:r>
            <a:endParaRPr lang="sr-Latn-BA" sz="3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3200" dirty="0" smtClean="0"/>
              <a:t>Метод истраживања пешачког тока</a:t>
            </a:r>
            <a:endParaRPr lang="sr-Latn-BA" sz="3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3200" dirty="0" smtClean="0"/>
              <a:t>Резултати истраживања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3200" dirty="0" smtClean="0"/>
              <a:t>Дискусија резултата истраживања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3200" dirty="0" smtClean="0"/>
              <a:t>Закључак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C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8534400" cy="4816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CS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УЗРОК</a:t>
            </a:r>
          </a:p>
          <a:p>
            <a:pPr algn="just"/>
            <a:r>
              <a:rPr lang="sr-Cyrl-CS" sz="2200" dirty="0" smtClean="0"/>
              <a:t>Возило </a:t>
            </a:r>
            <a:r>
              <a:rPr lang="sr-Cyrl-CS" sz="2200" dirty="0"/>
              <a:t>које прилази несемафоризованом пешачком прелазу у</a:t>
            </a:r>
            <a:r>
              <a:rPr lang="sr-Cyrl-CS" sz="2200" dirty="0" smtClean="0"/>
              <a:t>: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200" dirty="0" smtClean="0"/>
              <a:t>27</a:t>
            </a:r>
            <a:r>
              <a:rPr lang="sr-Cyrl-CS" sz="2200" dirty="0"/>
              <a:t>% случајева није стало пешаку који је прилазио </a:t>
            </a:r>
            <a:r>
              <a:rPr lang="sr-Cyrl-CS" sz="2200" dirty="0" smtClean="0"/>
              <a:t>прелазу,</a:t>
            </a:r>
            <a:endParaRPr lang="sr-Cyrl-CS" sz="2200" dirty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200" dirty="0" smtClean="0"/>
              <a:t>15</a:t>
            </a:r>
            <a:r>
              <a:rPr lang="sr-Cyrl-CS" sz="2200" dirty="0"/>
              <a:t>% случајева није стало пешаку који је чекао да ступи на </a:t>
            </a:r>
            <a:r>
              <a:rPr lang="sr-Cyrl-CS" sz="2200" dirty="0" smtClean="0"/>
              <a:t>прелаз,</a:t>
            </a:r>
            <a:endParaRPr lang="sr-Cyrl-CS" sz="2200" dirty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200" dirty="0" smtClean="0"/>
              <a:t>30</a:t>
            </a:r>
            <a:r>
              <a:rPr lang="sr-Cyrl-CS" sz="2200" dirty="0"/>
              <a:t>% случајева је стало пешаку који је прилазио </a:t>
            </a:r>
            <a:r>
              <a:rPr lang="sr-Cyrl-CS" sz="2200" dirty="0" smtClean="0"/>
              <a:t>прелазу,</a:t>
            </a:r>
            <a:endParaRPr lang="sr-Cyrl-CS" sz="2200" dirty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200" dirty="0" smtClean="0"/>
              <a:t>10</a:t>
            </a:r>
            <a:r>
              <a:rPr lang="sr-Cyrl-CS" sz="2200" dirty="0"/>
              <a:t>% случајева је стало пешаку који је чекао да ступи на </a:t>
            </a:r>
            <a:r>
              <a:rPr lang="sr-Cyrl-CS" sz="2200" dirty="0" smtClean="0"/>
              <a:t>прелаз,</a:t>
            </a:r>
            <a:endParaRPr lang="sr-Cyrl-CS" sz="2200" dirty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200" dirty="0" smtClean="0"/>
              <a:t>18</a:t>
            </a:r>
            <a:r>
              <a:rPr lang="sr-Cyrl-CS" sz="2200" dirty="0"/>
              <a:t>% случајева пешаци су рискантним поступком принудили возача да заустави возило. </a:t>
            </a:r>
            <a:r>
              <a:rPr lang="sr-Latn-CS" sz="2200" dirty="0"/>
              <a:t>(</a:t>
            </a:r>
            <a:r>
              <a:rPr lang="sr-Cyrl-CS" sz="2200" dirty="0"/>
              <a:t>Igazvölgyi, </a:t>
            </a:r>
            <a:r>
              <a:rPr lang="sr-Latn-CS" sz="2200" dirty="0"/>
              <a:t>2014</a:t>
            </a:r>
            <a:r>
              <a:rPr lang="sr-Latn-CS" sz="2200" dirty="0" smtClean="0"/>
              <a:t>)</a:t>
            </a:r>
            <a:endParaRPr lang="sr-Cyrl-CS" sz="2200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CS" sz="2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ПОСЛЕДИЦА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US" sz="2200" dirty="0" err="1" smtClean="0"/>
              <a:t>Од</a:t>
            </a:r>
            <a:r>
              <a:rPr lang="en-US" sz="2200" dirty="0" smtClean="0"/>
              <a:t> </a:t>
            </a:r>
            <a:r>
              <a:rPr lang="en-US" sz="2200" dirty="0"/>
              <a:t>10 </a:t>
            </a:r>
            <a:r>
              <a:rPr lang="en-US" sz="2200" dirty="0" err="1"/>
              <a:t>погинулих</a:t>
            </a:r>
            <a:r>
              <a:rPr lang="en-US" sz="2200" dirty="0"/>
              <a:t> </a:t>
            </a:r>
            <a:r>
              <a:rPr lang="en-US" sz="2200" dirty="0" err="1"/>
              <a:t>учесника</a:t>
            </a:r>
            <a:r>
              <a:rPr lang="en-US" sz="2200" dirty="0"/>
              <a:t> у </a:t>
            </a:r>
            <a:r>
              <a:rPr lang="en-US" sz="2200" dirty="0" err="1"/>
              <a:t>саобраћајним</a:t>
            </a:r>
            <a:r>
              <a:rPr lang="en-US" sz="2200" dirty="0"/>
              <a:t> </a:t>
            </a:r>
            <a:r>
              <a:rPr lang="en-US" sz="2200" dirty="0" err="1"/>
              <a:t>незгодама</a:t>
            </a:r>
            <a:r>
              <a:rPr lang="en-US" sz="2200" dirty="0"/>
              <a:t>, </a:t>
            </a:r>
            <a:r>
              <a:rPr lang="en-US" sz="2200" dirty="0" err="1"/>
              <a:t>приближно</a:t>
            </a:r>
            <a:r>
              <a:rPr lang="en-US" sz="2200" dirty="0"/>
              <a:t> </a:t>
            </a:r>
            <a:r>
              <a:rPr lang="en-US" sz="2200" dirty="0" err="1"/>
              <a:t>је</a:t>
            </a:r>
            <a:r>
              <a:rPr lang="en-US" sz="2200" dirty="0"/>
              <a:t> 4 </a:t>
            </a:r>
            <a:r>
              <a:rPr lang="en-US" sz="2200" dirty="0" err="1"/>
              <a:t>пешака</a:t>
            </a:r>
            <a:r>
              <a:rPr lang="en-US" sz="2200" dirty="0"/>
              <a:t>.</a:t>
            </a:r>
            <a:r>
              <a:rPr lang="sr-Latn-CS" sz="2200" dirty="0"/>
              <a:t> (</a:t>
            </a:r>
            <a:r>
              <a:rPr lang="en-US" sz="2200" dirty="0" err="1"/>
              <a:t>Igazvölgyi</a:t>
            </a:r>
            <a:r>
              <a:rPr lang="en-US" sz="2200" dirty="0"/>
              <a:t>, </a:t>
            </a:r>
            <a:r>
              <a:rPr lang="sr-Latn-CS" sz="2200" dirty="0"/>
              <a:t>2014)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332768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0" y="5182569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CS" sz="2000" dirty="0" err="1"/>
              <a:t>А</a:t>
            </a:r>
            <a:r>
              <a:rPr lang="en-US" sz="2000" dirty="0" err="1" smtClean="0"/>
              <a:t>налитички</a:t>
            </a:r>
            <a:r>
              <a:rPr lang="en-US" sz="2000" dirty="0" smtClean="0"/>
              <a:t> </a:t>
            </a:r>
            <a:r>
              <a:rPr lang="en-US" sz="2000" dirty="0" err="1"/>
              <a:t>метод</a:t>
            </a:r>
            <a:r>
              <a:rPr lang="en-US" sz="2000" dirty="0"/>
              <a:t> </a:t>
            </a:r>
            <a:r>
              <a:rPr lang="en-US" sz="2000" dirty="0" err="1"/>
              <a:t>где</a:t>
            </a:r>
            <a:r>
              <a:rPr lang="en-US" sz="2000" dirty="0"/>
              <a:t> </a:t>
            </a:r>
            <a:r>
              <a:rPr lang="en-US" sz="2000" dirty="0" err="1"/>
              <a:t>се</a:t>
            </a:r>
            <a:r>
              <a:rPr lang="en-US" sz="2000" dirty="0"/>
              <a:t> </a:t>
            </a:r>
            <a:r>
              <a:rPr lang="en-US" sz="2000" dirty="0" err="1"/>
              <a:t>на</a:t>
            </a:r>
            <a:r>
              <a:rPr lang="en-US" sz="2000" dirty="0"/>
              <a:t> </a:t>
            </a:r>
            <a:r>
              <a:rPr lang="en-US" sz="2000" dirty="0" err="1"/>
              <a:t>основу</a:t>
            </a:r>
            <a:r>
              <a:rPr lang="en-US" sz="2000" dirty="0"/>
              <a:t> </a:t>
            </a:r>
            <a:r>
              <a:rPr lang="en-US" sz="2000" dirty="0" err="1"/>
              <a:t>улазних</a:t>
            </a:r>
            <a:r>
              <a:rPr lang="en-US" sz="2000" dirty="0"/>
              <a:t>, </a:t>
            </a:r>
            <a:r>
              <a:rPr lang="en-US" sz="2000" dirty="0" err="1"/>
              <a:t>мерених</a:t>
            </a:r>
            <a:r>
              <a:rPr lang="en-US" sz="2000" dirty="0"/>
              <a:t> и </a:t>
            </a:r>
            <a:r>
              <a:rPr lang="en-US" sz="2000" dirty="0" err="1"/>
              <a:t>сниманих</a:t>
            </a:r>
            <a:r>
              <a:rPr lang="en-US" sz="2000" dirty="0"/>
              <a:t> </a:t>
            </a:r>
            <a:r>
              <a:rPr lang="en-US" sz="2000" dirty="0" err="1"/>
              <a:t>података</a:t>
            </a:r>
            <a:r>
              <a:rPr lang="sr-Latn-CS" sz="2000" dirty="0"/>
              <a:t>, a </a:t>
            </a:r>
            <a:r>
              <a:rPr lang="en-US" sz="2000" dirty="0" err="1"/>
              <a:t>уз</a:t>
            </a:r>
            <a:r>
              <a:rPr lang="en-US" sz="2000" dirty="0"/>
              <a:t> </a:t>
            </a:r>
            <a:r>
              <a:rPr lang="en-US" sz="2000" dirty="0" err="1"/>
              <a:t>помоћ</a:t>
            </a:r>
            <a:r>
              <a:rPr lang="en-US" sz="2000" dirty="0"/>
              <a:t> </a:t>
            </a:r>
            <a:r>
              <a:rPr lang="en-US" sz="2000" dirty="0" err="1"/>
              <a:t>одређених</a:t>
            </a:r>
            <a:r>
              <a:rPr lang="en-US" sz="2000" dirty="0"/>
              <a:t> </a:t>
            </a:r>
            <a:r>
              <a:rPr lang="en-US" sz="2000" dirty="0" err="1"/>
              <a:t>релација</a:t>
            </a:r>
            <a:r>
              <a:rPr lang="en-US" sz="2000" dirty="0"/>
              <a:t> </a:t>
            </a:r>
            <a:r>
              <a:rPr lang="en-US" sz="2000" dirty="0" err="1"/>
              <a:t>долази</a:t>
            </a:r>
            <a:r>
              <a:rPr lang="en-US" sz="2000" dirty="0"/>
              <a:t> </a:t>
            </a:r>
            <a:r>
              <a:rPr lang="en-US" sz="2000" dirty="0" err="1"/>
              <a:t>до</a:t>
            </a:r>
            <a:r>
              <a:rPr lang="en-US" sz="2000" dirty="0"/>
              <a:t> </a:t>
            </a:r>
            <a:r>
              <a:rPr lang="en-US" sz="2000" b="1" dirty="0" err="1"/>
              <a:t>основних</a:t>
            </a:r>
            <a:r>
              <a:rPr lang="en-US" sz="2000" b="1" dirty="0"/>
              <a:t> </a:t>
            </a:r>
            <a:r>
              <a:rPr lang="en-US" sz="2000" b="1" dirty="0" err="1"/>
              <a:t>критеријума</a:t>
            </a:r>
            <a:r>
              <a:rPr lang="en-US" sz="2000" b="1" dirty="0"/>
              <a:t> </a:t>
            </a:r>
            <a:r>
              <a:rPr lang="en-US" sz="2000" b="1" dirty="0" err="1"/>
              <a:t>за</a:t>
            </a:r>
            <a:r>
              <a:rPr lang="en-US" sz="2000" b="1" dirty="0"/>
              <a:t> </a:t>
            </a:r>
            <a:r>
              <a:rPr lang="en-US" sz="2000" b="1" dirty="0" err="1"/>
              <a:t>дефинисање</a:t>
            </a:r>
            <a:r>
              <a:rPr lang="en-US" sz="2000" b="1" dirty="0"/>
              <a:t> </a:t>
            </a:r>
            <a:r>
              <a:rPr lang="en-US" sz="2000" b="1" dirty="0" err="1"/>
              <a:t>нивоа</a:t>
            </a:r>
            <a:r>
              <a:rPr lang="en-US" sz="2000" b="1" dirty="0"/>
              <a:t> </a:t>
            </a:r>
            <a:r>
              <a:rPr lang="en-US" sz="2000" b="1" dirty="0" err="1"/>
              <a:t>услуге</a:t>
            </a:r>
            <a:r>
              <a:rPr lang="en-US" sz="2000" dirty="0" smtClean="0"/>
              <a:t>.</a:t>
            </a:r>
            <a:r>
              <a:rPr lang="sr-Cyrl-CS" sz="2000" dirty="0" smtClean="0"/>
              <a:t> (ХЦМ-2000 и ХЦМ-2010)</a:t>
            </a:r>
            <a:endParaRPr lang="sr-Latn-BA" sz="2000" dirty="0" smtClean="0">
              <a:solidFill>
                <a:schemeClr val="tx2"/>
              </a:solidFill>
            </a:endParaRPr>
          </a:p>
        </p:txBody>
      </p:sp>
      <p:pic>
        <p:nvPicPr>
          <p:cNvPr id="10" name="Picture 9" descr="Drawing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6829"/>
            <a:ext cx="6858000" cy="370055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val 1"/>
          <p:cNvSpPr/>
          <p:nvPr/>
        </p:nvSpPr>
        <p:spPr>
          <a:xfrm>
            <a:off x="1771650" y="3502718"/>
            <a:ext cx="1943100" cy="1376564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884877"/>
              </p:ext>
            </p:extLst>
          </p:nvPr>
        </p:nvGraphicFramePr>
        <p:xfrm>
          <a:off x="700087" y="1447800"/>
          <a:ext cx="7896226" cy="476157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226347"/>
                <a:gridCol w="1565792"/>
                <a:gridCol w="1947666"/>
                <a:gridCol w="1755177"/>
                <a:gridCol w="1401244"/>
              </a:tblGrid>
              <a:tr h="750158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Ниво услуге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Простор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(ft</a:t>
                      </a:r>
                      <a:r>
                        <a:rPr lang="sr-Latn-CS" sz="1600" baseline="300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пешаку</a:t>
                      </a: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Проток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(пешака/</a:t>
                      </a: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мин</a:t>
                      </a: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/ft</a:t>
                      </a:r>
                      <a:r>
                        <a:rPr lang="sr-Latn-CS" sz="1600" baseline="300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 smtClean="0">
                          <a:solidFill>
                            <a:schemeClr val="tx1"/>
                          </a:solidFill>
                          <a:effectLst/>
                        </a:rPr>
                        <a:t>Брзина </a:t>
                      </a:r>
                      <a:r>
                        <a:rPr lang="sr-Latn-CS" sz="160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ft/s)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Однос</a:t>
                      </a: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 V/C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526707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&gt;60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≤5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&gt;4.25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r-Cyrl-CS" sz="1600" b="1" dirty="0">
                          <a:solidFill>
                            <a:schemeClr val="tx1"/>
                          </a:solidFill>
                          <a:effectLst/>
                        </a:rPr>
                        <a:t>(&gt;1,295)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≤0.21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750158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&gt;40-60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&gt;5-7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&gt;4.17-4.25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/>
                        </a:rPr>
                        <a:t>(&gt;1.271-1.295)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&gt;0.21-0.31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750158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&gt;24-40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&gt;7-10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&gt;4.00-4.17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/>
                        </a:rPr>
                        <a:t>(&gt;1,219-1.271)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&gt;0.31-0.44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750158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&gt;15-24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&gt;10-15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&gt;3.75-4.00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/>
                        </a:rPr>
                        <a:t>(&gt;1.143-1.219)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&gt;0.44-0.65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750158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&gt;8-15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&gt;15-23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&gt;2.50-3.75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/>
                        </a:rPr>
                        <a:t>(&gt;0.762-1.143)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&gt;0.65-1.00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44690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≥8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Променљива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b="0" dirty="0">
                          <a:solidFill>
                            <a:schemeClr val="tx1"/>
                          </a:solidFill>
                          <a:effectLst/>
                        </a:rPr>
                        <a:t>≤2.50 </a:t>
                      </a: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(≤0.762)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dirty="0">
                          <a:solidFill>
                            <a:schemeClr val="tx1"/>
                          </a:solidFill>
                          <a:effectLst/>
                        </a:rPr>
                        <a:t>Променљива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743200" y="6353115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ХЦМ-2000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95210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0" y="1371600"/>
            <a:ext cx="8991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dirty="0"/>
              <a:t>П</a:t>
            </a:r>
            <a:r>
              <a:rPr lang="sr-Latn-CS" dirty="0" smtClean="0"/>
              <a:t>осматрана </a:t>
            </a:r>
            <a:r>
              <a:rPr lang="sr-Latn-CS" dirty="0"/>
              <a:t>су </a:t>
            </a:r>
            <a:r>
              <a:rPr lang="sr-Latn-CS" b="1" dirty="0">
                <a:solidFill>
                  <a:srgbClr val="FF0000"/>
                </a:solidFill>
              </a:rPr>
              <a:t>3 </a:t>
            </a:r>
            <a:r>
              <a:rPr lang="en-US" b="1" dirty="0" err="1">
                <a:solidFill>
                  <a:srgbClr val="FF0000"/>
                </a:solidFill>
              </a:rPr>
              <a:t>сигналисана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sr-Latn-CS" b="1" dirty="0">
                <a:solidFill>
                  <a:srgbClr val="FF0000"/>
                </a:solidFill>
              </a:rPr>
              <a:t>пешачка прелаза </a:t>
            </a:r>
            <a:r>
              <a:rPr lang="sr-Latn-CS" dirty="0"/>
              <a:t>у градској зони града Добоја, где су мерене </a:t>
            </a:r>
            <a:r>
              <a:rPr lang="sr-Latn-CS" dirty="0">
                <a:solidFill>
                  <a:srgbClr val="0070C0"/>
                </a:solidFill>
              </a:rPr>
              <a:t>индивидуалне брзине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кретања</a:t>
            </a:r>
            <a:r>
              <a:rPr lang="sr-Latn-CS" dirty="0">
                <a:solidFill>
                  <a:srgbClr val="0070C0"/>
                </a:solidFill>
              </a:rPr>
              <a:t> </a:t>
            </a:r>
            <a:r>
              <a:rPr lang="sr-Latn-CS" dirty="0" smtClean="0">
                <a:solidFill>
                  <a:srgbClr val="0070C0"/>
                </a:solidFill>
              </a:rPr>
              <a:t>пешака</a:t>
            </a:r>
            <a:r>
              <a:rPr lang="sr-Cyrl-CS" dirty="0" smtClean="0">
                <a:solidFill>
                  <a:srgbClr val="0070C0"/>
                </a:solidFill>
              </a:rPr>
              <a:t>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dirty="0" err="1"/>
              <a:t>Од</a:t>
            </a:r>
            <a:r>
              <a:rPr lang="en-US" dirty="0"/>
              <a:t> </a:t>
            </a:r>
            <a:r>
              <a:rPr lang="en-US" b="1" dirty="0"/>
              <a:t>627</a:t>
            </a:r>
            <a:r>
              <a:rPr lang="en-US" dirty="0"/>
              <a:t> </a:t>
            </a:r>
            <a:r>
              <a:rPr lang="en-US" dirty="0" err="1"/>
              <a:t>брзине</a:t>
            </a:r>
            <a:r>
              <a:rPr lang="en-US" dirty="0"/>
              <a:t>, </a:t>
            </a:r>
            <a:r>
              <a:rPr lang="en-US" b="1" dirty="0">
                <a:solidFill>
                  <a:srgbClr val="FF0000"/>
                </a:solidFill>
              </a:rPr>
              <a:t>342 </a:t>
            </a:r>
            <a:r>
              <a:rPr lang="en-US" dirty="0" err="1"/>
              <a:t>измерене</a:t>
            </a:r>
            <a:r>
              <a:rPr lang="en-US" dirty="0"/>
              <a:t> </a:t>
            </a:r>
            <a:r>
              <a:rPr lang="en-US" dirty="0" err="1"/>
              <a:t>брзине</a:t>
            </a:r>
            <a:r>
              <a:rPr lang="en-US" dirty="0"/>
              <a:t> </a:t>
            </a:r>
            <a:r>
              <a:rPr lang="en-US" dirty="0" err="1"/>
              <a:t>чине</a:t>
            </a:r>
            <a:r>
              <a:rPr lang="en-US" dirty="0"/>
              <a:t> </a:t>
            </a:r>
            <a:r>
              <a:rPr lang="en-US" dirty="0" err="1"/>
              <a:t>жене</a:t>
            </a:r>
            <a:r>
              <a:rPr lang="en-US" dirty="0"/>
              <a:t>, а </a:t>
            </a:r>
            <a:r>
              <a:rPr lang="en-US" b="1" dirty="0">
                <a:solidFill>
                  <a:srgbClr val="0070C0"/>
                </a:solidFill>
              </a:rPr>
              <a:t>285</a:t>
            </a:r>
            <a:r>
              <a:rPr lang="en-US" dirty="0"/>
              <a:t> </a:t>
            </a:r>
            <a:r>
              <a:rPr lang="en-US" dirty="0" err="1"/>
              <a:t>брзина</a:t>
            </a:r>
            <a:r>
              <a:rPr lang="en-US" dirty="0"/>
              <a:t> </a:t>
            </a:r>
            <a:r>
              <a:rPr lang="en-US" dirty="0" err="1"/>
              <a:t>чине</a:t>
            </a:r>
            <a:r>
              <a:rPr lang="en-US" dirty="0"/>
              <a:t> </a:t>
            </a:r>
            <a:r>
              <a:rPr lang="en-US" dirty="0" err="1" smtClean="0"/>
              <a:t>мушкарци</a:t>
            </a:r>
            <a:r>
              <a:rPr lang="sr-Cyrl-CS" dirty="0" smtClean="0"/>
              <a:t>.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10" name="Picture 9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2514600"/>
            <a:ext cx="3420000" cy="21600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pic>
        <p:nvPicPr>
          <p:cNvPr id="11" name="Picture 10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322" y="2514600"/>
            <a:ext cx="3420000" cy="21600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2107967" y="4764042"/>
            <a:ext cx="4775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Latn-CS" b="1" dirty="0">
                <a:solidFill>
                  <a:srgbClr val="FF0000"/>
                </a:solidFill>
              </a:rPr>
              <a:t>V</a:t>
            </a:r>
            <a:r>
              <a:rPr lang="sr-Cyrl-CS" sz="1200" b="1" dirty="0" smtClean="0">
                <a:solidFill>
                  <a:srgbClr val="FF0000"/>
                </a:solidFill>
              </a:rPr>
              <a:t>Ж</a:t>
            </a:r>
            <a:r>
              <a:rPr lang="en-US" sz="1200" b="1" dirty="0" err="1" smtClean="0">
                <a:solidFill>
                  <a:srgbClr val="FF0000"/>
                </a:solidFill>
              </a:rPr>
              <a:t>ен</a:t>
            </a:r>
            <a:r>
              <a:rPr lang="sr-Cyrl-CS" sz="1200" b="1" dirty="0" smtClean="0">
                <a:solidFill>
                  <a:srgbClr val="FF0000"/>
                </a:solidFill>
              </a:rPr>
              <a:t>е</a:t>
            </a:r>
            <a:r>
              <a:rPr lang="sr-Cyrl-CS" b="1" dirty="0" smtClean="0">
                <a:solidFill>
                  <a:srgbClr val="FF0000"/>
                </a:solidFill>
              </a:rPr>
              <a:t>=</a:t>
            </a:r>
            <a:r>
              <a:rPr lang="en-US" b="1" dirty="0" smtClean="0">
                <a:solidFill>
                  <a:srgbClr val="FF0000"/>
                </a:solidFill>
              </a:rPr>
              <a:t>1,219 m/s</a:t>
            </a:r>
            <a:r>
              <a:rPr lang="sr-Cyrl-CS" b="1" dirty="0">
                <a:solidFill>
                  <a:srgbClr val="FF0000"/>
                </a:solidFill>
              </a:rPr>
              <a:t> </a:t>
            </a:r>
            <a:r>
              <a:rPr lang="sr-Cyrl-CS" b="1" dirty="0" smtClean="0">
                <a:solidFill>
                  <a:srgbClr val="FF0000"/>
                </a:solidFill>
              </a:rPr>
              <a:t>                  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sr-Latn-CS" b="1" dirty="0" smtClean="0">
                <a:solidFill>
                  <a:srgbClr val="0070C0"/>
                </a:solidFill>
              </a:rPr>
              <a:t>V</a:t>
            </a:r>
            <a:r>
              <a:rPr lang="sr-Cyrl-CS" sz="1200" b="1" dirty="0" err="1">
                <a:solidFill>
                  <a:srgbClr val="0070C0"/>
                </a:solidFill>
              </a:rPr>
              <a:t>М</a:t>
            </a:r>
            <a:r>
              <a:rPr lang="en-US" sz="1200" b="1" dirty="0" err="1" smtClean="0">
                <a:solidFill>
                  <a:srgbClr val="0070C0"/>
                </a:solidFill>
              </a:rPr>
              <a:t>ушкар</a:t>
            </a:r>
            <a:r>
              <a:rPr lang="sr-Cyrl-CS" sz="1200" b="1" dirty="0" smtClean="0">
                <a:solidFill>
                  <a:srgbClr val="0070C0"/>
                </a:solidFill>
              </a:rPr>
              <a:t>ци</a:t>
            </a:r>
            <a:r>
              <a:rPr lang="sr-Cyrl-CS" b="1" dirty="0" smtClean="0">
                <a:solidFill>
                  <a:srgbClr val="0070C0"/>
                </a:solidFill>
              </a:rPr>
              <a:t>=</a:t>
            </a:r>
            <a:r>
              <a:rPr lang="en-US" b="1" dirty="0" smtClean="0">
                <a:solidFill>
                  <a:srgbClr val="0070C0"/>
                </a:solidFill>
              </a:rPr>
              <a:t>1,296 </a:t>
            </a:r>
            <a:r>
              <a:rPr lang="en-US" b="1" dirty="0">
                <a:solidFill>
                  <a:srgbClr val="0070C0"/>
                </a:solidFill>
              </a:rPr>
              <a:t>m/s.</a:t>
            </a:r>
            <a:endParaRPr lang="en-US" b="1" dirty="0">
              <a:solidFill>
                <a:srgbClr val="0070C0"/>
              </a:solidFill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407117"/>
              </p:ext>
            </p:extLst>
          </p:nvPr>
        </p:nvGraphicFramePr>
        <p:xfrm>
          <a:off x="647699" y="5133374"/>
          <a:ext cx="8001001" cy="1679211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50800" dir="5400000" algn="ctr" rotWithShape="0">
                    <a:schemeClr val="bg1"/>
                  </a:outerShdw>
                </a:effectLst>
                <a:tableStyleId>{5C22544A-7EE6-4342-B048-85BDC9FD1C3A}</a:tableStyleId>
              </a:tblPr>
              <a:tblGrid>
                <a:gridCol w="1159986"/>
                <a:gridCol w="1129125"/>
                <a:gridCol w="1191754"/>
                <a:gridCol w="1130034"/>
                <a:gridCol w="1130034"/>
                <a:gridCol w="1130034"/>
                <a:gridCol w="1130034"/>
              </a:tblGrid>
              <a:tr h="94769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400" dirty="0">
                          <a:solidFill>
                            <a:schemeClr val="tx1"/>
                          </a:solidFill>
                          <a:effectLst/>
                        </a:rPr>
                        <a:t>ЛОКАЦИЈА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400" dirty="0">
                          <a:solidFill>
                            <a:schemeClr val="tx1"/>
                          </a:solidFill>
                          <a:effectLst/>
                        </a:rPr>
                        <a:t>Величина узорка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400" dirty="0">
                          <a:solidFill>
                            <a:schemeClr val="tx1"/>
                          </a:solidFill>
                          <a:effectLst/>
                        </a:rPr>
                        <a:t>V (</a:t>
                      </a:r>
                      <a:r>
                        <a:rPr lang="sr-Cyrl-CS" sz="1400" dirty="0">
                          <a:solidFill>
                            <a:schemeClr val="tx1"/>
                          </a:solidFill>
                          <a:effectLst/>
                        </a:rPr>
                        <a:t>Мушкарци</a:t>
                      </a:r>
                      <a:r>
                        <a:rPr lang="sr-Latn-CS" sz="14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400" dirty="0">
                          <a:solidFill>
                            <a:schemeClr val="tx1"/>
                          </a:solidFill>
                          <a:effectLst/>
                        </a:rPr>
                        <a:t>m/s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40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sr-Latn-CS" sz="1400" baseline="-2500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400">
                          <a:solidFill>
                            <a:schemeClr val="tx1"/>
                          </a:solidFill>
                          <a:effectLst/>
                        </a:rPr>
                        <a:t>Величина узорка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40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400">
                          <a:solidFill>
                            <a:schemeClr val="tx1"/>
                          </a:solidFill>
                          <a:effectLst/>
                        </a:rPr>
                        <a:t>(Žene)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400">
                          <a:solidFill>
                            <a:schemeClr val="tx1"/>
                          </a:solidFill>
                          <a:effectLst/>
                        </a:rPr>
                        <a:t>m/s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40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sr-Latn-CS" sz="1400" baseline="-2500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21750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73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b="1" dirty="0">
                          <a:solidFill>
                            <a:srgbClr val="0070C0"/>
                          </a:solidFill>
                          <a:effectLst/>
                        </a:rPr>
                        <a:t>1,015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0,170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93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b="1" dirty="0">
                          <a:solidFill>
                            <a:srgbClr val="FF0000"/>
                          </a:solidFill>
                          <a:effectLst/>
                        </a:rPr>
                        <a:t>0,908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0,156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21750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139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b="1" dirty="0">
                          <a:solidFill>
                            <a:srgbClr val="0070C0"/>
                          </a:solidFill>
                          <a:effectLst/>
                        </a:rPr>
                        <a:t>1,433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0,211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174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b="1" dirty="0">
                          <a:solidFill>
                            <a:srgbClr val="FF0000"/>
                          </a:solidFill>
                          <a:effectLst/>
                        </a:rPr>
                        <a:t>1,351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0,219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21750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73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b="1" dirty="0">
                          <a:solidFill>
                            <a:srgbClr val="0070C0"/>
                          </a:solidFill>
                          <a:effectLst/>
                        </a:rPr>
                        <a:t>1,316</a:t>
                      </a:r>
                      <a:endParaRPr lang="en-US" sz="16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0,223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75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b="1" dirty="0">
                          <a:solidFill>
                            <a:srgbClr val="FF0000"/>
                          </a:solidFill>
                          <a:effectLst/>
                        </a:rPr>
                        <a:t>1,299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 dirty="0">
                          <a:solidFill>
                            <a:schemeClr val="tx1"/>
                          </a:solidFill>
                          <a:effectLst/>
                        </a:rPr>
                        <a:t>0,228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</a:tbl>
          </a:graphicData>
        </a:graphic>
      </p:graphicFrame>
      <p:sp>
        <p:nvSpPr>
          <p:cNvPr id="13" name="Oval 12"/>
          <p:cNvSpPr/>
          <p:nvPr/>
        </p:nvSpPr>
        <p:spPr>
          <a:xfrm>
            <a:off x="6324600" y="5207679"/>
            <a:ext cx="1352550" cy="840682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893073" y="5227191"/>
            <a:ext cx="1352550" cy="840682"/>
          </a:xfrm>
          <a:prstGeom prst="ellipse">
            <a:avLst/>
          </a:prstGeom>
          <a:noFill/>
          <a:ln>
            <a:solidFill>
              <a:srgbClr val="0070C0"/>
            </a:solidFill>
          </a:ln>
          <a:effectLst>
            <a:glow rad="228600">
              <a:srgbClr val="0070C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0" y="1337568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000" dirty="0" smtClean="0"/>
              <a:t>А</a:t>
            </a:r>
            <a:r>
              <a:rPr lang="en-US" sz="2000" dirty="0" err="1" smtClean="0"/>
              <a:t>нализиране</a:t>
            </a:r>
            <a:r>
              <a:rPr lang="en-US" sz="2000" dirty="0" smtClean="0"/>
              <a:t> </a:t>
            </a:r>
            <a:r>
              <a:rPr lang="en-US" sz="2000" dirty="0" err="1"/>
              <a:t>су</a:t>
            </a:r>
            <a:r>
              <a:rPr lang="en-US" sz="2000" dirty="0"/>
              <a:t> </a:t>
            </a:r>
            <a:r>
              <a:rPr lang="en-US" sz="2000" dirty="0" err="1"/>
              <a:t>вредности</a:t>
            </a:r>
            <a:r>
              <a:rPr lang="en-US" sz="2000" dirty="0"/>
              <a:t> </a:t>
            </a:r>
            <a:r>
              <a:rPr lang="en-US" sz="2000" dirty="0" err="1"/>
              <a:t>брзина</a:t>
            </a:r>
            <a:r>
              <a:rPr lang="en-US" sz="2000" dirty="0"/>
              <a:t> </a:t>
            </a:r>
            <a:r>
              <a:rPr lang="en-US" sz="2000" dirty="0" err="1"/>
              <a:t>пешака</a:t>
            </a:r>
            <a:r>
              <a:rPr lang="en-US" sz="2000" dirty="0"/>
              <a:t> </a:t>
            </a:r>
            <a:r>
              <a:rPr lang="en-US" sz="2000" dirty="0" err="1"/>
              <a:t>које</a:t>
            </a:r>
            <a:r>
              <a:rPr lang="en-US" sz="2000" dirty="0"/>
              <a:t> </a:t>
            </a:r>
            <a:r>
              <a:rPr lang="en-US" sz="2000" dirty="0" err="1"/>
              <a:t>су</a:t>
            </a:r>
            <a:r>
              <a:rPr lang="en-US" sz="2000" dirty="0"/>
              <a:t> </a:t>
            </a:r>
            <a:r>
              <a:rPr lang="en-US" sz="2000" dirty="0" err="1"/>
              <a:t>добијене</a:t>
            </a:r>
            <a:r>
              <a:rPr lang="en-US" sz="2000" dirty="0"/>
              <a:t> </a:t>
            </a:r>
            <a:r>
              <a:rPr lang="en-US" sz="2000" dirty="0" err="1"/>
              <a:t>на</a:t>
            </a:r>
            <a:r>
              <a:rPr lang="en-US" sz="2000" dirty="0"/>
              <a:t> </a:t>
            </a:r>
            <a:r>
              <a:rPr lang="en-US" sz="2000" dirty="0" err="1"/>
              <a:t>три</a:t>
            </a:r>
            <a:r>
              <a:rPr lang="en-US" sz="2000" dirty="0"/>
              <a:t> </a:t>
            </a:r>
            <a:r>
              <a:rPr lang="en-US" sz="2000" dirty="0" err="1"/>
              <a:t>локације</a:t>
            </a:r>
            <a:endParaRPr lang="sr-Latn-BA" sz="2000" dirty="0" smtClean="0">
              <a:solidFill>
                <a:schemeClr val="tx2"/>
              </a:solidFill>
            </a:endParaRP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000" dirty="0" err="1"/>
              <a:t>Мерна</a:t>
            </a:r>
            <a:r>
              <a:rPr lang="en-US" sz="2000" dirty="0"/>
              <a:t> </a:t>
            </a:r>
            <a:r>
              <a:rPr lang="en-US" sz="2000" dirty="0" err="1"/>
              <a:t>брзина</a:t>
            </a:r>
            <a:r>
              <a:rPr lang="en-US" sz="2000" dirty="0"/>
              <a:t> </a:t>
            </a:r>
            <a:r>
              <a:rPr lang="en-US" sz="2000" dirty="0" err="1"/>
              <a:t>свих</a:t>
            </a:r>
            <a:r>
              <a:rPr lang="en-US" sz="2000" dirty="0"/>
              <a:t> </a:t>
            </a:r>
            <a:r>
              <a:rPr lang="en-US" sz="2000" dirty="0" err="1"/>
              <a:t>пешака</a:t>
            </a:r>
            <a:r>
              <a:rPr lang="en-US" sz="2000" dirty="0"/>
              <a:t> </a:t>
            </a:r>
            <a:r>
              <a:rPr lang="en-US" sz="2000" dirty="0" err="1"/>
              <a:t>на</a:t>
            </a:r>
            <a:r>
              <a:rPr lang="en-US" sz="2000" dirty="0"/>
              <a:t> </a:t>
            </a:r>
            <a:r>
              <a:rPr lang="en-US" sz="2000" dirty="0" err="1"/>
              <a:t>датим</a:t>
            </a:r>
            <a:r>
              <a:rPr lang="en-US" sz="2000" dirty="0"/>
              <a:t> </a:t>
            </a:r>
            <a:r>
              <a:rPr lang="en-US" sz="2000" dirty="0" err="1"/>
              <a:t>локацијама</a:t>
            </a:r>
            <a:r>
              <a:rPr lang="en-US" sz="2000" dirty="0"/>
              <a:t> у </a:t>
            </a:r>
            <a:r>
              <a:rPr lang="en-US" sz="2000" dirty="0" err="1"/>
              <a:t>оквиру</a:t>
            </a:r>
            <a:r>
              <a:rPr lang="en-US" sz="2000" dirty="0"/>
              <a:t> </a:t>
            </a:r>
            <a:r>
              <a:rPr lang="en-US" sz="2000" dirty="0" err="1"/>
              <a:t>емпиријске</a:t>
            </a:r>
            <a:r>
              <a:rPr lang="en-US" sz="2000" dirty="0"/>
              <a:t> </a:t>
            </a:r>
            <a:r>
              <a:rPr lang="en-US" sz="2000" dirty="0" err="1"/>
              <a:t>аритметичке</a:t>
            </a:r>
            <a:r>
              <a:rPr lang="en-US" sz="2000" dirty="0"/>
              <a:t> </a:t>
            </a:r>
            <a:r>
              <a:rPr lang="en-US" sz="2000" dirty="0" err="1"/>
              <a:t>средине</a:t>
            </a:r>
            <a:r>
              <a:rPr lang="en-US" sz="2000" dirty="0"/>
              <a:t> </a:t>
            </a:r>
            <a:r>
              <a:rPr lang="en-US" sz="2000" dirty="0" err="1"/>
              <a:t>износи</a:t>
            </a:r>
            <a:r>
              <a:rPr lang="en-US" sz="2000" dirty="0"/>
              <a:t> 1,254 </a:t>
            </a:r>
            <a:r>
              <a:rPr lang="sr-Latn-CS" sz="2000" dirty="0"/>
              <a:t>m/s </a:t>
            </a:r>
            <a:endParaRPr lang="sr-Cyrl-CS" sz="2000" dirty="0" smtClean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000" dirty="0"/>
              <a:t>Н</a:t>
            </a:r>
            <a:r>
              <a:rPr lang="en-US" sz="2000" dirty="0" err="1" smtClean="0"/>
              <a:t>иск</a:t>
            </a:r>
            <a:r>
              <a:rPr lang="sr-Cyrl-CS" sz="2000" dirty="0" smtClean="0"/>
              <a:t>а</a:t>
            </a:r>
            <a:r>
              <a:rPr lang="en-US" sz="2000" dirty="0" smtClean="0"/>
              <a:t> </a:t>
            </a:r>
            <a:r>
              <a:rPr lang="en-US" sz="2000" dirty="0" err="1" smtClean="0"/>
              <a:t>вредност</a:t>
            </a:r>
            <a:r>
              <a:rPr lang="en-US" sz="2000" dirty="0" smtClean="0"/>
              <a:t> </a:t>
            </a:r>
            <a:r>
              <a:rPr lang="en-US" sz="2000" dirty="0" err="1"/>
              <a:t>коефицијента</a:t>
            </a:r>
            <a:r>
              <a:rPr lang="en-US" sz="2000" dirty="0"/>
              <a:t> </a:t>
            </a:r>
            <a:r>
              <a:rPr lang="en-US" sz="2000" dirty="0" err="1" smtClean="0"/>
              <a:t>варијације</a:t>
            </a:r>
            <a:endParaRPr lang="sr-Cyrl-CS" sz="2000" dirty="0" smtClean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000" dirty="0" err="1"/>
              <a:t>Вредност</a:t>
            </a:r>
            <a:r>
              <a:rPr lang="en-US" sz="2000" dirty="0"/>
              <a:t> </a:t>
            </a:r>
            <a:r>
              <a:rPr lang="en-US" sz="2000" dirty="0" err="1"/>
              <a:t>стандардне</a:t>
            </a:r>
            <a:r>
              <a:rPr lang="en-US" sz="2000" dirty="0"/>
              <a:t> </a:t>
            </a:r>
            <a:r>
              <a:rPr lang="en-US" sz="2000" dirty="0" err="1"/>
              <a:t>девијације</a:t>
            </a:r>
            <a:r>
              <a:rPr lang="en-US" sz="2000" dirty="0"/>
              <a:t> </a:t>
            </a:r>
            <a:r>
              <a:rPr lang="en-US" sz="2000" dirty="0" err="1"/>
              <a:t>је</a:t>
            </a:r>
            <a:r>
              <a:rPr lang="en-US" sz="2000" dirty="0"/>
              <a:t> </a:t>
            </a:r>
            <a:r>
              <a:rPr lang="en-US" sz="2000" dirty="0" err="1"/>
              <a:t>релативно</a:t>
            </a:r>
            <a:r>
              <a:rPr lang="en-US" sz="2000" dirty="0"/>
              <a:t> </a:t>
            </a:r>
            <a:r>
              <a:rPr lang="en-US" sz="2000" dirty="0" err="1"/>
              <a:t>висока</a:t>
            </a:r>
            <a:r>
              <a:rPr lang="en-US" sz="2000" dirty="0"/>
              <a:t> (0,277</a:t>
            </a:r>
            <a:r>
              <a:rPr lang="en-US" sz="2000" dirty="0" smtClean="0"/>
              <a:t>)</a:t>
            </a:r>
            <a:endParaRPr lang="sr-Cyrl-CS" sz="2000" dirty="0" smtClean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000" dirty="0" err="1"/>
              <a:t>Н</a:t>
            </a:r>
            <a:r>
              <a:rPr lang="en-US" sz="2000" dirty="0" err="1" smtClean="0"/>
              <a:t>ајприлагодљивије</a:t>
            </a:r>
            <a:r>
              <a:rPr lang="en-US" sz="2000" dirty="0" smtClean="0"/>
              <a:t> </a:t>
            </a:r>
            <a:r>
              <a:rPr lang="sr-Cyrl-CS" sz="2000" dirty="0" smtClean="0"/>
              <a:t>је </a:t>
            </a:r>
            <a:r>
              <a:rPr lang="en-US" sz="2000" dirty="0" err="1" smtClean="0"/>
              <a:t>брзине</a:t>
            </a:r>
            <a:r>
              <a:rPr lang="en-US" sz="2000" dirty="0" smtClean="0"/>
              <a:t> </a:t>
            </a:r>
            <a:r>
              <a:rPr lang="en-US" sz="2000" dirty="0" err="1"/>
              <a:t>пешака</a:t>
            </a:r>
            <a:r>
              <a:rPr lang="en-US" sz="2000" dirty="0"/>
              <a:t> </a:t>
            </a:r>
            <a:r>
              <a:rPr lang="en-US" sz="2000" dirty="0" err="1" smtClean="0"/>
              <a:t>расподелити</a:t>
            </a:r>
            <a:r>
              <a:rPr lang="en-US" sz="2000" dirty="0" smtClean="0"/>
              <a:t> </a:t>
            </a:r>
            <a:r>
              <a:rPr lang="en-US" sz="2000" dirty="0" err="1"/>
              <a:t>према</a:t>
            </a:r>
            <a:r>
              <a:rPr lang="en-US" sz="2000" dirty="0"/>
              <a:t> </a:t>
            </a:r>
            <a:r>
              <a:rPr lang="sr-Cyrl-CS" sz="2000" dirty="0" err="1"/>
              <a:t>Г</a:t>
            </a:r>
            <a:r>
              <a:rPr lang="en-US" sz="2000" dirty="0" err="1" smtClean="0"/>
              <a:t>аусовој</a:t>
            </a:r>
            <a:r>
              <a:rPr lang="en-US" sz="2000" dirty="0" smtClean="0"/>
              <a:t> </a:t>
            </a:r>
            <a:r>
              <a:rPr lang="en-US" sz="2000" dirty="0"/>
              <a:t>(</a:t>
            </a:r>
            <a:r>
              <a:rPr lang="en-US" sz="2000" dirty="0" err="1"/>
              <a:t>нормалној</a:t>
            </a:r>
            <a:r>
              <a:rPr lang="en-US" sz="2000" dirty="0"/>
              <a:t>) </a:t>
            </a:r>
            <a:r>
              <a:rPr lang="en-US" sz="2000" dirty="0" err="1"/>
              <a:t>расподели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840417"/>
              </p:ext>
            </p:extLst>
          </p:nvPr>
        </p:nvGraphicFramePr>
        <p:xfrm>
          <a:off x="755967" y="4343400"/>
          <a:ext cx="7784465" cy="18423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74362"/>
                <a:gridCol w="1551718"/>
                <a:gridCol w="1552795"/>
                <a:gridCol w="1552795"/>
                <a:gridCol w="1552795"/>
              </a:tblGrid>
              <a:tr h="418195">
                <a:tc gridSpan="5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800" dirty="0">
                          <a:solidFill>
                            <a:schemeClr val="tx1"/>
                          </a:solidFill>
                          <a:effectLst/>
                        </a:rPr>
                        <a:t>Емпиријска аритметичка средина брзине пешака </a:t>
                      </a:r>
                      <a:r>
                        <a:rPr lang="sr-Latn-CS" sz="1800" dirty="0" smtClea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r>
                        <a:rPr lang="sr-Cyrl-CS" sz="18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r-Latn-CS" sz="180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sr-Latn-CS" sz="1800" dirty="0">
                          <a:solidFill>
                            <a:schemeClr val="tx1"/>
                          </a:solidFill>
                          <a:effectLst/>
                        </a:rPr>
                        <a:t>m/s)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16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2636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ЛОКАЦИЈА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Мушкарци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V(m/s)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Ниво услуге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Жене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Latn-CS" sz="1600">
                          <a:solidFill>
                            <a:schemeClr val="tx1"/>
                          </a:solidFill>
                          <a:effectLst/>
                        </a:rPr>
                        <a:t>V(m/s)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Ниво услуге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21392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1,03</a:t>
                      </a:r>
                      <a:endParaRPr lang="en-US" sz="16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Е</a:t>
                      </a:r>
                      <a:endParaRPr lang="en-US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0,92</a:t>
                      </a:r>
                      <a:endParaRPr lang="en-US" sz="1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Е</a:t>
                      </a:r>
                      <a:endParaRPr lang="en-US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21392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1,43</a:t>
                      </a:r>
                      <a:endParaRPr lang="en-US" sz="16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</a:t>
                      </a:r>
                      <a:endParaRPr lang="en-US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1,36</a:t>
                      </a:r>
                      <a:endParaRPr lang="en-US" sz="1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</a:t>
                      </a:r>
                      <a:endParaRPr lang="en-US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  <a:tr h="21392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1,32</a:t>
                      </a:r>
                      <a:endParaRPr lang="en-US" sz="16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</a:t>
                      </a:r>
                      <a:endParaRPr lang="en-US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1,30</a:t>
                      </a:r>
                      <a:endParaRPr lang="en-US" sz="1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sr-Cyrl-CS" sz="16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</a:t>
                      </a:r>
                      <a:endParaRPr lang="en-US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16F"/>
                    </a:solidFill>
                  </a:tcPr>
                </a:tc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5523646" y="4644687"/>
            <a:ext cx="1352550" cy="840682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2408971" y="4648200"/>
            <a:ext cx="1352550" cy="840682"/>
          </a:xfrm>
          <a:prstGeom prst="ellipse">
            <a:avLst/>
          </a:prstGeom>
          <a:noFill/>
          <a:ln>
            <a:solidFill>
              <a:srgbClr val="0070C0"/>
            </a:solidFill>
          </a:ln>
          <a:effectLst>
            <a:glow rad="228600">
              <a:srgbClr val="0070C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6200" y="1371599"/>
            <a:ext cx="86868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600" dirty="0" err="1"/>
              <a:t>Обзиром</a:t>
            </a:r>
            <a:r>
              <a:rPr lang="en-US" sz="2600" dirty="0"/>
              <a:t> </a:t>
            </a:r>
            <a:r>
              <a:rPr lang="en-US" sz="2600" dirty="0" err="1"/>
              <a:t>на</a:t>
            </a:r>
            <a:r>
              <a:rPr lang="en-US" sz="2600" dirty="0"/>
              <a:t> </a:t>
            </a:r>
            <a:r>
              <a:rPr lang="en-US" sz="2600" dirty="0" err="1"/>
              <a:t>мале</a:t>
            </a:r>
            <a:r>
              <a:rPr lang="en-US" sz="2600" dirty="0"/>
              <a:t> </a:t>
            </a:r>
            <a:r>
              <a:rPr lang="en-US" sz="2600" dirty="0" err="1"/>
              <a:t>брзине</a:t>
            </a:r>
            <a:r>
              <a:rPr lang="en-US" sz="2600" dirty="0"/>
              <a:t> </a:t>
            </a:r>
            <a:r>
              <a:rPr lang="en-US" sz="2600" dirty="0" err="1"/>
              <a:t>пешака</a:t>
            </a:r>
            <a:r>
              <a:rPr lang="en-US" sz="2600" dirty="0"/>
              <a:t>, </a:t>
            </a:r>
            <a:r>
              <a:rPr lang="en-US" sz="2600" dirty="0" err="1"/>
              <a:t>очита</a:t>
            </a:r>
            <a:r>
              <a:rPr lang="en-US" sz="2600" dirty="0"/>
              <a:t> </a:t>
            </a:r>
            <a:r>
              <a:rPr lang="en-US" sz="2600" dirty="0" err="1"/>
              <a:t>је</a:t>
            </a:r>
            <a:r>
              <a:rPr lang="en-US" sz="2600" dirty="0"/>
              <a:t> </a:t>
            </a:r>
            <a:r>
              <a:rPr lang="en-US" sz="2600" dirty="0" err="1"/>
              <a:t>вредност</a:t>
            </a:r>
            <a:r>
              <a:rPr lang="en-US" sz="2600" dirty="0"/>
              <a:t> </a:t>
            </a:r>
            <a:r>
              <a:rPr lang="en-US" sz="2600" dirty="0" err="1"/>
              <a:t>одступања</a:t>
            </a:r>
            <a:r>
              <a:rPr lang="en-US" sz="2600" dirty="0"/>
              <a:t> </a:t>
            </a:r>
            <a:r>
              <a:rPr lang="en-US" sz="2600" dirty="0" err="1"/>
              <a:t>од</a:t>
            </a:r>
            <a:r>
              <a:rPr lang="en-US" sz="2600" dirty="0"/>
              <a:t> </a:t>
            </a:r>
            <a:r>
              <a:rPr lang="en-US" sz="2600" dirty="0" err="1"/>
              <a:t>средње</a:t>
            </a:r>
            <a:r>
              <a:rPr lang="en-US" sz="2600" dirty="0"/>
              <a:t> </a:t>
            </a:r>
            <a:r>
              <a:rPr lang="en-US" sz="2600" dirty="0" err="1" smtClean="0"/>
              <a:t>вредности</a:t>
            </a:r>
            <a:endParaRPr lang="sr-Cyrl-CS" sz="2600" dirty="0" smtClean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600" dirty="0" err="1" smtClean="0"/>
              <a:t>Ако</a:t>
            </a:r>
            <a:r>
              <a:rPr lang="en-US" sz="2600" dirty="0" smtClean="0"/>
              <a:t> </a:t>
            </a:r>
            <a:r>
              <a:rPr lang="en-US" sz="2600" dirty="0" err="1"/>
              <a:t>се</a:t>
            </a:r>
            <a:r>
              <a:rPr lang="en-US" sz="2600" dirty="0"/>
              <a:t> </a:t>
            </a:r>
            <a:r>
              <a:rPr lang="en-US" sz="2600" dirty="0" err="1"/>
              <a:t>постојеће</a:t>
            </a:r>
            <a:r>
              <a:rPr lang="en-US" sz="2600" dirty="0"/>
              <a:t> </a:t>
            </a:r>
            <a:r>
              <a:rPr lang="en-US" sz="2600" dirty="0" err="1"/>
              <a:t>вредности</a:t>
            </a:r>
            <a:r>
              <a:rPr lang="en-US" sz="2600" dirty="0"/>
              <a:t> </a:t>
            </a:r>
            <a:r>
              <a:rPr lang="en-US" sz="2600" dirty="0" err="1"/>
              <a:t>брзина</a:t>
            </a:r>
            <a:r>
              <a:rPr lang="en-US" sz="2600" dirty="0"/>
              <a:t> </a:t>
            </a:r>
            <a:r>
              <a:rPr lang="en-US" sz="2600" dirty="0" err="1"/>
              <a:t>упореде</a:t>
            </a:r>
            <a:r>
              <a:rPr lang="en-US" sz="2600" dirty="0"/>
              <a:t> </a:t>
            </a:r>
            <a:r>
              <a:rPr lang="en-US" sz="2600" dirty="0" err="1"/>
              <a:t>са</a:t>
            </a:r>
            <a:r>
              <a:rPr lang="en-US" sz="2600" dirty="0"/>
              <a:t> </a:t>
            </a:r>
            <a:r>
              <a:rPr lang="sr-Latn-CS" sz="2600" dirty="0" smtClean="0"/>
              <a:t>HCM-2000</a:t>
            </a:r>
            <a:r>
              <a:rPr lang="en-US" sz="2600" dirty="0" smtClean="0"/>
              <a:t>, </a:t>
            </a:r>
            <a:r>
              <a:rPr lang="en-US" sz="2600" dirty="0" err="1"/>
              <a:t>предложена</a:t>
            </a:r>
            <a:r>
              <a:rPr lang="en-US" sz="2600" dirty="0"/>
              <a:t> </a:t>
            </a:r>
            <a:r>
              <a:rPr lang="en-US" sz="2600" dirty="0" err="1"/>
              <a:t>оцена</a:t>
            </a:r>
            <a:r>
              <a:rPr lang="en-US" sz="2600" dirty="0"/>
              <a:t> </a:t>
            </a:r>
            <a:r>
              <a:rPr lang="en-US" sz="2600" dirty="0" err="1"/>
              <a:t>пешачког</a:t>
            </a:r>
            <a:r>
              <a:rPr lang="en-US" sz="2600" dirty="0"/>
              <a:t> </a:t>
            </a:r>
            <a:r>
              <a:rPr lang="en-US" sz="2600" dirty="0" err="1"/>
              <a:t>тока</a:t>
            </a:r>
            <a:r>
              <a:rPr lang="en-US" sz="2600" dirty="0"/>
              <a:t> </a:t>
            </a:r>
            <a:r>
              <a:rPr lang="en-US" sz="2600" dirty="0" err="1"/>
              <a:t>на</a:t>
            </a:r>
            <a:r>
              <a:rPr lang="en-US" sz="2600" dirty="0"/>
              <a:t> </a:t>
            </a:r>
            <a:r>
              <a:rPr lang="en-US" sz="2600" dirty="0" err="1"/>
              <a:t>територији</a:t>
            </a:r>
            <a:r>
              <a:rPr lang="en-US" sz="2600" dirty="0"/>
              <a:t> </a:t>
            </a:r>
            <a:r>
              <a:rPr lang="en-US" sz="2600" dirty="0" err="1"/>
              <a:t>града</a:t>
            </a:r>
            <a:r>
              <a:rPr lang="en-US" sz="2600" dirty="0"/>
              <a:t> </a:t>
            </a:r>
            <a:r>
              <a:rPr lang="en-US" sz="2600" dirty="0" err="1"/>
              <a:t>Добоја</a:t>
            </a:r>
            <a:r>
              <a:rPr lang="en-US" sz="2600" dirty="0"/>
              <a:t> </a:t>
            </a:r>
            <a:r>
              <a:rPr lang="en-US" sz="2600" dirty="0" err="1"/>
              <a:t>на</a:t>
            </a:r>
            <a:r>
              <a:rPr lang="en-US" sz="2600" dirty="0"/>
              <a:t> </a:t>
            </a:r>
            <a:r>
              <a:rPr lang="en-US" sz="2600" dirty="0" err="1"/>
              <a:t>сигналисаним</a:t>
            </a:r>
            <a:r>
              <a:rPr lang="en-US" sz="2600" dirty="0"/>
              <a:t> </a:t>
            </a:r>
            <a:r>
              <a:rPr lang="en-US" sz="2600" dirty="0" err="1"/>
              <a:t>пешачким</a:t>
            </a:r>
            <a:r>
              <a:rPr lang="en-US" sz="2600" dirty="0"/>
              <a:t> </a:t>
            </a:r>
            <a:r>
              <a:rPr lang="en-US" sz="2600" dirty="0" err="1"/>
              <a:t>прелазима</a:t>
            </a:r>
            <a:r>
              <a:rPr lang="en-US" sz="2600" dirty="0"/>
              <a:t> </a:t>
            </a:r>
            <a:r>
              <a:rPr lang="en-US" sz="2600" dirty="0" err="1"/>
              <a:t>је</a:t>
            </a:r>
            <a:r>
              <a:rPr lang="en-US" sz="2600" dirty="0"/>
              <a:t> </a:t>
            </a:r>
            <a:r>
              <a:rPr lang="en-US" sz="2600" b="1" dirty="0" smtClean="0">
                <a:solidFill>
                  <a:srgbClr val="FF0000"/>
                </a:solidFill>
              </a:rPr>
              <a:t>НУ=Ц</a:t>
            </a:r>
            <a:r>
              <a:rPr lang="sr-Cyrl-CS" sz="2600" b="1" dirty="0" smtClean="0">
                <a:solidFill>
                  <a:srgbClr val="FF0000"/>
                </a:solidFill>
              </a:rPr>
              <a:t>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CS" sz="2600" dirty="0"/>
              <a:t>V</a:t>
            </a:r>
            <a:r>
              <a:rPr lang="sr-Latn-CS" sz="2600" baseline="-25000" dirty="0"/>
              <a:t>15%</a:t>
            </a:r>
            <a:r>
              <a:rPr lang="sr-Latn-CS" sz="2600" dirty="0"/>
              <a:t>, V</a:t>
            </a:r>
            <a:r>
              <a:rPr lang="sr-Latn-CS" sz="2600" baseline="-25000" dirty="0"/>
              <a:t>50%</a:t>
            </a:r>
            <a:r>
              <a:rPr lang="sr-Latn-CS" sz="2600" dirty="0"/>
              <a:t> и V</a:t>
            </a:r>
            <a:r>
              <a:rPr lang="sr-Latn-CS" sz="2600" baseline="-25000" dirty="0"/>
              <a:t>85%</a:t>
            </a:r>
            <a:r>
              <a:rPr lang="sr-Latn-CS" sz="2600" dirty="0"/>
              <a:t>, </a:t>
            </a:r>
            <a:r>
              <a:rPr lang="sr-Latn-CS" sz="2600" dirty="0" smtClean="0"/>
              <a:t>респективно </a:t>
            </a:r>
            <a:r>
              <a:rPr lang="sr-Latn-CS" sz="2600" dirty="0"/>
              <a:t>износе </a:t>
            </a:r>
            <a:r>
              <a:rPr lang="sr-Latn-CS" sz="2600" b="1" dirty="0">
                <a:solidFill>
                  <a:srgbClr val="0070C0"/>
                </a:solidFill>
              </a:rPr>
              <a:t>0,64</a:t>
            </a:r>
            <a:r>
              <a:rPr lang="sr-Latn-CS" sz="2600" dirty="0"/>
              <a:t> m/s, </a:t>
            </a:r>
            <a:r>
              <a:rPr lang="sr-Latn-CS" sz="2600" b="1" dirty="0">
                <a:solidFill>
                  <a:srgbClr val="0070C0"/>
                </a:solidFill>
              </a:rPr>
              <a:t>0,99</a:t>
            </a:r>
            <a:r>
              <a:rPr lang="sr-Latn-CS" sz="2600" dirty="0"/>
              <a:t> m/s и </a:t>
            </a:r>
            <a:r>
              <a:rPr lang="sr-Latn-CS" sz="2600" b="1" dirty="0">
                <a:solidFill>
                  <a:srgbClr val="0070C0"/>
                </a:solidFill>
              </a:rPr>
              <a:t>1,34</a:t>
            </a:r>
            <a:r>
              <a:rPr lang="sr-Latn-CS" sz="2600" dirty="0"/>
              <a:t> </a:t>
            </a:r>
            <a:r>
              <a:rPr lang="sr-Latn-CS" sz="2600" dirty="0" smtClean="0"/>
              <a:t>m/s</a:t>
            </a:r>
            <a:endParaRPr lang="sr-Cyrl-CS" sz="2600" dirty="0" smtClean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600" dirty="0" err="1"/>
              <a:t>Р</a:t>
            </a:r>
            <a:r>
              <a:rPr lang="en-US" sz="2600" dirty="0" err="1" smtClean="0"/>
              <a:t>елативно</a:t>
            </a:r>
            <a:r>
              <a:rPr lang="en-US" sz="2600" dirty="0" smtClean="0"/>
              <a:t> </a:t>
            </a:r>
            <a:r>
              <a:rPr lang="en-US" sz="2600" dirty="0" err="1"/>
              <a:t>ниске</a:t>
            </a:r>
            <a:r>
              <a:rPr lang="en-US" sz="2600" dirty="0"/>
              <a:t> </a:t>
            </a:r>
            <a:r>
              <a:rPr lang="en-US" sz="2600" dirty="0" err="1"/>
              <a:t>вредности</a:t>
            </a:r>
            <a:r>
              <a:rPr lang="en-US" sz="2600" dirty="0"/>
              <a:t> </a:t>
            </a:r>
            <a:r>
              <a:rPr lang="en-US" sz="2600" dirty="0" err="1"/>
              <a:t>брзина</a:t>
            </a:r>
            <a:r>
              <a:rPr lang="en-US" sz="2600" dirty="0"/>
              <a:t> </a:t>
            </a:r>
            <a:r>
              <a:rPr lang="en-US" sz="2600" dirty="0" err="1"/>
              <a:t>пешака</a:t>
            </a:r>
            <a:r>
              <a:rPr lang="en-US" sz="2600" dirty="0"/>
              <a:t> </a:t>
            </a:r>
            <a:r>
              <a:rPr lang="en-US" sz="2600" dirty="0" err="1"/>
              <a:t>на</a:t>
            </a:r>
            <a:r>
              <a:rPr lang="en-US" sz="2600" dirty="0"/>
              <a:t> </a:t>
            </a:r>
            <a:r>
              <a:rPr lang="en-US" sz="2600" dirty="0" err="1"/>
              <a:t>сигналисаним</a:t>
            </a:r>
            <a:r>
              <a:rPr lang="en-US" sz="2600" dirty="0"/>
              <a:t> </a:t>
            </a:r>
            <a:r>
              <a:rPr lang="en-US" sz="2600" dirty="0" err="1"/>
              <a:t>пешачким</a:t>
            </a:r>
            <a:r>
              <a:rPr lang="en-US" sz="2600" dirty="0"/>
              <a:t> </a:t>
            </a:r>
            <a:r>
              <a:rPr lang="en-US" sz="2600" dirty="0" err="1"/>
              <a:t>прелазима</a:t>
            </a:r>
            <a:r>
              <a:rPr lang="en-US" sz="2600" dirty="0"/>
              <a:t> </a:t>
            </a:r>
            <a:r>
              <a:rPr lang="en-US" sz="2600" dirty="0" err="1"/>
              <a:t>се</a:t>
            </a:r>
            <a:r>
              <a:rPr lang="en-US" sz="2600" dirty="0"/>
              <a:t> </a:t>
            </a:r>
            <a:r>
              <a:rPr lang="en-US" sz="2600" dirty="0" err="1"/>
              <a:t>оправдавају</a:t>
            </a:r>
            <a:r>
              <a:rPr lang="en-US" sz="2600" dirty="0"/>
              <a:t> </a:t>
            </a:r>
            <a:r>
              <a:rPr lang="en-US" sz="2600" dirty="0" err="1">
                <a:solidFill>
                  <a:srgbClr val="0070C0"/>
                </a:solidFill>
              </a:rPr>
              <a:t>величином</a:t>
            </a:r>
            <a:r>
              <a:rPr lang="en-US" sz="2600" dirty="0">
                <a:solidFill>
                  <a:srgbClr val="0070C0"/>
                </a:solidFill>
              </a:rPr>
              <a:t> </a:t>
            </a:r>
            <a:r>
              <a:rPr lang="en-US" sz="2600" dirty="0" err="1">
                <a:solidFill>
                  <a:srgbClr val="0070C0"/>
                </a:solidFill>
              </a:rPr>
              <a:t>града</a:t>
            </a:r>
            <a:r>
              <a:rPr lang="en-US" sz="2600" dirty="0">
                <a:solidFill>
                  <a:srgbClr val="0070C0"/>
                </a:solidFill>
              </a:rPr>
              <a:t> </a:t>
            </a:r>
            <a:r>
              <a:rPr lang="en-US" sz="2600" dirty="0" err="1">
                <a:solidFill>
                  <a:srgbClr val="0070C0"/>
                </a:solidFill>
              </a:rPr>
              <a:t>Добоја</a:t>
            </a:r>
            <a:r>
              <a:rPr lang="en-US" sz="2600" dirty="0">
                <a:solidFill>
                  <a:srgbClr val="0070C0"/>
                </a:solidFill>
              </a:rPr>
              <a:t> </a:t>
            </a:r>
            <a:r>
              <a:rPr lang="en-US" sz="2600" dirty="0"/>
              <a:t>и </a:t>
            </a:r>
            <a:r>
              <a:rPr lang="en-US" sz="2600" dirty="0" err="1"/>
              <a:t>његовим</a:t>
            </a:r>
            <a:r>
              <a:rPr lang="en-US" sz="2600" dirty="0"/>
              <a:t> </a:t>
            </a:r>
            <a:r>
              <a:rPr lang="en-US" sz="2600" dirty="0" err="1"/>
              <a:t>бројем</a:t>
            </a:r>
            <a:r>
              <a:rPr lang="en-US" sz="2600" dirty="0"/>
              <a:t> </a:t>
            </a:r>
            <a:r>
              <a:rPr lang="en-US" sz="2600" dirty="0" err="1"/>
              <a:t>становника</a:t>
            </a:r>
            <a:endParaRPr lang="en-US" sz="2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611</Words>
  <Application>Microsoft Office PowerPoint</Application>
  <PresentationFormat>On-screen Show (4:3)</PresentationFormat>
  <Paragraphs>147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Recezent</cp:lastModifiedBy>
  <cp:revision>39</cp:revision>
  <dcterms:created xsi:type="dcterms:W3CDTF">2014-10-16T19:11:55Z</dcterms:created>
  <dcterms:modified xsi:type="dcterms:W3CDTF">2017-10-17T09:49:07Z</dcterms:modified>
</cp:coreProperties>
</file>