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8" r:id="rId2"/>
  </p:sldMasterIdLst>
  <p:notesMasterIdLst>
    <p:notesMasterId r:id="rId13"/>
  </p:notesMasterIdLst>
  <p:handoutMasterIdLst>
    <p:handoutMasterId r:id="rId14"/>
  </p:handoutMasterIdLst>
  <p:sldIdLst>
    <p:sldId id="257" r:id="rId3"/>
    <p:sldId id="258" r:id="rId4"/>
    <p:sldId id="272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40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dirty="0" smtClean="0"/>
              <a:t>КОНТРОЛНА ГРУПА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explosion val="8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B9D-4698-BAAD-D3CF89B59F6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B9D-4698-BAAD-D3CF89B59F6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Мушкарци млађи</c:v>
                </c:pt>
                <c:pt idx="1">
                  <c:v>Жене млађе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11</c:v>
                </c:pt>
                <c:pt idx="1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B9D-4698-BAAD-D3CF89B59F6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Cyrl-RS" dirty="0" smtClean="0"/>
              <a:t>Испитивана група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explosion val="9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D376-41DC-856D-BD480446516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D376-41DC-856D-BD480446516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Sheet1!$A$2:$A$3</c:f>
              <c:strCache>
                <c:ptCount val="2"/>
                <c:pt idx="0">
                  <c:v>Мушкарци старији</c:v>
                </c:pt>
                <c:pt idx="1">
                  <c:v>Жене старије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376-41DC-856D-BD480446516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60B6B-963E-45AD-B18D-9DA3469D83C9}" type="datetimeFigureOut">
              <a:rPr lang="en-US" smtClean="0"/>
              <a:pPr/>
              <a:t>10/8/2017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B61BEE-A6B4-49DE-8859-2A55F155C5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93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8D2A0D-6B45-4215-8A49-D14849101A69}" type="datetimeFigureOut">
              <a:rPr lang="en-US" smtClean="0"/>
              <a:pPr/>
              <a:t>10/8/2017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E6A182-AF03-4CC8-94DC-C0726DF52A6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640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E6A182-AF03-4CC8-94DC-C0726DF52A6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75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111" y="1905000"/>
            <a:ext cx="6859787" cy="2667000"/>
          </a:xfrm>
        </p:spPr>
        <p:txBody>
          <a:bodyPr>
            <a:noAutofit/>
          </a:bodyPr>
          <a:lstStyle>
            <a:lvl1pPr>
              <a:defRPr sz="405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188982" y="4724400"/>
            <a:ext cx="6475638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2109" y="5105400"/>
            <a:ext cx="6859786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4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3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2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2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57257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411450">
              <a:defRPr/>
            </a:lvl2pPr>
            <a:lvl3pPr marL="582887">
              <a:defRPr/>
            </a:lvl3pPr>
            <a:lvl4pPr marL="754325">
              <a:defRPr/>
            </a:lvl4pPr>
            <a:lvl5pPr marL="925761">
              <a:defRPr/>
            </a:lvl5pPr>
            <a:lvl6pPr marL="1097198">
              <a:defRPr baseline="0"/>
            </a:lvl6pPr>
            <a:lvl7pPr marL="1268636">
              <a:defRPr baseline="0"/>
            </a:lvl7pPr>
            <a:lvl8pPr marL="1440072">
              <a:defRPr baseline="0"/>
            </a:lvl8pPr>
            <a:lvl9pPr marL="1611510"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24A36-10EA-4DE5-9251-C62AA44714D2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64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11" y="1905000"/>
            <a:ext cx="6859787" cy="2667000"/>
          </a:xfrm>
        </p:spPr>
        <p:txBody>
          <a:bodyPr anchor="b">
            <a:noAutofit/>
          </a:bodyPr>
          <a:lstStyle>
            <a:lvl1pPr algn="l">
              <a:defRPr sz="33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188982" y="4724400"/>
            <a:ext cx="6475638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2109" y="5102535"/>
            <a:ext cx="6859786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75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4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24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49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373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24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1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299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95A85-13CC-45EA-B1A6-5B8E77AB646B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4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2111" y="1905000"/>
            <a:ext cx="3315563" cy="4267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 marL="1467503">
              <a:defRPr sz="1200"/>
            </a:lvl6pPr>
            <a:lvl7pPr marL="1467503">
              <a:defRPr sz="1200" baseline="0"/>
            </a:lvl7pPr>
            <a:lvl8pPr marL="1467503">
              <a:defRPr sz="1200" baseline="0"/>
            </a:lvl8pPr>
            <a:lvl9pPr marL="1467503">
              <a:defRPr sz="12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33" y="1905000"/>
            <a:ext cx="3315562" cy="4267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 marL="1467503">
              <a:defRPr sz="1200"/>
            </a:lvl6pPr>
            <a:lvl7pPr marL="1467503">
              <a:defRPr sz="1200"/>
            </a:lvl7pPr>
            <a:lvl8pPr marL="1467503">
              <a:defRPr sz="1200" baseline="0"/>
            </a:lvl8pPr>
            <a:lvl9pPr marL="1467503">
              <a:defRPr sz="12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B71815-F531-4787-BA2A-626422C133AD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9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2111" y="1905000"/>
            <a:ext cx="3313277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0"/>
            </a:lvl1pPr>
            <a:lvl2pPr marL="342875" indent="0">
              <a:buNone/>
              <a:defRPr sz="1500" b="1"/>
            </a:lvl2pPr>
            <a:lvl3pPr marL="685749" indent="0">
              <a:buNone/>
              <a:defRPr sz="1350" b="1"/>
            </a:lvl3pPr>
            <a:lvl4pPr marL="1028624" indent="0">
              <a:buNone/>
              <a:defRPr sz="1200" b="1"/>
            </a:lvl4pPr>
            <a:lvl5pPr marL="1371498" indent="0">
              <a:buNone/>
              <a:defRPr sz="1200" b="1"/>
            </a:lvl5pPr>
            <a:lvl6pPr marL="1714373" indent="0">
              <a:buNone/>
              <a:defRPr sz="1200" b="1"/>
            </a:lvl6pPr>
            <a:lvl7pPr marL="2057246" indent="0">
              <a:buNone/>
              <a:defRPr sz="1200" b="1"/>
            </a:lvl7pPr>
            <a:lvl8pPr marL="2400120" indent="0">
              <a:buNone/>
              <a:defRPr sz="1200" b="1"/>
            </a:lvl8pPr>
            <a:lvl9pPr marL="2742995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2111" y="2819409"/>
            <a:ext cx="3313277" cy="3352801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 marL="1467503">
              <a:defRPr sz="1200"/>
            </a:lvl6pPr>
            <a:lvl7pPr marL="1467503">
              <a:defRPr sz="1200" baseline="0"/>
            </a:lvl7pPr>
            <a:lvl8pPr marL="1467503">
              <a:defRPr sz="1200" baseline="0"/>
            </a:lvl8pPr>
            <a:lvl9pPr marL="1467503">
              <a:defRPr sz="12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88620" y="1905000"/>
            <a:ext cx="3313277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0"/>
            </a:lvl1pPr>
            <a:lvl2pPr marL="342875" indent="0">
              <a:buNone/>
              <a:defRPr sz="1500" b="1"/>
            </a:lvl2pPr>
            <a:lvl3pPr marL="685749" indent="0">
              <a:buNone/>
              <a:defRPr sz="1350" b="1"/>
            </a:lvl3pPr>
            <a:lvl4pPr marL="1028624" indent="0">
              <a:buNone/>
              <a:defRPr sz="1200" b="1"/>
            </a:lvl4pPr>
            <a:lvl5pPr marL="1371498" indent="0">
              <a:buNone/>
              <a:defRPr sz="1200" b="1"/>
            </a:lvl5pPr>
            <a:lvl6pPr marL="1714373" indent="0">
              <a:buNone/>
              <a:defRPr sz="1200" b="1"/>
            </a:lvl6pPr>
            <a:lvl7pPr marL="2057246" indent="0">
              <a:buNone/>
              <a:defRPr sz="1200" b="1"/>
            </a:lvl7pPr>
            <a:lvl8pPr marL="2400120" indent="0">
              <a:buNone/>
              <a:defRPr sz="1200" b="1"/>
            </a:lvl8pPr>
            <a:lvl9pPr marL="2742995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88620" y="2819409"/>
            <a:ext cx="3313277" cy="3352801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 marL="1467503">
              <a:defRPr sz="1200"/>
            </a:lvl5pPr>
            <a:lvl6pPr marL="1467503">
              <a:defRPr sz="1200"/>
            </a:lvl6pPr>
            <a:lvl7pPr marL="1467503">
              <a:defRPr sz="1200"/>
            </a:lvl7pPr>
            <a:lvl8pPr marL="1467503">
              <a:defRPr sz="1200"/>
            </a:lvl8pPr>
            <a:lvl9pPr marL="1467503"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885B-3C5C-43BB-9862-47948E5DF551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857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3B6AF-AB61-4D8E-B7B7-705C5ACEBBCC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87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3EC9A-B094-4092-8061-75D86CB34931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31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2107" y="3429000"/>
            <a:ext cx="2057936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875" indent="0">
              <a:buNone/>
              <a:defRPr sz="900"/>
            </a:lvl2pPr>
            <a:lvl3pPr marL="685749" indent="0">
              <a:buNone/>
              <a:defRPr sz="750"/>
            </a:lvl3pPr>
            <a:lvl4pPr marL="1028624" indent="0">
              <a:buNone/>
              <a:defRPr sz="675"/>
            </a:lvl4pPr>
            <a:lvl5pPr marL="1371498" indent="0">
              <a:buNone/>
              <a:defRPr sz="675"/>
            </a:lvl5pPr>
            <a:lvl6pPr marL="1714373" indent="0">
              <a:buNone/>
              <a:defRPr sz="675"/>
            </a:lvl6pPr>
            <a:lvl7pPr marL="2057246" indent="0">
              <a:buNone/>
              <a:defRPr sz="675"/>
            </a:lvl7pPr>
            <a:lvl8pPr marL="2400120" indent="0">
              <a:buNone/>
              <a:defRPr sz="675"/>
            </a:lvl8pPr>
            <a:lvl9pPr marL="2742995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33439" y="1905000"/>
            <a:ext cx="4253068" cy="4038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 baseline="0"/>
            </a:lvl7pPr>
            <a:lvl8pPr>
              <a:defRPr sz="1200" baseline="0"/>
            </a:lvl8pPr>
            <a:lvl9pPr>
              <a:defRPr sz="12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3314245" y="1630828"/>
            <a:ext cx="4719500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1AEED-2323-4359-853E-316DF6600362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89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309722" y="1884311"/>
            <a:ext cx="4253068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1800"/>
            </a:lvl1pPr>
            <a:lvl2pPr marL="342875" indent="0">
              <a:buNone/>
              <a:defRPr sz="2100"/>
            </a:lvl2pPr>
            <a:lvl3pPr marL="685749" indent="0">
              <a:buNone/>
              <a:defRPr sz="1800"/>
            </a:lvl3pPr>
            <a:lvl4pPr marL="1028624" indent="0">
              <a:buNone/>
              <a:defRPr sz="1500"/>
            </a:lvl4pPr>
            <a:lvl5pPr marL="1371498" indent="0">
              <a:buNone/>
              <a:defRPr sz="1500"/>
            </a:lvl5pPr>
            <a:lvl6pPr marL="1714373" indent="0">
              <a:buNone/>
              <a:defRPr sz="1500"/>
            </a:lvl6pPr>
            <a:lvl7pPr marL="2057246" indent="0">
              <a:buNone/>
              <a:defRPr sz="1500"/>
            </a:lvl7pPr>
            <a:lvl8pPr marL="2400120" indent="0">
              <a:buNone/>
              <a:defRPr sz="1500"/>
            </a:lvl8pPr>
            <a:lvl9pPr marL="2742995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085908" y="1630828"/>
            <a:ext cx="4719500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sz="135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31016" y="3411748"/>
            <a:ext cx="2057936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875" indent="0">
              <a:buNone/>
              <a:defRPr sz="900"/>
            </a:lvl2pPr>
            <a:lvl3pPr marL="685749" indent="0">
              <a:buNone/>
              <a:defRPr sz="750"/>
            </a:lvl3pPr>
            <a:lvl4pPr marL="1028624" indent="0">
              <a:buNone/>
              <a:defRPr sz="675"/>
            </a:lvl4pPr>
            <a:lvl5pPr marL="1371498" indent="0">
              <a:buNone/>
              <a:defRPr sz="675"/>
            </a:lvl5pPr>
            <a:lvl6pPr marL="1714373" indent="0">
              <a:buNone/>
              <a:defRPr sz="675"/>
            </a:lvl6pPr>
            <a:lvl7pPr marL="2057246" indent="0">
              <a:buNone/>
              <a:defRPr sz="675"/>
            </a:lvl7pPr>
            <a:lvl8pPr marL="2400120" indent="0">
              <a:buNone/>
              <a:defRPr sz="675"/>
            </a:lvl8pPr>
            <a:lvl9pPr marL="2742995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AC2DF-F1FD-4724-A563-92BADFC82ECC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68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142108" y="1514475"/>
            <a:ext cx="7929246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467503">
              <a:defRPr/>
            </a:lvl6pPr>
            <a:lvl7pPr marL="1467503">
              <a:defRPr/>
            </a:lvl7pPr>
            <a:lvl8pPr marL="1467503">
              <a:defRPr/>
            </a:lvl8pPr>
            <a:lvl9pPr marL="1467503"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2EDF-E99E-4C68-AFCB-7A835B309D6D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19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73233" y="274649"/>
            <a:ext cx="1028968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4338755" y="3480600"/>
            <a:ext cx="6492240" cy="48019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sz="135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456133" y="277823"/>
            <a:ext cx="6859787" cy="5898573"/>
          </a:xfrm>
        </p:spPr>
        <p:txBody>
          <a:bodyPr vert="eaVert"/>
          <a:lstStyle>
            <a:lvl5pPr>
              <a:defRPr/>
            </a:lvl5pPr>
            <a:lvl6pPr marL="94633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2D85F-A551-4C69-800A-8CFFA2306A88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533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2108" y="274638"/>
            <a:ext cx="6859785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2112" y="1905000"/>
            <a:ext cx="6859787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2111" y="6400801"/>
            <a:ext cx="474468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58292" y="6400801"/>
            <a:ext cx="933137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0E2CF-D74B-4B51-899A-DCEA821C90C7}" type="datetime1">
              <a:rPr lang="en-US" smtClean="0"/>
              <a:pPr/>
              <a:t>10/8/2017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44421" y="6400801"/>
            <a:ext cx="85747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CF334-2D5C-4859-84A6-CA7E6E43FAE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3385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749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5725" indent="-205725" algn="l" defTabSz="685749" rtl="0" eaLnBrk="1" latinLnBrk="0" hangingPunct="1">
        <a:lnSpc>
          <a:spcPct val="90000"/>
        </a:lnSpc>
        <a:spcBef>
          <a:spcPts val="135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32023" indent="-205725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Consolas" pitchFamily="49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603459" indent="-171438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774897" indent="-171438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Consolas" pitchFamily="49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946332" indent="-171438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117770" indent="-171438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Consolas" pitchFamily="49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289208" indent="-171438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0645" indent="-171438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Consolas" pitchFamily="49" charset="0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632083" indent="-171438" algn="l" defTabSz="685749" rtl="0" eaLnBrk="1" latinLnBrk="0" hangingPunct="1">
        <a:lnSpc>
          <a:spcPct val="90000"/>
        </a:lnSpc>
        <a:spcBef>
          <a:spcPts val="450"/>
        </a:spcBef>
        <a:buSzPct val="100000"/>
        <a:buFont typeface="Arial" pitchFamily="34" charset="0"/>
        <a:buChar char="▪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7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2030" y="2152110"/>
            <a:ext cx="8473776" cy="2125981"/>
          </a:xfrm>
        </p:spPr>
        <p:txBody>
          <a:bodyPr>
            <a:normAutofit/>
          </a:bodyPr>
          <a:lstStyle/>
          <a:p>
            <a:pPr algn="ctr"/>
            <a:r>
              <a:rPr lang="sr-Cyrl-RS" sz="2100" dirty="0"/>
              <a:t>Анализа преживљавања геријатријских болесника са узнапредовалим стадијумом немикроцелуларног карцинома бронха са мутацијама на генима рецептора епидермалног фактора раста</a:t>
            </a:r>
            <a:endParaRPr lang="en-US" sz="21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2029" y="4815301"/>
            <a:ext cx="6259622" cy="75601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sr-Cyrl-RS" dirty="0" smtClean="0"/>
              <a:t>Аутор: Марко Бојовић</a:t>
            </a:r>
          </a:p>
          <a:p>
            <a:pPr>
              <a:lnSpc>
                <a:spcPct val="100000"/>
              </a:lnSpc>
            </a:pPr>
            <a:r>
              <a:rPr lang="sr-Cyrl-RS" dirty="0" smtClean="0"/>
              <a:t>Ментор: Проф. </a:t>
            </a:r>
            <a:r>
              <a:rPr lang="sr-Cyrl-RS" dirty="0"/>
              <a:t>д</a:t>
            </a:r>
            <a:r>
              <a:rPr lang="sr-Cyrl-RS" dirty="0" smtClean="0"/>
              <a:t>р Невена Сечен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474340" y="6030142"/>
            <a:ext cx="267624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1350" dirty="0" smtClean="0"/>
              <a:t>Октобар</a:t>
            </a:r>
            <a:r>
              <a:rPr lang="sr-Cyrl-RS" sz="1350" dirty="0" smtClean="0"/>
              <a:t> </a:t>
            </a:r>
            <a:r>
              <a:rPr lang="sr-Cyrl-RS" sz="1350" dirty="0"/>
              <a:t>2017. године, </a:t>
            </a:r>
            <a:r>
              <a:rPr lang="sr-Cyrl-RS" sz="1350" dirty="0" smtClean="0"/>
              <a:t>Бања Лука</a:t>
            </a:r>
            <a:endParaRPr lang="sr-Latn-RS" sz="1350" dirty="0"/>
          </a:p>
        </p:txBody>
      </p:sp>
      <p:pic>
        <p:nvPicPr>
          <p:cNvPr id="5" name="Slika 1" descr="C:\Users\deca\Desktop\Naucna sekcija 2013-2014\Grb faksa crna slova.png"/>
          <p:cNvPicPr/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936945" y="1054388"/>
            <a:ext cx="1443950" cy="1491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9764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Увод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sr-Cyrl-RS" sz="2000" dirty="0" smtClean="0"/>
              <a:t>Карцином плућа: </a:t>
            </a:r>
          </a:p>
          <a:p>
            <a:pPr lvl="8" algn="just"/>
            <a:r>
              <a:rPr lang="sr-Cyrl-RS" sz="1400" dirty="0"/>
              <a:t>5200 новооболелих</a:t>
            </a:r>
          </a:p>
          <a:p>
            <a:pPr lvl="8" algn="just"/>
            <a:r>
              <a:rPr lang="sr-Cyrl-RS" sz="1400" dirty="0"/>
              <a:t>4600 умрлих</a:t>
            </a:r>
          </a:p>
          <a:p>
            <a:pPr lvl="0" algn="just"/>
            <a:r>
              <a:rPr lang="sr-Cyrl-RS" sz="2000" dirty="0" smtClean="0"/>
              <a:t>Смртност:</a:t>
            </a:r>
          </a:p>
          <a:p>
            <a:pPr lvl="5" algn="just"/>
            <a:r>
              <a:rPr lang="sr-Cyrl-RS" sz="1400" dirty="0" smtClean="0"/>
              <a:t> 1. место код мушкараца	</a:t>
            </a:r>
          </a:p>
          <a:p>
            <a:pPr lvl="5" algn="just"/>
            <a:r>
              <a:rPr lang="sr-Cyrl-RS" sz="1400" dirty="0"/>
              <a:t> </a:t>
            </a:r>
            <a:r>
              <a:rPr lang="sr-Cyrl-RS" sz="1400" dirty="0" smtClean="0"/>
              <a:t>2. место код жена</a:t>
            </a:r>
          </a:p>
          <a:p>
            <a:pPr lvl="0" algn="just"/>
            <a:r>
              <a:rPr lang="sr-Cyrl-RS" sz="2000" dirty="0" smtClean="0"/>
              <a:t>Мултифакторијална генеза</a:t>
            </a:r>
          </a:p>
          <a:p>
            <a:pPr lvl="0" algn="just"/>
            <a:r>
              <a:rPr lang="sr-Cyrl-RS" sz="2000" dirty="0" smtClean="0"/>
              <a:t>Мутиран рецептор епидермалног фактора раста </a:t>
            </a:r>
            <a:r>
              <a:rPr lang="sr-Latn-RS" sz="2000" dirty="0"/>
              <a:t>(EGFR – Epidermal Growth factor Receptor</a:t>
            </a:r>
            <a:r>
              <a:rPr lang="sr-Latn-RS" sz="2000" dirty="0" smtClean="0"/>
              <a:t>)</a:t>
            </a:r>
            <a:r>
              <a:rPr lang="sr-Cyrl-RS" sz="2000" dirty="0" smtClean="0"/>
              <a:t> учествује у активацији два основна </a:t>
            </a:r>
            <a:r>
              <a:rPr lang="sr-Cyrl-RS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пута у карциногенези </a:t>
            </a:r>
            <a:r>
              <a:rPr lang="sr-Cyrl-RS" sz="2000" dirty="0" smtClean="0"/>
              <a:t>солидних тумора:</a:t>
            </a:r>
            <a:endParaRPr lang="en-US" sz="2000" dirty="0" smtClean="0"/>
          </a:p>
          <a:p>
            <a:pPr lvl="1" algn="just"/>
            <a:r>
              <a:rPr lang="sr-Latn-RS" sz="1600" dirty="0" smtClean="0"/>
              <a:t>PI3K/AKT/mTOR</a:t>
            </a:r>
            <a:r>
              <a:rPr lang="sr-Cyrl-RS" sz="1600" dirty="0" smtClean="0"/>
              <a:t> сигнални пут</a:t>
            </a:r>
          </a:p>
          <a:p>
            <a:pPr lvl="1" algn="just"/>
            <a:r>
              <a:rPr lang="sr-Latn-RS" sz="1600" dirty="0" smtClean="0"/>
              <a:t>RAS/RAF/MAPK</a:t>
            </a:r>
            <a:r>
              <a:rPr lang="sr-Cyrl-RS" sz="1600" dirty="0" smtClean="0"/>
              <a:t> сигнални пут</a:t>
            </a:r>
            <a:endParaRPr lang="en-US" sz="16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969" y="2104081"/>
            <a:ext cx="2397928" cy="1798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3551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Увод</a:t>
            </a:r>
            <a:endParaRPr lang="sr-Latn-R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r-Cyrl-RS" dirty="0">
                <a:solidFill>
                  <a:schemeClr val="tx1">
                    <a:lumMod val="95000"/>
                  </a:schemeClr>
                </a:solidFill>
              </a:rPr>
              <a:t>Биолошка терапија са инхибиторима тирозин киназе </a:t>
            </a:r>
          </a:p>
          <a:p>
            <a:pPr algn="just"/>
            <a:r>
              <a:rPr lang="sr-Cyrl-R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Гефитиниб</a:t>
            </a:r>
            <a:r>
              <a:rPr lang="sr-Cyrl-RS" dirty="0" smtClean="0">
                <a:solidFill>
                  <a:schemeClr val="tx1">
                    <a:lumMod val="95000"/>
                  </a:schemeClr>
                </a:solidFill>
              </a:rPr>
              <a:t> </a:t>
            </a:r>
            <a:r>
              <a:rPr lang="sr-Cyrl-RS" dirty="0">
                <a:solidFill>
                  <a:schemeClr val="tx1">
                    <a:lumMod val="95000"/>
                  </a:schemeClr>
                </a:solidFill>
              </a:rPr>
              <a:t>је одобрен у третману болесника са локално </a:t>
            </a:r>
            <a:r>
              <a:rPr lang="sr-Cyrl-RS" i="1" dirty="0">
                <a:solidFill>
                  <a:schemeClr val="tx1">
                    <a:lumMod val="95000"/>
                  </a:schemeClr>
                </a:solidFill>
              </a:rPr>
              <a:t>узнапредовалим</a:t>
            </a:r>
            <a:r>
              <a:rPr lang="sr-Cyrl-RS" dirty="0">
                <a:solidFill>
                  <a:schemeClr val="tx1">
                    <a:lumMod val="95000"/>
                  </a:schemeClr>
                </a:solidFill>
              </a:rPr>
              <a:t> или </a:t>
            </a:r>
            <a:r>
              <a:rPr lang="sr-Cyrl-RS" i="1" dirty="0">
                <a:solidFill>
                  <a:schemeClr val="tx1">
                    <a:lumMod val="95000"/>
                  </a:schemeClr>
                </a:solidFill>
              </a:rPr>
              <a:t>метастатским</a:t>
            </a:r>
            <a:r>
              <a:rPr lang="sr-Cyrl-RS" dirty="0">
                <a:solidFill>
                  <a:schemeClr val="tx1">
                    <a:lumMod val="95000"/>
                  </a:schemeClr>
                </a:solidFill>
              </a:rPr>
              <a:t> немикроцелуларним карциномом бронха са позитивним </a:t>
            </a:r>
            <a:r>
              <a:rPr lang="sr-Latn-RS" dirty="0">
                <a:solidFill>
                  <a:schemeClr val="tx1">
                    <a:lumMod val="95000"/>
                  </a:schemeClr>
                </a:solidFill>
              </a:rPr>
              <a:t>EGFR </a:t>
            </a:r>
            <a:r>
              <a:rPr lang="sr-Cyrl-RS" dirty="0">
                <a:solidFill>
                  <a:schemeClr val="tx1">
                    <a:lumMod val="95000"/>
                  </a:schemeClr>
                </a:solidFill>
              </a:rPr>
              <a:t>мутацијом.</a:t>
            </a:r>
          </a:p>
          <a:p>
            <a:pPr algn="just"/>
            <a:r>
              <a:rPr lang="sr-Cyrl-RS" dirty="0">
                <a:solidFill>
                  <a:schemeClr val="tx1">
                    <a:lumMod val="95000"/>
                  </a:schemeClr>
                </a:solidFill>
              </a:rPr>
              <a:t>Под </a:t>
            </a:r>
            <a:r>
              <a:rPr lang="sr-Cyrl-R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геријатријском популацијом</a:t>
            </a:r>
            <a:r>
              <a:rPr lang="sr-Cyrl-RS" dirty="0">
                <a:solidFill>
                  <a:schemeClr val="tx1">
                    <a:lumMod val="95000"/>
                  </a:schemeClr>
                </a:solidFill>
              </a:rPr>
              <a:t> подразумевамо пацијенте старости 65 и више година.</a:t>
            </a:r>
          </a:p>
          <a:p>
            <a:endParaRPr lang="sr-Latn-R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55932" y1="76543" x2="38983" y2="73721"/>
                        <a14:foregroundMark x1="38983" y1="73545" x2="35970" y2="71252"/>
                        <a14:foregroundMark x1="74200" y1="71429" x2="72881" y2="70899"/>
                        <a14:foregroundMark x1="72693" y1="70899" x2="72693" y2="70899"/>
                        <a14:foregroundMark x1="70998" y1="70723" x2="70998" y2="70723"/>
                        <a14:foregroundMark x1="70621" y1="70899" x2="70621" y2="70899"/>
                        <a14:foregroundMark x1="39548" y1="60847" x2="39548" y2="60847"/>
                        <a14:foregroundMark x1="37665" y1="59965" x2="37665" y2="59965"/>
                        <a14:foregroundMark x1="71940" y1="75132" x2="69115" y2="75132"/>
                        <a14:foregroundMark x1="67797" y1="73192" x2="70433" y2="76543"/>
                        <a14:backgroundMark x1="24105" y1="34921" x2="67420" y2="41093"/>
                        <a14:backgroundMark x1="51412" y1="49912" x2="51412" y2="49912"/>
                        <a14:backgroundMark x1="67985" y1="51323" x2="88701" y2="56614"/>
                        <a14:backgroundMark x1="86629" y1="65608" x2="19962" y2="49559"/>
                        <a14:backgroundMark x1="18456" y1="44444" x2="93409" y2="51852"/>
                        <a14:backgroundMark x1="58004" y1="76896" x2="65537" y2="65432"/>
                        <a14:backgroundMark x1="56497" y1="77425" x2="52542" y2="77425"/>
                        <a14:backgroundMark x1="52731" y1="76896" x2="48588" y2="75485"/>
                        <a14:backgroundMark x1="48964" y1="76543" x2="36158" y2="72310"/>
                        <a14:backgroundMark x1="72881" y1="75309" x2="67608" y2="75132"/>
                        <a14:backgroundMark x1="70998" y1="76896" x2="67797" y2="72663"/>
                        <a14:backgroundMark x1="73070" y1="76720" x2="67797" y2="75132"/>
                        <a14:backgroundMark x1="53484" y1="21693" x2="95480" y2="53263"/>
                        <a14:backgroundMark x1="67608" y1="71429" x2="71186" y2="78483"/>
                        <a14:backgroundMark x1="69492" y1="70723" x2="66855" y2="76190"/>
                        <a14:backgroundMark x1="41620" y1="74780" x2="35782" y2="724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99" t="50259" r="33445" b="21989"/>
          <a:stretch/>
        </p:blipFill>
        <p:spPr>
          <a:xfrm>
            <a:off x="4231758" y="3721395"/>
            <a:ext cx="3902149" cy="1903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18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Циљ</a:t>
            </a:r>
            <a:endParaRPr lang="sr-Latn-R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r-Cyrl-RS" dirty="0" smtClean="0"/>
              <a:t>Хипотеза 1: Не постоји статистички значајна разлика у </a:t>
            </a:r>
            <a:r>
              <a:rPr lang="sr-Cyrl-R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времену преживљавања</a:t>
            </a:r>
            <a:r>
              <a:rPr lang="sr-Cyrl-RS" dirty="0" smtClean="0"/>
              <a:t> код пацијената који су у време постављања дијагнозе имали 65 година и више у односу на пацијенте који су имали мање од 65 година.</a:t>
            </a:r>
          </a:p>
          <a:p>
            <a:pPr algn="just"/>
            <a:r>
              <a:rPr lang="sr-Cyrl-RS" dirty="0" smtClean="0"/>
              <a:t>Хипотеза 2: Не постоји статистички значајна разлика у </a:t>
            </a:r>
            <a:r>
              <a:rPr lang="sr-Cyrl-R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времену до релапса болести </a:t>
            </a:r>
            <a:r>
              <a:rPr lang="sr-Cyrl-RS" dirty="0" smtClean="0"/>
              <a:t>код пацијената који су у времену постављања дијагнозе имали 65 година и више у односу на пацијенте који су имали мање од 65 година.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143917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Материјал и методе</a:t>
            </a:r>
            <a:endParaRPr lang="sr-Latn-R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sr-Cyrl-RS" dirty="0" smtClean="0"/>
              <a:t>Спроведена је ретроспективна студија</a:t>
            </a:r>
          </a:p>
          <a:p>
            <a:pPr algn="just"/>
            <a:r>
              <a:rPr lang="sr-Cyrl-RS" dirty="0" smtClean="0"/>
              <a:t>Институт за плућне болести Војводине</a:t>
            </a:r>
          </a:p>
          <a:p>
            <a:pPr algn="just"/>
            <a:r>
              <a:rPr lang="sr-Cyrl-RS" dirty="0" smtClean="0"/>
              <a:t>1. 11. 201</a:t>
            </a:r>
            <a:r>
              <a:rPr lang="sr-Latn-RS" dirty="0" smtClean="0"/>
              <a:t>1</a:t>
            </a:r>
            <a:r>
              <a:rPr lang="sr-Cyrl-RS" dirty="0" smtClean="0"/>
              <a:t>. до 1. 2. 2017. године</a:t>
            </a:r>
          </a:p>
          <a:p>
            <a:pPr lvl="0" algn="just"/>
            <a:r>
              <a:rPr lang="sr-Cyrl-RS" dirty="0" smtClean="0"/>
              <a:t>Поређене су две старосне групе:</a:t>
            </a:r>
            <a:endParaRPr lang="en-US" dirty="0"/>
          </a:p>
          <a:p>
            <a:pPr lvl="1" algn="just"/>
            <a:r>
              <a:rPr lang="sr-Cyrl-R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Геријатријски узраст</a:t>
            </a:r>
          </a:p>
          <a:p>
            <a:pPr lvl="1" algn="just"/>
            <a:r>
              <a:rPr lang="sr-Cyrl-R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Контролна група (млађи од 65 година)</a:t>
            </a:r>
          </a:p>
          <a:p>
            <a:pPr lvl="0" algn="just"/>
            <a:r>
              <a:rPr lang="sr-Cyrl-RS" dirty="0" smtClean="0"/>
              <a:t>Заједнички критеријуми за укључивање у студију</a:t>
            </a:r>
            <a:r>
              <a:rPr lang="sr-Cyrl-RS" dirty="0"/>
              <a:t>:</a:t>
            </a:r>
            <a:endParaRPr lang="en-US" dirty="0"/>
          </a:p>
          <a:p>
            <a:pPr lvl="1" algn="just"/>
            <a:r>
              <a:rPr lang="sr-Cyrl-RS" dirty="0" smtClean="0"/>
              <a:t>Пато-хистолошким налазом потврђен аденокарцином бронха;</a:t>
            </a:r>
            <a:endParaRPr lang="sr-Cyrl-RS" dirty="0"/>
          </a:p>
          <a:p>
            <a:pPr lvl="1" algn="just"/>
            <a:r>
              <a:rPr lang="sr-Cyrl-RS" dirty="0" smtClean="0"/>
              <a:t>Молекуларним испитивањем утврђена мутација на </a:t>
            </a:r>
            <a:r>
              <a:rPr lang="sr-Latn-RS" dirty="0" smtClean="0"/>
              <a:t>EGFR </a:t>
            </a:r>
            <a:r>
              <a:rPr lang="sr-Cyrl-RS" dirty="0" smtClean="0"/>
              <a:t>рецептору (19. и 21. егзон);</a:t>
            </a:r>
          </a:p>
          <a:p>
            <a:pPr lvl="1" algn="just"/>
            <a:r>
              <a:rPr lang="sr-Latn-RS" dirty="0" smtClean="0"/>
              <a:t>IIIb i IV </a:t>
            </a:r>
            <a:r>
              <a:rPr lang="sr-Cyrl-RS" dirty="0" smtClean="0"/>
              <a:t>стадијум карцинома бронха;</a:t>
            </a:r>
          </a:p>
          <a:p>
            <a:pPr lvl="1" algn="just"/>
            <a:r>
              <a:rPr lang="sr-Latn-RS" dirty="0" smtClean="0"/>
              <a:t>ECOG </a:t>
            </a:r>
            <a:r>
              <a:rPr lang="sr-Cyrl-RS" dirty="0" smtClean="0"/>
              <a:t>статус од 0 до 1;</a:t>
            </a:r>
          </a:p>
          <a:p>
            <a:pPr lvl="1" algn="just"/>
            <a:r>
              <a:rPr lang="sr-Cyrl-RS" dirty="0" smtClean="0"/>
              <a:t>Пацијенти лечени гефитинибом.</a:t>
            </a:r>
            <a:endParaRPr lang="sr-Cyrl-RS" dirty="0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6479789" y="1644854"/>
            <a:ext cx="2091520" cy="2274004"/>
            <a:chOff x="4024" y="1924"/>
            <a:chExt cx="539" cy="557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4182" y="1932"/>
              <a:ext cx="223" cy="278"/>
            </a:xfrm>
            <a:custGeom>
              <a:avLst/>
              <a:gdLst>
                <a:gd name="T0" fmla="*/ 75 w 223"/>
                <a:gd name="T1" fmla="*/ 0 h 278"/>
                <a:gd name="T2" fmla="*/ 148 w 223"/>
                <a:gd name="T3" fmla="*/ 0 h 278"/>
                <a:gd name="T4" fmla="*/ 148 w 223"/>
                <a:gd name="T5" fmla="*/ 157 h 278"/>
                <a:gd name="T6" fmla="*/ 223 w 223"/>
                <a:gd name="T7" fmla="*/ 199 h 278"/>
                <a:gd name="T8" fmla="*/ 223 w 223"/>
                <a:gd name="T9" fmla="*/ 278 h 278"/>
                <a:gd name="T10" fmla="*/ 112 w 223"/>
                <a:gd name="T11" fmla="*/ 230 h 278"/>
                <a:gd name="T12" fmla="*/ 0 w 223"/>
                <a:gd name="T13" fmla="*/ 278 h 278"/>
                <a:gd name="T14" fmla="*/ 0 w 223"/>
                <a:gd name="T15" fmla="*/ 199 h 278"/>
                <a:gd name="T16" fmla="*/ 75 w 223"/>
                <a:gd name="T17" fmla="*/ 157 h 278"/>
                <a:gd name="T18" fmla="*/ 75 w 223"/>
                <a:gd name="T19" fmla="*/ 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3" h="278">
                  <a:moveTo>
                    <a:pt x="75" y="0"/>
                  </a:moveTo>
                  <a:lnTo>
                    <a:pt x="148" y="0"/>
                  </a:lnTo>
                  <a:lnTo>
                    <a:pt x="148" y="157"/>
                  </a:lnTo>
                  <a:lnTo>
                    <a:pt x="223" y="199"/>
                  </a:lnTo>
                  <a:lnTo>
                    <a:pt x="223" y="278"/>
                  </a:lnTo>
                  <a:lnTo>
                    <a:pt x="112" y="230"/>
                  </a:lnTo>
                  <a:lnTo>
                    <a:pt x="0" y="278"/>
                  </a:lnTo>
                  <a:lnTo>
                    <a:pt x="0" y="199"/>
                  </a:lnTo>
                  <a:lnTo>
                    <a:pt x="75" y="157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4257" y="1924"/>
              <a:ext cx="81" cy="15"/>
            </a:xfrm>
            <a:custGeom>
              <a:avLst/>
              <a:gdLst>
                <a:gd name="T0" fmla="*/ 81 w 81"/>
                <a:gd name="T1" fmla="*/ 8 h 15"/>
                <a:gd name="T2" fmla="*/ 73 w 81"/>
                <a:gd name="T3" fmla="*/ 0 h 15"/>
                <a:gd name="T4" fmla="*/ 0 w 81"/>
                <a:gd name="T5" fmla="*/ 0 h 15"/>
                <a:gd name="T6" fmla="*/ 0 w 81"/>
                <a:gd name="T7" fmla="*/ 15 h 15"/>
                <a:gd name="T8" fmla="*/ 73 w 81"/>
                <a:gd name="T9" fmla="*/ 15 h 15"/>
                <a:gd name="T10" fmla="*/ 65 w 81"/>
                <a:gd name="T11" fmla="*/ 8 h 15"/>
                <a:gd name="T12" fmla="*/ 81 w 81"/>
                <a:gd name="T13" fmla="*/ 8 h 15"/>
                <a:gd name="T14" fmla="*/ 81 w 81"/>
                <a:gd name="T15" fmla="*/ 0 h 15"/>
                <a:gd name="T16" fmla="*/ 73 w 81"/>
                <a:gd name="T17" fmla="*/ 0 h 15"/>
                <a:gd name="T18" fmla="*/ 81 w 81"/>
                <a:gd name="T19" fmla="*/ 8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15">
                  <a:moveTo>
                    <a:pt x="81" y="8"/>
                  </a:moveTo>
                  <a:lnTo>
                    <a:pt x="73" y="0"/>
                  </a:lnTo>
                  <a:lnTo>
                    <a:pt x="0" y="0"/>
                  </a:lnTo>
                  <a:lnTo>
                    <a:pt x="0" y="15"/>
                  </a:lnTo>
                  <a:lnTo>
                    <a:pt x="73" y="15"/>
                  </a:lnTo>
                  <a:lnTo>
                    <a:pt x="65" y="8"/>
                  </a:lnTo>
                  <a:lnTo>
                    <a:pt x="81" y="8"/>
                  </a:lnTo>
                  <a:lnTo>
                    <a:pt x="81" y="0"/>
                  </a:lnTo>
                  <a:lnTo>
                    <a:pt x="73" y="0"/>
                  </a:lnTo>
                  <a:lnTo>
                    <a:pt x="81" y="8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322" y="1932"/>
              <a:ext cx="16" cy="165"/>
            </a:xfrm>
            <a:custGeom>
              <a:avLst/>
              <a:gdLst>
                <a:gd name="T0" fmla="*/ 12 w 16"/>
                <a:gd name="T1" fmla="*/ 151 h 165"/>
                <a:gd name="T2" fmla="*/ 16 w 16"/>
                <a:gd name="T3" fmla="*/ 157 h 165"/>
                <a:gd name="T4" fmla="*/ 16 w 16"/>
                <a:gd name="T5" fmla="*/ 0 h 165"/>
                <a:gd name="T6" fmla="*/ 0 w 16"/>
                <a:gd name="T7" fmla="*/ 0 h 165"/>
                <a:gd name="T8" fmla="*/ 0 w 16"/>
                <a:gd name="T9" fmla="*/ 157 h 165"/>
                <a:gd name="T10" fmla="*/ 4 w 16"/>
                <a:gd name="T11" fmla="*/ 165 h 165"/>
                <a:gd name="T12" fmla="*/ 0 w 16"/>
                <a:gd name="T13" fmla="*/ 157 h 165"/>
                <a:gd name="T14" fmla="*/ 0 w 16"/>
                <a:gd name="T15" fmla="*/ 161 h 165"/>
                <a:gd name="T16" fmla="*/ 4 w 16"/>
                <a:gd name="T17" fmla="*/ 165 h 165"/>
                <a:gd name="T18" fmla="*/ 12 w 16"/>
                <a:gd name="T19" fmla="*/ 151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65">
                  <a:moveTo>
                    <a:pt x="12" y="151"/>
                  </a:moveTo>
                  <a:lnTo>
                    <a:pt x="16" y="157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57"/>
                  </a:lnTo>
                  <a:lnTo>
                    <a:pt x="4" y="165"/>
                  </a:lnTo>
                  <a:lnTo>
                    <a:pt x="0" y="157"/>
                  </a:lnTo>
                  <a:lnTo>
                    <a:pt x="0" y="161"/>
                  </a:lnTo>
                  <a:lnTo>
                    <a:pt x="4" y="165"/>
                  </a:lnTo>
                  <a:lnTo>
                    <a:pt x="12" y="151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326" y="2083"/>
              <a:ext cx="87" cy="54"/>
            </a:xfrm>
            <a:custGeom>
              <a:avLst/>
              <a:gdLst>
                <a:gd name="T0" fmla="*/ 87 w 87"/>
                <a:gd name="T1" fmla="*/ 48 h 54"/>
                <a:gd name="T2" fmla="*/ 83 w 87"/>
                <a:gd name="T3" fmla="*/ 41 h 54"/>
                <a:gd name="T4" fmla="*/ 8 w 87"/>
                <a:gd name="T5" fmla="*/ 0 h 54"/>
                <a:gd name="T6" fmla="*/ 0 w 87"/>
                <a:gd name="T7" fmla="*/ 14 h 54"/>
                <a:gd name="T8" fmla="*/ 75 w 87"/>
                <a:gd name="T9" fmla="*/ 54 h 54"/>
                <a:gd name="T10" fmla="*/ 71 w 87"/>
                <a:gd name="T11" fmla="*/ 48 h 54"/>
                <a:gd name="T12" fmla="*/ 87 w 87"/>
                <a:gd name="T13" fmla="*/ 48 h 54"/>
                <a:gd name="T14" fmla="*/ 87 w 87"/>
                <a:gd name="T15" fmla="*/ 43 h 54"/>
                <a:gd name="T16" fmla="*/ 83 w 87"/>
                <a:gd name="T17" fmla="*/ 41 h 54"/>
                <a:gd name="T18" fmla="*/ 87 w 87"/>
                <a:gd name="T19" fmla="*/ 4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54">
                  <a:moveTo>
                    <a:pt x="87" y="48"/>
                  </a:moveTo>
                  <a:lnTo>
                    <a:pt x="83" y="41"/>
                  </a:lnTo>
                  <a:lnTo>
                    <a:pt x="8" y="0"/>
                  </a:lnTo>
                  <a:lnTo>
                    <a:pt x="0" y="14"/>
                  </a:lnTo>
                  <a:lnTo>
                    <a:pt x="75" y="54"/>
                  </a:lnTo>
                  <a:lnTo>
                    <a:pt x="71" y="48"/>
                  </a:lnTo>
                  <a:lnTo>
                    <a:pt x="87" y="48"/>
                  </a:lnTo>
                  <a:lnTo>
                    <a:pt x="87" y="43"/>
                  </a:lnTo>
                  <a:lnTo>
                    <a:pt x="83" y="41"/>
                  </a:lnTo>
                  <a:lnTo>
                    <a:pt x="87" y="48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4397" y="2131"/>
              <a:ext cx="16" cy="91"/>
            </a:xfrm>
            <a:custGeom>
              <a:avLst/>
              <a:gdLst>
                <a:gd name="T0" fmla="*/ 6 w 16"/>
                <a:gd name="T1" fmla="*/ 87 h 91"/>
                <a:gd name="T2" fmla="*/ 16 w 16"/>
                <a:gd name="T3" fmla="*/ 79 h 91"/>
                <a:gd name="T4" fmla="*/ 16 w 16"/>
                <a:gd name="T5" fmla="*/ 0 h 91"/>
                <a:gd name="T6" fmla="*/ 0 w 16"/>
                <a:gd name="T7" fmla="*/ 0 h 91"/>
                <a:gd name="T8" fmla="*/ 0 w 16"/>
                <a:gd name="T9" fmla="*/ 79 h 91"/>
                <a:gd name="T10" fmla="*/ 12 w 16"/>
                <a:gd name="T11" fmla="*/ 73 h 91"/>
                <a:gd name="T12" fmla="*/ 6 w 16"/>
                <a:gd name="T13" fmla="*/ 87 h 91"/>
                <a:gd name="T14" fmla="*/ 16 w 16"/>
                <a:gd name="T15" fmla="*/ 91 h 91"/>
                <a:gd name="T16" fmla="*/ 16 w 16"/>
                <a:gd name="T17" fmla="*/ 79 h 91"/>
                <a:gd name="T18" fmla="*/ 6 w 16"/>
                <a:gd name="T19" fmla="*/ 8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91">
                  <a:moveTo>
                    <a:pt x="6" y="87"/>
                  </a:moveTo>
                  <a:lnTo>
                    <a:pt x="16" y="79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79"/>
                  </a:lnTo>
                  <a:lnTo>
                    <a:pt x="12" y="73"/>
                  </a:lnTo>
                  <a:lnTo>
                    <a:pt x="6" y="87"/>
                  </a:lnTo>
                  <a:lnTo>
                    <a:pt x="16" y="91"/>
                  </a:lnTo>
                  <a:lnTo>
                    <a:pt x="16" y="79"/>
                  </a:lnTo>
                  <a:lnTo>
                    <a:pt x="6" y="87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4290" y="2153"/>
              <a:ext cx="119" cy="65"/>
            </a:xfrm>
            <a:custGeom>
              <a:avLst/>
              <a:gdLst>
                <a:gd name="T0" fmla="*/ 5 w 119"/>
                <a:gd name="T1" fmla="*/ 15 h 65"/>
                <a:gd name="T2" fmla="*/ 0 w 119"/>
                <a:gd name="T3" fmla="*/ 15 h 65"/>
                <a:gd name="T4" fmla="*/ 113 w 119"/>
                <a:gd name="T5" fmla="*/ 65 h 65"/>
                <a:gd name="T6" fmla="*/ 119 w 119"/>
                <a:gd name="T7" fmla="*/ 51 h 65"/>
                <a:gd name="T8" fmla="*/ 5 w 119"/>
                <a:gd name="T9" fmla="*/ 1 h 65"/>
                <a:gd name="T10" fmla="*/ 0 w 119"/>
                <a:gd name="T11" fmla="*/ 1 h 65"/>
                <a:gd name="T12" fmla="*/ 5 w 119"/>
                <a:gd name="T13" fmla="*/ 1 h 65"/>
                <a:gd name="T14" fmla="*/ 4 w 119"/>
                <a:gd name="T15" fmla="*/ 0 h 65"/>
                <a:gd name="T16" fmla="*/ 0 w 119"/>
                <a:gd name="T17" fmla="*/ 1 h 65"/>
                <a:gd name="T18" fmla="*/ 5 w 119"/>
                <a:gd name="T19" fmla="*/ 1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9" h="65">
                  <a:moveTo>
                    <a:pt x="5" y="15"/>
                  </a:moveTo>
                  <a:lnTo>
                    <a:pt x="0" y="15"/>
                  </a:lnTo>
                  <a:lnTo>
                    <a:pt x="113" y="65"/>
                  </a:lnTo>
                  <a:lnTo>
                    <a:pt x="119" y="51"/>
                  </a:lnTo>
                  <a:lnTo>
                    <a:pt x="5" y="1"/>
                  </a:lnTo>
                  <a:lnTo>
                    <a:pt x="0" y="1"/>
                  </a:lnTo>
                  <a:lnTo>
                    <a:pt x="5" y="1"/>
                  </a:lnTo>
                  <a:lnTo>
                    <a:pt x="4" y="0"/>
                  </a:lnTo>
                  <a:lnTo>
                    <a:pt x="0" y="1"/>
                  </a:lnTo>
                  <a:lnTo>
                    <a:pt x="5" y="15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4174" y="2154"/>
              <a:ext cx="121" cy="68"/>
            </a:xfrm>
            <a:custGeom>
              <a:avLst/>
              <a:gdLst>
                <a:gd name="T0" fmla="*/ 0 w 121"/>
                <a:gd name="T1" fmla="*/ 56 h 68"/>
                <a:gd name="T2" fmla="*/ 10 w 121"/>
                <a:gd name="T3" fmla="*/ 64 h 68"/>
                <a:gd name="T4" fmla="*/ 121 w 121"/>
                <a:gd name="T5" fmla="*/ 14 h 68"/>
                <a:gd name="T6" fmla="*/ 116 w 121"/>
                <a:gd name="T7" fmla="*/ 0 h 68"/>
                <a:gd name="T8" fmla="*/ 4 w 121"/>
                <a:gd name="T9" fmla="*/ 50 h 68"/>
                <a:gd name="T10" fmla="*/ 16 w 121"/>
                <a:gd name="T11" fmla="*/ 56 h 68"/>
                <a:gd name="T12" fmla="*/ 0 w 121"/>
                <a:gd name="T13" fmla="*/ 56 h 68"/>
                <a:gd name="T14" fmla="*/ 0 w 121"/>
                <a:gd name="T15" fmla="*/ 68 h 68"/>
                <a:gd name="T16" fmla="*/ 10 w 121"/>
                <a:gd name="T17" fmla="*/ 64 h 68"/>
                <a:gd name="T18" fmla="*/ 0 w 121"/>
                <a:gd name="T19" fmla="*/ 5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68">
                  <a:moveTo>
                    <a:pt x="0" y="56"/>
                  </a:moveTo>
                  <a:lnTo>
                    <a:pt x="10" y="64"/>
                  </a:lnTo>
                  <a:lnTo>
                    <a:pt x="121" y="14"/>
                  </a:lnTo>
                  <a:lnTo>
                    <a:pt x="116" y="0"/>
                  </a:lnTo>
                  <a:lnTo>
                    <a:pt x="4" y="50"/>
                  </a:lnTo>
                  <a:lnTo>
                    <a:pt x="16" y="56"/>
                  </a:lnTo>
                  <a:lnTo>
                    <a:pt x="0" y="56"/>
                  </a:lnTo>
                  <a:lnTo>
                    <a:pt x="0" y="68"/>
                  </a:lnTo>
                  <a:lnTo>
                    <a:pt x="10" y="64"/>
                  </a:lnTo>
                  <a:lnTo>
                    <a:pt x="0" y="56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4174" y="2124"/>
              <a:ext cx="16" cy="86"/>
            </a:xfrm>
            <a:custGeom>
              <a:avLst/>
              <a:gdLst>
                <a:gd name="T0" fmla="*/ 4 w 16"/>
                <a:gd name="T1" fmla="*/ 0 h 86"/>
                <a:gd name="T2" fmla="*/ 0 w 16"/>
                <a:gd name="T3" fmla="*/ 7 h 86"/>
                <a:gd name="T4" fmla="*/ 0 w 16"/>
                <a:gd name="T5" fmla="*/ 86 h 86"/>
                <a:gd name="T6" fmla="*/ 16 w 16"/>
                <a:gd name="T7" fmla="*/ 86 h 86"/>
                <a:gd name="T8" fmla="*/ 16 w 16"/>
                <a:gd name="T9" fmla="*/ 7 h 86"/>
                <a:gd name="T10" fmla="*/ 12 w 16"/>
                <a:gd name="T11" fmla="*/ 13 h 86"/>
                <a:gd name="T12" fmla="*/ 4 w 16"/>
                <a:gd name="T13" fmla="*/ 0 h 86"/>
                <a:gd name="T14" fmla="*/ 0 w 16"/>
                <a:gd name="T15" fmla="*/ 2 h 86"/>
                <a:gd name="T16" fmla="*/ 0 w 16"/>
                <a:gd name="T17" fmla="*/ 7 h 86"/>
                <a:gd name="T18" fmla="*/ 4 w 16"/>
                <a:gd name="T1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86">
                  <a:moveTo>
                    <a:pt x="4" y="0"/>
                  </a:moveTo>
                  <a:lnTo>
                    <a:pt x="0" y="7"/>
                  </a:lnTo>
                  <a:lnTo>
                    <a:pt x="0" y="86"/>
                  </a:lnTo>
                  <a:lnTo>
                    <a:pt x="16" y="86"/>
                  </a:lnTo>
                  <a:lnTo>
                    <a:pt x="16" y="7"/>
                  </a:lnTo>
                  <a:lnTo>
                    <a:pt x="12" y="13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7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4178" y="2083"/>
              <a:ext cx="87" cy="54"/>
            </a:xfrm>
            <a:custGeom>
              <a:avLst/>
              <a:gdLst>
                <a:gd name="T0" fmla="*/ 71 w 87"/>
                <a:gd name="T1" fmla="*/ 6 h 54"/>
                <a:gd name="T2" fmla="*/ 75 w 87"/>
                <a:gd name="T3" fmla="*/ 0 h 54"/>
                <a:gd name="T4" fmla="*/ 0 w 87"/>
                <a:gd name="T5" fmla="*/ 41 h 54"/>
                <a:gd name="T6" fmla="*/ 8 w 87"/>
                <a:gd name="T7" fmla="*/ 54 h 54"/>
                <a:gd name="T8" fmla="*/ 83 w 87"/>
                <a:gd name="T9" fmla="*/ 14 h 54"/>
                <a:gd name="T10" fmla="*/ 87 w 87"/>
                <a:gd name="T11" fmla="*/ 6 h 54"/>
                <a:gd name="T12" fmla="*/ 83 w 87"/>
                <a:gd name="T13" fmla="*/ 14 h 54"/>
                <a:gd name="T14" fmla="*/ 87 w 87"/>
                <a:gd name="T15" fmla="*/ 10 h 54"/>
                <a:gd name="T16" fmla="*/ 87 w 87"/>
                <a:gd name="T17" fmla="*/ 6 h 54"/>
                <a:gd name="T18" fmla="*/ 71 w 87"/>
                <a:gd name="T19" fmla="*/ 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54">
                  <a:moveTo>
                    <a:pt x="71" y="6"/>
                  </a:moveTo>
                  <a:lnTo>
                    <a:pt x="75" y="0"/>
                  </a:lnTo>
                  <a:lnTo>
                    <a:pt x="0" y="41"/>
                  </a:lnTo>
                  <a:lnTo>
                    <a:pt x="8" y="54"/>
                  </a:lnTo>
                  <a:lnTo>
                    <a:pt x="83" y="14"/>
                  </a:lnTo>
                  <a:lnTo>
                    <a:pt x="87" y="6"/>
                  </a:lnTo>
                  <a:lnTo>
                    <a:pt x="83" y="14"/>
                  </a:lnTo>
                  <a:lnTo>
                    <a:pt x="87" y="10"/>
                  </a:lnTo>
                  <a:lnTo>
                    <a:pt x="87" y="6"/>
                  </a:lnTo>
                  <a:lnTo>
                    <a:pt x="71" y="6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4249" y="1924"/>
              <a:ext cx="16" cy="165"/>
            </a:xfrm>
            <a:custGeom>
              <a:avLst/>
              <a:gdLst>
                <a:gd name="T0" fmla="*/ 8 w 16"/>
                <a:gd name="T1" fmla="*/ 0 h 165"/>
                <a:gd name="T2" fmla="*/ 0 w 16"/>
                <a:gd name="T3" fmla="*/ 8 h 165"/>
                <a:gd name="T4" fmla="*/ 0 w 16"/>
                <a:gd name="T5" fmla="*/ 165 h 165"/>
                <a:gd name="T6" fmla="*/ 16 w 16"/>
                <a:gd name="T7" fmla="*/ 165 h 165"/>
                <a:gd name="T8" fmla="*/ 16 w 16"/>
                <a:gd name="T9" fmla="*/ 8 h 165"/>
                <a:gd name="T10" fmla="*/ 8 w 16"/>
                <a:gd name="T11" fmla="*/ 15 h 165"/>
                <a:gd name="T12" fmla="*/ 8 w 16"/>
                <a:gd name="T13" fmla="*/ 0 h 165"/>
                <a:gd name="T14" fmla="*/ 0 w 16"/>
                <a:gd name="T15" fmla="*/ 0 h 165"/>
                <a:gd name="T16" fmla="*/ 0 w 16"/>
                <a:gd name="T17" fmla="*/ 8 h 165"/>
                <a:gd name="T18" fmla="*/ 8 w 16"/>
                <a:gd name="T19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165">
                  <a:moveTo>
                    <a:pt x="8" y="0"/>
                  </a:moveTo>
                  <a:lnTo>
                    <a:pt x="0" y="8"/>
                  </a:lnTo>
                  <a:lnTo>
                    <a:pt x="0" y="165"/>
                  </a:lnTo>
                  <a:lnTo>
                    <a:pt x="16" y="165"/>
                  </a:lnTo>
                  <a:lnTo>
                    <a:pt x="16" y="8"/>
                  </a:lnTo>
                  <a:lnTo>
                    <a:pt x="8" y="15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>
              <a:off x="4330" y="1957"/>
              <a:ext cx="225" cy="516"/>
            </a:xfrm>
            <a:custGeom>
              <a:avLst/>
              <a:gdLst>
                <a:gd name="T0" fmla="*/ 38 w 225"/>
                <a:gd name="T1" fmla="*/ 0 h 516"/>
                <a:gd name="T2" fmla="*/ 69 w 225"/>
                <a:gd name="T3" fmla="*/ 5 h 516"/>
                <a:gd name="T4" fmla="*/ 100 w 225"/>
                <a:gd name="T5" fmla="*/ 19 h 516"/>
                <a:gd name="T6" fmla="*/ 131 w 225"/>
                <a:gd name="T7" fmla="*/ 42 h 516"/>
                <a:gd name="T8" fmla="*/ 160 w 225"/>
                <a:gd name="T9" fmla="*/ 69 h 516"/>
                <a:gd name="T10" fmla="*/ 186 w 225"/>
                <a:gd name="T11" fmla="*/ 101 h 516"/>
                <a:gd name="T12" fmla="*/ 206 w 225"/>
                <a:gd name="T13" fmla="*/ 134 h 516"/>
                <a:gd name="T14" fmla="*/ 219 w 225"/>
                <a:gd name="T15" fmla="*/ 167 h 516"/>
                <a:gd name="T16" fmla="*/ 225 w 225"/>
                <a:gd name="T17" fmla="*/ 197 h 516"/>
                <a:gd name="T18" fmla="*/ 209 w 225"/>
                <a:gd name="T19" fmla="*/ 516 h 516"/>
                <a:gd name="T20" fmla="*/ 177 w 225"/>
                <a:gd name="T21" fmla="*/ 511 h 516"/>
                <a:gd name="T22" fmla="*/ 138 w 225"/>
                <a:gd name="T23" fmla="*/ 501 h 516"/>
                <a:gd name="T24" fmla="*/ 102 w 225"/>
                <a:gd name="T25" fmla="*/ 486 h 516"/>
                <a:gd name="T26" fmla="*/ 67 w 225"/>
                <a:gd name="T27" fmla="*/ 464 h 516"/>
                <a:gd name="T28" fmla="*/ 37 w 225"/>
                <a:gd name="T29" fmla="*/ 434 h 516"/>
                <a:gd name="T30" fmla="*/ 13 w 225"/>
                <a:gd name="T31" fmla="*/ 393 h 516"/>
                <a:gd name="T32" fmla="*/ 2 w 225"/>
                <a:gd name="T33" fmla="*/ 343 h 516"/>
                <a:gd name="T34" fmla="*/ 0 w 225"/>
                <a:gd name="T35" fmla="*/ 278 h 516"/>
                <a:gd name="T36" fmla="*/ 75 w 225"/>
                <a:gd name="T37" fmla="*/ 324 h 516"/>
                <a:gd name="T38" fmla="*/ 79 w 225"/>
                <a:gd name="T39" fmla="*/ 355 h 516"/>
                <a:gd name="T40" fmla="*/ 88 w 225"/>
                <a:gd name="T41" fmla="*/ 378 h 516"/>
                <a:gd name="T42" fmla="*/ 100 w 225"/>
                <a:gd name="T43" fmla="*/ 391 h 516"/>
                <a:gd name="T44" fmla="*/ 115 w 225"/>
                <a:gd name="T45" fmla="*/ 403 h 516"/>
                <a:gd name="T46" fmla="*/ 136 w 225"/>
                <a:gd name="T47" fmla="*/ 413 h 516"/>
                <a:gd name="T48" fmla="*/ 150 w 225"/>
                <a:gd name="T49" fmla="*/ 238 h 516"/>
                <a:gd name="T50" fmla="*/ 148 w 225"/>
                <a:gd name="T51" fmla="*/ 209 h 516"/>
                <a:gd name="T52" fmla="*/ 138 w 225"/>
                <a:gd name="T53" fmla="*/ 182 h 516"/>
                <a:gd name="T54" fmla="*/ 125 w 225"/>
                <a:gd name="T55" fmla="*/ 155 h 516"/>
                <a:gd name="T56" fmla="*/ 108 w 225"/>
                <a:gd name="T57" fmla="*/ 130 h 516"/>
                <a:gd name="T58" fmla="*/ 71 w 225"/>
                <a:gd name="T59" fmla="*/ 94 h 516"/>
                <a:gd name="T60" fmla="*/ 54 w 225"/>
                <a:gd name="T61" fmla="*/ 82 h 516"/>
                <a:gd name="T62" fmla="*/ 38 w 225"/>
                <a:gd name="T63" fmla="*/ 78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5" h="516">
                  <a:moveTo>
                    <a:pt x="38" y="78"/>
                  </a:moveTo>
                  <a:lnTo>
                    <a:pt x="38" y="0"/>
                  </a:lnTo>
                  <a:lnTo>
                    <a:pt x="54" y="0"/>
                  </a:lnTo>
                  <a:lnTo>
                    <a:pt x="69" y="5"/>
                  </a:lnTo>
                  <a:lnTo>
                    <a:pt x="85" y="11"/>
                  </a:lnTo>
                  <a:lnTo>
                    <a:pt x="100" y="19"/>
                  </a:lnTo>
                  <a:lnTo>
                    <a:pt x="115" y="30"/>
                  </a:lnTo>
                  <a:lnTo>
                    <a:pt x="131" y="42"/>
                  </a:lnTo>
                  <a:lnTo>
                    <a:pt x="146" y="55"/>
                  </a:lnTo>
                  <a:lnTo>
                    <a:pt x="160" y="69"/>
                  </a:lnTo>
                  <a:lnTo>
                    <a:pt x="173" y="84"/>
                  </a:lnTo>
                  <a:lnTo>
                    <a:pt x="186" y="101"/>
                  </a:lnTo>
                  <a:lnTo>
                    <a:pt x="196" y="117"/>
                  </a:lnTo>
                  <a:lnTo>
                    <a:pt x="206" y="134"/>
                  </a:lnTo>
                  <a:lnTo>
                    <a:pt x="213" y="151"/>
                  </a:lnTo>
                  <a:lnTo>
                    <a:pt x="219" y="167"/>
                  </a:lnTo>
                  <a:lnTo>
                    <a:pt x="223" y="184"/>
                  </a:lnTo>
                  <a:lnTo>
                    <a:pt x="225" y="197"/>
                  </a:lnTo>
                  <a:lnTo>
                    <a:pt x="225" y="516"/>
                  </a:lnTo>
                  <a:lnTo>
                    <a:pt x="209" y="516"/>
                  </a:lnTo>
                  <a:lnTo>
                    <a:pt x="194" y="514"/>
                  </a:lnTo>
                  <a:lnTo>
                    <a:pt x="177" y="511"/>
                  </a:lnTo>
                  <a:lnTo>
                    <a:pt x="158" y="507"/>
                  </a:lnTo>
                  <a:lnTo>
                    <a:pt x="138" y="501"/>
                  </a:lnTo>
                  <a:lnTo>
                    <a:pt x="121" y="495"/>
                  </a:lnTo>
                  <a:lnTo>
                    <a:pt x="102" y="486"/>
                  </a:lnTo>
                  <a:lnTo>
                    <a:pt x="85" y="476"/>
                  </a:lnTo>
                  <a:lnTo>
                    <a:pt x="67" y="464"/>
                  </a:lnTo>
                  <a:lnTo>
                    <a:pt x="52" y="449"/>
                  </a:lnTo>
                  <a:lnTo>
                    <a:pt x="37" y="434"/>
                  </a:lnTo>
                  <a:lnTo>
                    <a:pt x="25" y="415"/>
                  </a:lnTo>
                  <a:lnTo>
                    <a:pt x="13" y="393"/>
                  </a:lnTo>
                  <a:lnTo>
                    <a:pt x="6" y="370"/>
                  </a:lnTo>
                  <a:lnTo>
                    <a:pt x="2" y="343"/>
                  </a:lnTo>
                  <a:lnTo>
                    <a:pt x="0" y="317"/>
                  </a:lnTo>
                  <a:lnTo>
                    <a:pt x="0" y="278"/>
                  </a:lnTo>
                  <a:lnTo>
                    <a:pt x="75" y="309"/>
                  </a:lnTo>
                  <a:lnTo>
                    <a:pt x="75" y="324"/>
                  </a:lnTo>
                  <a:lnTo>
                    <a:pt x="77" y="340"/>
                  </a:lnTo>
                  <a:lnTo>
                    <a:pt x="79" y="355"/>
                  </a:lnTo>
                  <a:lnTo>
                    <a:pt x="85" y="370"/>
                  </a:lnTo>
                  <a:lnTo>
                    <a:pt x="88" y="378"/>
                  </a:lnTo>
                  <a:lnTo>
                    <a:pt x="94" y="384"/>
                  </a:lnTo>
                  <a:lnTo>
                    <a:pt x="100" y="391"/>
                  </a:lnTo>
                  <a:lnTo>
                    <a:pt x="108" y="397"/>
                  </a:lnTo>
                  <a:lnTo>
                    <a:pt x="115" y="403"/>
                  </a:lnTo>
                  <a:lnTo>
                    <a:pt x="125" y="409"/>
                  </a:lnTo>
                  <a:lnTo>
                    <a:pt x="136" y="413"/>
                  </a:lnTo>
                  <a:lnTo>
                    <a:pt x="150" y="416"/>
                  </a:lnTo>
                  <a:lnTo>
                    <a:pt x="150" y="238"/>
                  </a:lnTo>
                  <a:lnTo>
                    <a:pt x="150" y="224"/>
                  </a:lnTo>
                  <a:lnTo>
                    <a:pt x="148" y="209"/>
                  </a:lnTo>
                  <a:lnTo>
                    <a:pt x="144" y="196"/>
                  </a:lnTo>
                  <a:lnTo>
                    <a:pt x="138" y="182"/>
                  </a:lnTo>
                  <a:lnTo>
                    <a:pt x="133" y="167"/>
                  </a:lnTo>
                  <a:lnTo>
                    <a:pt x="125" y="155"/>
                  </a:lnTo>
                  <a:lnTo>
                    <a:pt x="117" y="142"/>
                  </a:lnTo>
                  <a:lnTo>
                    <a:pt x="108" y="130"/>
                  </a:lnTo>
                  <a:lnTo>
                    <a:pt x="90" y="109"/>
                  </a:lnTo>
                  <a:lnTo>
                    <a:pt x="71" y="94"/>
                  </a:lnTo>
                  <a:lnTo>
                    <a:pt x="63" y="86"/>
                  </a:lnTo>
                  <a:lnTo>
                    <a:pt x="54" y="82"/>
                  </a:lnTo>
                  <a:lnTo>
                    <a:pt x="46" y="80"/>
                  </a:lnTo>
                  <a:lnTo>
                    <a:pt x="38" y="78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6" name="Freeform 16"/>
            <p:cNvSpPr>
              <a:spLocks/>
            </p:cNvSpPr>
            <p:nvPr/>
          </p:nvSpPr>
          <p:spPr bwMode="auto">
            <a:xfrm>
              <a:off x="4361" y="1949"/>
              <a:ext cx="15" cy="86"/>
            </a:xfrm>
            <a:custGeom>
              <a:avLst/>
              <a:gdLst>
                <a:gd name="T0" fmla="*/ 7 w 15"/>
                <a:gd name="T1" fmla="*/ 0 h 86"/>
                <a:gd name="T2" fmla="*/ 0 w 15"/>
                <a:gd name="T3" fmla="*/ 8 h 86"/>
                <a:gd name="T4" fmla="*/ 0 w 15"/>
                <a:gd name="T5" fmla="*/ 86 h 86"/>
                <a:gd name="T6" fmla="*/ 15 w 15"/>
                <a:gd name="T7" fmla="*/ 86 h 86"/>
                <a:gd name="T8" fmla="*/ 15 w 15"/>
                <a:gd name="T9" fmla="*/ 8 h 86"/>
                <a:gd name="T10" fmla="*/ 7 w 15"/>
                <a:gd name="T11" fmla="*/ 15 h 86"/>
                <a:gd name="T12" fmla="*/ 7 w 15"/>
                <a:gd name="T13" fmla="*/ 0 h 86"/>
                <a:gd name="T14" fmla="*/ 0 w 15"/>
                <a:gd name="T15" fmla="*/ 0 h 86"/>
                <a:gd name="T16" fmla="*/ 0 w 15"/>
                <a:gd name="T17" fmla="*/ 8 h 86"/>
                <a:gd name="T18" fmla="*/ 7 w 15"/>
                <a:gd name="T19" fmla="*/ 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86">
                  <a:moveTo>
                    <a:pt x="7" y="0"/>
                  </a:moveTo>
                  <a:lnTo>
                    <a:pt x="0" y="8"/>
                  </a:lnTo>
                  <a:lnTo>
                    <a:pt x="0" y="86"/>
                  </a:lnTo>
                  <a:lnTo>
                    <a:pt x="15" y="86"/>
                  </a:lnTo>
                  <a:lnTo>
                    <a:pt x="15" y="8"/>
                  </a:lnTo>
                  <a:lnTo>
                    <a:pt x="7" y="15"/>
                  </a:lnTo>
                  <a:lnTo>
                    <a:pt x="7" y="0"/>
                  </a:lnTo>
                  <a:lnTo>
                    <a:pt x="0" y="0"/>
                  </a:lnTo>
                  <a:lnTo>
                    <a:pt x="0" y="8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>
              <a:off x="4368" y="1949"/>
              <a:ext cx="195" cy="205"/>
            </a:xfrm>
            <a:custGeom>
              <a:avLst/>
              <a:gdLst>
                <a:gd name="T0" fmla="*/ 195 w 195"/>
                <a:gd name="T1" fmla="*/ 205 h 205"/>
                <a:gd name="T2" fmla="*/ 193 w 195"/>
                <a:gd name="T3" fmla="*/ 190 h 205"/>
                <a:gd name="T4" fmla="*/ 189 w 195"/>
                <a:gd name="T5" fmla="*/ 173 h 205"/>
                <a:gd name="T6" fmla="*/ 183 w 195"/>
                <a:gd name="T7" fmla="*/ 156 h 205"/>
                <a:gd name="T8" fmla="*/ 175 w 195"/>
                <a:gd name="T9" fmla="*/ 138 h 205"/>
                <a:gd name="T10" fmla="*/ 166 w 195"/>
                <a:gd name="T11" fmla="*/ 121 h 205"/>
                <a:gd name="T12" fmla="*/ 154 w 195"/>
                <a:gd name="T13" fmla="*/ 104 h 205"/>
                <a:gd name="T14" fmla="*/ 141 w 195"/>
                <a:gd name="T15" fmla="*/ 88 h 205"/>
                <a:gd name="T16" fmla="*/ 127 w 195"/>
                <a:gd name="T17" fmla="*/ 71 h 205"/>
                <a:gd name="T18" fmla="*/ 112 w 195"/>
                <a:gd name="T19" fmla="*/ 58 h 205"/>
                <a:gd name="T20" fmla="*/ 97 w 195"/>
                <a:gd name="T21" fmla="*/ 44 h 205"/>
                <a:gd name="T22" fmla="*/ 81 w 195"/>
                <a:gd name="T23" fmla="*/ 31 h 205"/>
                <a:gd name="T24" fmla="*/ 66 w 195"/>
                <a:gd name="T25" fmla="*/ 21 h 205"/>
                <a:gd name="T26" fmla="*/ 48 w 195"/>
                <a:gd name="T27" fmla="*/ 11 h 205"/>
                <a:gd name="T28" fmla="*/ 33 w 195"/>
                <a:gd name="T29" fmla="*/ 6 h 205"/>
                <a:gd name="T30" fmla="*/ 16 w 195"/>
                <a:gd name="T31" fmla="*/ 0 h 205"/>
                <a:gd name="T32" fmla="*/ 0 w 195"/>
                <a:gd name="T33" fmla="*/ 0 h 205"/>
                <a:gd name="T34" fmla="*/ 0 w 195"/>
                <a:gd name="T35" fmla="*/ 15 h 205"/>
                <a:gd name="T36" fmla="*/ 14 w 195"/>
                <a:gd name="T37" fmla="*/ 15 h 205"/>
                <a:gd name="T38" fmla="*/ 27 w 195"/>
                <a:gd name="T39" fmla="*/ 19 h 205"/>
                <a:gd name="T40" fmla="*/ 43 w 195"/>
                <a:gd name="T41" fmla="*/ 25 h 205"/>
                <a:gd name="T42" fmla="*/ 58 w 195"/>
                <a:gd name="T43" fmla="*/ 35 h 205"/>
                <a:gd name="T44" fmla="*/ 73 w 195"/>
                <a:gd name="T45" fmla="*/ 44 h 205"/>
                <a:gd name="T46" fmla="*/ 87 w 195"/>
                <a:gd name="T47" fmla="*/ 56 h 205"/>
                <a:gd name="T48" fmla="*/ 102 w 195"/>
                <a:gd name="T49" fmla="*/ 69 h 205"/>
                <a:gd name="T50" fmla="*/ 116 w 195"/>
                <a:gd name="T51" fmla="*/ 83 h 205"/>
                <a:gd name="T52" fmla="*/ 129 w 195"/>
                <a:gd name="T53" fmla="*/ 98 h 205"/>
                <a:gd name="T54" fmla="*/ 141 w 195"/>
                <a:gd name="T55" fmla="*/ 113 h 205"/>
                <a:gd name="T56" fmla="*/ 152 w 195"/>
                <a:gd name="T57" fmla="*/ 129 h 205"/>
                <a:gd name="T58" fmla="*/ 162 w 195"/>
                <a:gd name="T59" fmla="*/ 146 h 205"/>
                <a:gd name="T60" fmla="*/ 170 w 195"/>
                <a:gd name="T61" fmla="*/ 161 h 205"/>
                <a:gd name="T62" fmla="*/ 175 w 195"/>
                <a:gd name="T63" fmla="*/ 177 h 205"/>
                <a:gd name="T64" fmla="*/ 177 w 195"/>
                <a:gd name="T65" fmla="*/ 192 h 205"/>
                <a:gd name="T66" fmla="*/ 179 w 195"/>
                <a:gd name="T67" fmla="*/ 205 h 205"/>
                <a:gd name="T68" fmla="*/ 195 w 195"/>
                <a:gd name="T69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5" h="205">
                  <a:moveTo>
                    <a:pt x="195" y="205"/>
                  </a:moveTo>
                  <a:lnTo>
                    <a:pt x="193" y="190"/>
                  </a:lnTo>
                  <a:lnTo>
                    <a:pt x="189" y="173"/>
                  </a:lnTo>
                  <a:lnTo>
                    <a:pt x="183" y="156"/>
                  </a:lnTo>
                  <a:lnTo>
                    <a:pt x="175" y="138"/>
                  </a:lnTo>
                  <a:lnTo>
                    <a:pt x="166" y="121"/>
                  </a:lnTo>
                  <a:lnTo>
                    <a:pt x="154" y="104"/>
                  </a:lnTo>
                  <a:lnTo>
                    <a:pt x="141" y="88"/>
                  </a:lnTo>
                  <a:lnTo>
                    <a:pt x="127" y="71"/>
                  </a:lnTo>
                  <a:lnTo>
                    <a:pt x="112" y="58"/>
                  </a:lnTo>
                  <a:lnTo>
                    <a:pt x="97" y="44"/>
                  </a:lnTo>
                  <a:lnTo>
                    <a:pt x="81" y="31"/>
                  </a:lnTo>
                  <a:lnTo>
                    <a:pt x="66" y="21"/>
                  </a:lnTo>
                  <a:lnTo>
                    <a:pt x="48" y="11"/>
                  </a:lnTo>
                  <a:lnTo>
                    <a:pt x="33" y="6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5"/>
                  </a:lnTo>
                  <a:lnTo>
                    <a:pt x="14" y="15"/>
                  </a:lnTo>
                  <a:lnTo>
                    <a:pt x="27" y="19"/>
                  </a:lnTo>
                  <a:lnTo>
                    <a:pt x="43" y="25"/>
                  </a:lnTo>
                  <a:lnTo>
                    <a:pt x="58" y="35"/>
                  </a:lnTo>
                  <a:lnTo>
                    <a:pt x="73" y="44"/>
                  </a:lnTo>
                  <a:lnTo>
                    <a:pt x="87" y="56"/>
                  </a:lnTo>
                  <a:lnTo>
                    <a:pt x="102" y="69"/>
                  </a:lnTo>
                  <a:lnTo>
                    <a:pt x="116" y="83"/>
                  </a:lnTo>
                  <a:lnTo>
                    <a:pt x="129" y="98"/>
                  </a:lnTo>
                  <a:lnTo>
                    <a:pt x="141" y="113"/>
                  </a:lnTo>
                  <a:lnTo>
                    <a:pt x="152" y="129"/>
                  </a:lnTo>
                  <a:lnTo>
                    <a:pt x="162" y="146"/>
                  </a:lnTo>
                  <a:lnTo>
                    <a:pt x="170" y="161"/>
                  </a:lnTo>
                  <a:lnTo>
                    <a:pt x="175" y="177"/>
                  </a:lnTo>
                  <a:lnTo>
                    <a:pt x="177" y="192"/>
                  </a:lnTo>
                  <a:lnTo>
                    <a:pt x="179" y="205"/>
                  </a:lnTo>
                  <a:lnTo>
                    <a:pt x="195" y="205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>
              <a:off x="4547" y="2154"/>
              <a:ext cx="16" cy="327"/>
            </a:xfrm>
            <a:custGeom>
              <a:avLst/>
              <a:gdLst>
                <a:gd name="T0" fmla="*/ 8 w 16"/>
                <a:gd name="T1" fmla="*/ 327 h 327"/>
                <a:gd name="T2" fmla="*/ 16 w 16"/>
                <a:gd name="T3" fmla="*/ 319 h 327"/>
                <a:gd name="T4" fmla="*/ 16 w 16"/>
                <a:gd name="T5" fmla="*/ 0 h 327"/>
                <a:gd name="T6" fmla="*/ 0 w 16"/>
                <a:gd name="T7" fmla="*/ 0 h 327"/>
                <a:gd name="T8" fmla="*/ 0 w 16"/>
                <a:gd name="T9" fmla="*/ 319 h 327"/>
                <a:gd name="T10" fmla="*/ 8 w 16"/>
                <a:gd name="T11" fmla="*/ 312 h 327"/>
                <a:gd name="T12" fmla="*/ 8 w 16"/>
                <a:gd name="T13" fmla="*/ 327 h 327"/>
                <a:gd name="T14" fmla="*/ 16 w 16"/>
                <a:gd name="T15" fmla="*/ 327 h 327"/>
                <a:gd name="T16" fmla="*/ 16 w 16"/>
                <a:gd name="T17" fmla="*/ 319 h 327"/>
                <a:gd name="T18" fmla="*/ 8 w 16"/>
                <a:gd name="T19" fmla="*/ 32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327">
                  <a:moveTo>
                    <a:pt x="8" y="327"/>
                  </a:moveTo>
                  <a:lnTo>
                    <a:pt x="16" y="319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319"/>
                  </a:lnTo>
                  <a:lnTo>
                    <a:pt x="8" y="312"/>
                  </a:lnTo>
                  <a:lnTo>
                    <a:pt x="8" y="327"/>
                  </a:lnTo>
                  <a:lnTo>
                    <a:pt x="16" y="327"/>
                  </a:lnTo>
                  <a:lnTo>
                    <a:pt x="16" y="319"/>
                  </a:lnTo>
                  <a:lnTo>
                    <a:pt x="8" y="327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19" name="Freeform 19"/>
            <p:cNvSpPr>
              <a:spLocks/>
            </p:cNvSpPr>
            <p:nvPr/>
          </p:nvSpPr>
          <p:spPr bwMode="auto">
            <a:xfrm>
              <a:off x="4322" y="2274"/>
              <a:ext cx="233" cy="207"/>
            </a:xfrm>
            <a:custGeom>
              <a:avLst/>
              <a:gdLst>
                <a:gd name="T0" fmla="*/ 0 w 233"/>
                <a:gd name="T1" fmla="*/ 0 h 207"/>
                <a:gd name="T2" fmla="*/ 2 w 233"/>
                <a:gd name="T3" fmla="*/ 28 h 207"/>
                <a:gd name="T4" fmla="*/ 6 w 233"/>
                <a:gd name="T5" fmla="*/ 55 h 207"/>
                <a:gd name="T6" fmla="*/ 16 w 233"/>
                <a:gd name="T7" fmla="*/ 80 h 207"/>
                <a:gd name="T8" fmla="*/ 25 w 233"/>
                <a:gd name="T9" fmla="*/ 101 h 207"/>
                <a:gd name="T10" fmla="*/ 39 w 233"/>
                <a:gd name="T11" fmla="*/ 121 h 207"/>
                <a:gd name="T12" fmla="*/ 54 w 233"/>
                <a:gd name="T13" fmla="*/ 138 h 207"/>
                <a:gd name="T14" fmla="*/ 70 w 233"/>
                <a:gd name="T15" fmla="*/ 153 h 207"/>
                <a:gd name="T16" fmla="*/ 89 w 233"/>
                <a:gd name="T17" fmla="*/ 165 h 207"/>
                <a:gd name="T18" fmla="*/ 106 w 233"/>
                <a:gd name="T19" fmla="*/ 176 h 207"/>
                <a:gd name="T20" fmla="*/ 125 w 233"/>
                <a:gd name="T21" fmla="*/ 186 h 207"/>
                <a:gd name="T22" fmla="*/ 144 w 233"/>
                <a:gd name="T23" fmla="*/ 192 h 207"/>
                <a:gd name="T24" fmla="*/ 164 w 233"/>
                <a:gd name="T25" fmla="*/ 197 h 207"/>
                <a:gd name="T26" fmla="*/ 183 w 233"/>
                <a:gd name="T27" fmla="*/ 201 h 207"/>
                <a:gd name="T28" fmla="*/ 200 w 233"/>
                <a:gd name="T29" fmla="*/ 205 h 207"/>
                <a:gd name="T30" fmla="*/ 217 w 233"/>
                <a:gd name="T31" fmla="*/ 207 h 207"/>
                <a:gd name="T32" fmla="*/ 233 w 233"/>
                <a:gd name="T33" fmla="*/ 207 h 207"/>
                <a:gd name="T34" fmla="*/ 233 w 233"/>
                <a:gd name="T35" fmla="*/ 192 h 207"/>
                <a:gd name="T36" fmla="*/ 219 w 233"/>
                <a:gd name="T37" fmla="*/ 192 h 207"/>
                <a:gd name="T38" fmla="*/ 202 w 233"/>
                <a:gd name="T39" fmla="*/ 190 h 207"/>
                <a:gd name="T40" fmla="*/ 185 w 233"/>
                <a:gd name="T41" fmla="*/ 186 h 207"/>
                <a:gd name="T42" fmla="*/ 168 w 233"/>
                <a:gd name="T43" fmla="*/ 182 h 207"/>
                <a:gd name="T44" fmla="*/ 150 w 233"/>
                <a:gd name="T45" fmla="*/ 178 h 207"/>
                <a:gd name="T46" fmla="*/ 131 w 233"/>
                <a:gd name="T47" fmla="*/ 171 h 207"/>
                <a:gd name="T48" fmla="*/ 114 w 233"/>
                <a:gd name="T49" fmla="*/ 163 h 207"/>
                <a:gd name="T50" fmla="*/ 96 w 233"/>
                <a:gd name="T51" fmla="*/ 153 h 207"/>
                <a:gd name="T52" fmla="*/ 79 w 233"/>
                <a:gd name="T53" fmla="*/ 140 h 207"/>
                <a:gd name="T54" fmla="*/ 64 w 233"/>
                <a:gd name="T55" fmla="*/ 126 h 207"/>
                <a:gd name="T56" fmla="*/ 50 w 233"/>
                <a:gd name="T57" fmla="*/ 111 h 207"/>
                <a:gd name="T58" fmla="*/ 39 w 233"/>
                <a:gd name="T59" fmla="*/ 94 h 207"/>
                <a:gd name="T60" fmla="*/ 29 w 233"/>
                <a:gd name="T61" fmla="*/ 74 h 207"/>
                <a:gd name="T62" fmla="*/ 21 w 233"/>
                <a:gd name="T63" fmla="*/ 51 h 207"/>
                <a:gd name="T64" fmla="*/ 18 w 233"/>
                <a:gd name="T65" fmla="*/ 26 h 207"/>
                <a:gd name="T66" fmla="*/ 16 w 233"/>
                <a:gd name="T67" fmla="*/ 0 h 207"/>
                <a:gd name="T68" fmla="*/ 0 w 233"/>
                <a:gd name="T6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07">
                  <a:moveTo>
                    <a:pt x="0" y="0"/>
                  </a:moveTo>
                  <a:lnTo>
                    <a:pt x="2" y="28"/>
                  </a:lnTo>
                  <a:lnTo>
                    <a:pt x="6" y="55"/>
                  </a:lnTo>
                  <a:lnTo>
                    <a:pt x="16" y="80"/>
                  </a:lnTo>
                  <a:lnTo>
                    <a:pt x="25" y="101"/>
                  </a:lnTo>
                  <a:lnTo>
                    <a:pt x="39" y="121"/>
                  </a:lnTo>
                  <a:lnTo>
                    <a:pt x="54" y="138"/>
                  </a:lnTo>
                  <a:lnTo>
                    <a:pt x="70" y="153"/>
                  </a:lnTo>
                  <a:lnTo>
                    <a:pt x="89" y="165"/>
                  </a:lnTo>
                  <a:lnTo>
                    <a:pt x="106" y="176"/>
                  </a:lnTo>
                  <a:lnTo>
                    <a:pt x="125" y="186"/>
                  </a:lnTo>
                  <a:lnTo>
                    <a:pt x="144" y="192"/>
                  </a:lnTo>
                  <a:lnTo>
                    <a:pt x="164" y="197"/>
                  </a:lnTo>
                  <a:lnTo>
                    <a:pt x="183" y="201"/>
                  </a:lnTo>
                  <a:lnTo>
                    <a:pt x="200" y="205"/>
                  </a:lnTo>
                  <a:lnTo>
                    <a:pt x="217" y="207"/>
                  </a:lnTo>
                  <a:lnTo>
                    <a:pt x="233" y="207"/>
                  </a:lnTo>
                  <a:lnTo>
                    <a:pt x="233" y="192"/>
                  </a:lnTo>
                  <a:lnTo>
                    <a:pt x="219" y="192"/>
                  </a:lnTo>
                  <a:lnTo>
                    <a:pt x="202" y="190"/>
                  </a:lnTo>
                  <a:lnTo>
                    <a:pt x="185" y="186"/>
                  </a:lnTo>
                  <a:lnTo>
                    <a:pt x="168" y="182"/>
                  </a:lnTo>
                  <a:lnTo>
                    <a:pt x="150" y="178"/>
                  </a:lnTo>
                  <a:lnTo>
                    <a:pt x="131" y="171"/>
                  </a:lnTo>
                  <a:lnTo>
                    <a:pt x="114" y="163"/>
                  </a:lnTo>
                  <a:lnTo>
                    <a:pt x="96" y="153"/>
                  </a:lnTo>
                  <a:lnTo>
                    <a:pt x="79" y="140"/>
                  </a:lnTo>
                  <a:lnTo>
                    <a:pt x="64" y="126"/>
                  </a:lnTo>
                  <a:lnTo>
                    <a:pt x="50" y="111"/>
                  </a:lnTo>
                  <a:lnTo>
                    <a:pt x="39" y="94"/>
                  </a:lnTo>
                  <a:lnTo>
                    <a:pt x="29" y="74"/>
                  </a:lnTo>
                  <a:lnTo>
                    <a:pt x="21" y="51"/>
                  </a:lnTo>
                  <a:lnTo>
                    <a:pt x="18" y="26"/>
                  </a:lnTo>
                  <a:lnTo>
                    <a:pt x="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>
              <a:off x="4322" y="2224"/>
              <a:ext cx="16" cy="50"/>
            </a:xfrm>
            <a:custGeom>
              <a:avLst/>
              <a:gdLst>
                <a:gd name="T0" fmla="*/ 10 w 16"/>
                <a:gd name="T1" fmla="*/ 3 h 50"/>
                <a:gd name="T2" fmla="*/ 0 w 16"/>
                <a:gd name="T3" fmla="*/ 11 h 50"/>
                <a:gd name="T4" fmla="*/ 0 w 16"/>
                <a:gd name="T5" fmla="*/ 50 h 50"/>
                <a:gd name="T6" fmla="*/ 16 w 16"/>
                <a:gd name="T7" fmla="*/ 50 h 50"/>
                <a:gd name="T8" fmla="*/ 16 w 16"/>
                <a:gd name="T9" fmla="*/ 11 h 50"/>
                <a:gd name="T10" fmla="*/ 4 w 16"/>
                <a:gd name="T11" fmla="*/ 19 h 50"/>
                <a:gd name="T12" fmla="*/ 10 w 16"/>
                <a:gd name="T13" fmla="*/ 3 h 50"/>
                <a:gd name="T14" fmla="*/ 0 w 16"/>
                <a:gd name="T15" fmla="*/ 0 h 50"/>
                <a:gd name="T16" fmla="*/ 0 w 16"/>
                <a:gd name="T17" fmla="*/ 11 h 50"/>
                <a:gd name="T18" fmla="*/ 10 w 16"/>
                <a:gd name="T19" fmla="*/ 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50">
                  <a:moveTo>
                    <a:pt x="10" y="3"/>
                  </a:moveTo>
                  <a:lnTo>
                    <a:pt x="0" y="11"/>
                  </a:lnTo>
                  <a:lnTo>
                    <a:pt x="0" y="50"/>
                  </a:lnTo>
                  <a:lnTo>
                    <a:pt x="16" y="50"/>
                  </a:lnTo>
                  <a:lnTo>
                    <a:pt x="16" y="11"/>
                  </a:lnTo>
                  <a:lnTo>
                    <a:pt x="4" y="19"/>
                  </a:lnTo>
                  <a:lnTo>
                    <a:pt x="10" y="3"/>
                  </a:lnTo>
                  <a:lnTo>
                    <a:pt x="0" y="0"/>
                  </a:lnTo>
                  <a:lnTo>
                    <a:pt x="0" y="11"/>
                  </a:lnTo>
                  <a:lnTo>
                    <a:pt x="10" y="3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>
              <a:off x="4326" y="2227"/>
              <a:ext cx="87" cy="47"/>
            </a:xfrm>
            <a:custGeom>
              <a:avLst/>
              <a:gdLst>
                <a:gd name="T0" fmla="*/ 87 w 87"/>
                <a:gd name="T1" fmla="*/ 39 h 47"/>
                <a:gd name="T2" fmla="*/ 83 w 87"/>
                <a:gd name="T3" fmla="*/ 31 h 47"/>
                <a:gd name="T4" fmla="*/ 6 w 87"/>
                <a:gd name="T5" fmla="*/ 0 h 47"/>
                <a:gd name="T6" fmla="*/ 0 w 87"/>
                <a:gd name="T7" fmla="*/ 16 h 47"/>
                <a:gd name="T8" fmla="*/ 77 w 87"/>
                <a:gd name="T9" fmla="*/ 47 h 47"/>
                <a:gd name="T10" fmla="*/ 71 w 87"/>
                <a:gd name="T11" fmla="*/ 39 h 47"/>
                <a:gd name="T12" fmla="*/ 87 w 87"/>
                <a:gd name="T13" fmla="*/ 39 h 47"/>
                <a:gd name="T14" fmla="*/ 87 w 87"/>
                <a:gd name="T15" fmla="*/ 33 h 47"/>
                <a:gd name="T16" fmla="*/ 83 w 87"/>
                <a:gd name="T17" fmla="*/ 31 h 47"/>
                <a:gd name="T18" fmla="*/ 87 w 87"/>
                <a:gd name="T19" fmla="*/ 3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47">
                  <a:moveTo>
                    <a:pt x="87" y="39"/>
                  </a:moveTo>
                  <a:lnTo>
                    <a:pt x="83" y="31"/>
                  </a:lnTo>
                  <a:lnTo>
                    <a:pt x="6" y="0"/>
                  </a:lnTo>
                  <a:lnTo>
                    <a:pt x="0" y="16"/>
                  </a:lnTo>
                  <a:lnTo>
                    <a:pt x="77" y="47"/>
                  </a:lnTo>
                  <a:lnTo>
                    <a:pt x="71" y="39"/>
                  </a:lnTo>
                  <a:lnTo>
                    <a:pt x="87" y="39"/>
                  </a:lnTo>
                  <a:lnTo>
                    <a:pt x="87" y="33"/>
                  </a:lnTo>
                  <a:lnTo>
                    <a:pt x="83" y="31"/>
                  </a:lnTo>
                  <a:lnTo>
                    <a:pt x="87" y="39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2" name="Freeform 22"/>
            <p:cNvSpPr>
              <a:spLocks/>
            </p:cNvSpPr>
            <p:nvPr/>
          </p:nvSpPr>
          <p:spPr bwMode="auto">
            <a:xfrm>
              <a:off x="4397" y="2266"/>
              <a:ext cx="91" cy="117"/>
            </a:xfrm>
            <a:custGeom>
              <a:avLst/>
              <a:gdLst>
                <a:gd name="T0" fmla="*/ 75 w 91"/>
                <a:gd name="T1" fmla="*/ 107 h 117"/>
                <a:gd name="T2" fmla="*/ 85 w 91"/>
                <a:gd name="T3" fmla="*/ 100 h 117"/>
                <a:gd name="T4" fmla="*/ 73 w 91"/>
                <a:gd name="T5" fmla="*/ 96 h 117"/>
                <a:gd name="T6" fmla="*/ 62 w 91"/>
                <a:gd name="T7" fmla="*/ 92 h 117"/>
                <a:gd name="T8" fmla="*/ 52 w 91"/>
                <a:gd name="T9" fmla="*/ 86 h 117"/>
                <a:gd name="T10" fmla="*/ 44 w 91"/>
                <a:gd name="T11" fmla="*/ 82 h 117"/>
                <a:gd name="T12" fmla="*/ 39 w 91"/>
                <a:gd name="T13" fmla="*/ 77 h 117"/>
                <a:gd name="T14" fmla="*/ 33 w 91"/>
                <a:gd name="T15" fmla="*/ 71 h 117"/>
                <a:gd name="T16" fmla="*/ 29 w 91"/>
                <a:gd name="T17" fmla="*/ 65 h 117"/>
                <a:gd name="T18" fmla="*/ 25 w 91"/>
                <a:gd name="T19" fmla="*/ 59 h 117"/>
                <a:gd name="T20" fmla="*/ 19 w 91"/>
                <a:gd name="T21" fmla="*/ 44 h 117"/>
                <a:gd name="T22" fmla="*/ 18 w 91"/>
                <a:gd name="T23" fmla="*/ 31 h 117"/>
                <a:gd name="T24" fmla="*/ 16 w 91"/>
                <a:gd name="T25" fmla="*/ 15 h 117"/>
                <a:gd name="T26" fmla="*/ 16 w 91"/>
                <a:gd name="T27" fmla="*/ 0 h 117"/>
                <a:gd name="T28" fmla="*/ 0 w 91"/>
                <a:gd name="T29" fmla="*/ 0 h 117"/>
                <a:gd name="T30" fmla="*/ 0 w 91"/>
                <a:gd name="T31" fmla="*/ 15 h 117"/>
                <a:gd name="T32" fmla="*/ 2 w 91"/>
                <a:gd name="T33" fmla="*/ 33 h 117"/>
                <a:gd name="T34" fmla="*/ 4 w 91"/>
                <a:gd name="T35" fmla="*/ 50 h 117"/>
                <a:gd name="T36" fmla="*/ 10 w 91"/>
                <a:gd name="T37" fmla="*/ 65 h 117"/>
                <a:gd name="T38" fmla="*/ 16 w 91"/>
                <a:gd name="T39" fmla="*/ 73 h 117"/>
                <a:gd name="T40" fmla="*/ 21 w 91"/>
                <a:gd name="T41" fmla="*/ 81 h 117"/>
                <a:gd name="T42" fmla="*/ 27 w 91"/>
                <a:gd name="T43" fmla="*/ 88 h 117"/>
                <a:gd name="T44" fmla="*/ 35 w 91"/>
                <a:gd name="T45" fmla="*/ 94 h 117"/>
                <a:gd name="T46" fmla="*/ 44 w 91"/>
                <a:gd name="T47" fmla="*/ 100 h 117"/>
                <a:gd name="T48" fmla="*/ 56 w 91"/>
                <a:gd name="T49" fmla="*/ 106 h 117"/>
                <a:gd name="T50" fmla="*/ 68 w 91"/>
                <a:gd name="T51" fmla="*/ 111 h 117"/>
                <a:gd name="T52" fmla="*/ 81 w 91"/>
                <a:gd name="T53" fmla="*/ 115 h 117"/>
                <a:gd name="T54" fmla="*/ 91 w 91"/>
                <a:gd name="T55" fmla="*/ 107 h 117"/>
                <a:gd name="T56" fmla="*/ 81 w 91"/>
                <a:gd name="T57" fmla="*/ 115 h 117"/>
                <a:gd name="T58" fmla="*/ 91 w 91"/>
                <a:gd name="T59" fmla="*/ 117 h 117"/>
                <a:gd name="T60" fmla="*/ 91 w 91"/>
                <a:gd name="T61" fmla="*/ 107 h 117"/>
                <a:gd name="T62" fmla="*/ 75 w 91"/>
                <a:gd name="T63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75" y="107"/>
                  </a:moveTo>
                  <a:lnTo>
                    <a:pt x="85" y="100"/>
                  </a:lnTo>
                  <a:lnTo>
                    <a:pt x="73" y="96"/>
                  </a:lnTo>
                  <a:lnTo>
                    <a:pt x="62" y="92"/>
                  </a:lnTo>
                  <a:lnTo>
                    <a:pt x="52" y="86"/>
                  </a:lnTo>
                  <a:lnTo>
                    <a:pt x="44" y="82"/>
                  </a:lnTo>
                  <a:lnTo>
                    <a:pt x="39" y="77"/>
                  </a:lnTo>
                  <a:lnTo>
                    <a:pt x="33" y="71"/>
                  </a:lnTo>
                  <a:lnTo>
                    <a:pt x="29" y="65"/>
                  </a:lnTo>
                  <a:lnTo>
                    <a:pt x="25" y="59"/>
                  </a:lnTo>
                  <a:lnTo>
                    <a:pt x="19" y="44"/>
                  </a:lnTo>
                  <a:lnTo>
                    <a:pt x="18" y="31"/>
                  </a:lnTo>
                  <a:lnTo>
                    <a:pt x="16" y="15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15"/>
                  </a:lnTo>
                  <a:lnTo>
                    <a:pt x="2" y="33"/>
                  </a:lnTo>
                  <a:lnTo>
                    <a:pt x="4" y="50"/>
                  </a:lnTo>
                  <a:lnTo>
                    <a:pt x="10" y="65"/>
                  </a:lnTo>
                  <a:lnTo>
                    <a:pt x="16" y="73"/>
                  </a:lnTo>
                  <a:lnTo>
                    <a:pt x="21" y="81"/>
                  </a:lnTo>
                  <a:lnTo>
                    <a:pt x="27" y="88"/>
                  </a:lnTo>
                  <a:lnTo>
                    <a:pt x="35" y="94"/>
                  </a:lnTo>
                  <a:lnTo>
                    <a:pt x="44" y="100"/>
                  </a:lnTo>
                  <a:lnTo>
                    <a:pt x="56" y="106"/>
                  </a:lnTo>
                  <a:lnTo>
                    <a:pt x="68" y="111"/>
                  </a:lnTo>
                  <a:lnTo>
                    <a:pt x="81" y="115"/>
                  </a:lnTo>
                  <a:lnTo>
                    <a:pt x="91" y="107"/>
                  </a:lnTo>
                  <a:lnTo>
                    <a:pt x="81" y="115"/>
                  </a:lnTo>
                  <a:lnTo>
                    <a:pt x="91" y="117"/>
                  </a:lnTo>
                  <a:lnTo>
                    <a:pt x="91" y="107"/>
                  </a:lnTo>
                  <a:lnTo>
                    <a:pt x="75" y="107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4472" y="2195"/>
              <a:ext cx="16" cy="178"/>
            </a:xfrm>
            <a:prstGeom prst="rect">
              <a:avLst/>
            </a:prstGeom>
            <a:solidFill>
              <a:srgbClr val="00CC99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>
              <a:off x="4361" y="2028"/>
              <a:ext cx="127" cy="167"/>
            </a:xfrm>
            <a:custGeom>
              <a:avLst/>
              <a:gdLst>
                <a:gd name="T0" fmla="*/ 0 w 127"/>
                <a:gd name="T1" fmla="*/ 7 h 167"/>
                <a:gd name="T2" fmla="*/ 7 w 127"/>
                <a:gd name="T3" fmla="*/ 15 h 167"/>
                <a:gd name="T4" fmla="*/ 13 w 127"/>
                <a:gd name="T5" fmla="*/ 17 h 167"/>
                <a:gd name="T6" fmla="*/ 21 w 127"/>
                <a:gd name="T7" fmla="*/ 19 h 167"/>
                <a:gd name="T8" fmla="*/ 29 w 127"/>
                <a:gd name="T9" fmla="*/ 23 h 167"/>
                <a:gd name="T10" fmla="*/ 36 w 127"/>
                <a:gd name="T11" fmla="*/ 29 h 167"/>
                <a:gd name="T12" fmla="*/ 54 w 127"/>
                <a:gd name="T13" fmla="*/ 44 h 167"/>
                <a:gd name="T14" fmla="*/ 71 w 127"/>
                <a:gd name="T15" fmla="*/ 63 h 167"/>
                <a:gd name="T16" fmla="*/ 80 w 127"/>
                <a:gd name="T17" fmla="*/ 75 h 167"/>
                <a:gd name="T18" fmla="*/ 88 w 127"/>
                <a:gd name="T19" fmla="*/ 88 h 167"/>
                <a:gd name="T20" fmla="*/ 94 w 127"/>
                <a:gd name="T21" fmla="*/ 100 h 167"/>
                <a:gd name="T22" fmla="*/ 100 w 127"/>
                <a:gd name="T23" fmla="*/ 113 h 167"/>
                <a:gd name="T24" fmla="*/ 105 w 127"/>
                <a:gd name="T25" fmla="*/ 126 h 167"/>
                <a:gd name="T26" fmla="*/ 109 w 127"/>
                <a:gd name="T27" fmla="*/ 140 h 167"/>
                <a:gd name="T28" fmla="*/ 111 w 127"/>
                <a:gd name="T29" fmla="*/ 153 h 167"/>
                <a:gd name="T30" fmla="*/ 111 w 127"/>
                <a:gd name="T31" fmla="*/ 167 h 167"/>
                <a:gd name="T32" fmla="*/ 127 w 127"/>
                <a:gd name="T33" fmla="*/ 167 h 167"/>
                <a:gd name="T34" fmla="*/ 127 w 127"/>
                <a:gd name="T35" fmla="*/ 151 h 167"/>
                <a:gd name="T36" fmla="*/ 125 w 127"/>
                <a:gd name="T37" fmla="*/ 136 h 167"/>
                <a:gd name="T38" fmla="*/ 119 w 127"/>
                <a:gd name="T39" fmla="*/ 123 h 167"/>
                <a:gd name="T40" fmla="*/ 115 w 127"/>
                <a:gd name="T41" fmla="*/ 107 h 167"/>
                <a:gd name="T42" fmla="*/ 107 w 127"/>
                <a:gd name="T43" fmla="*/ 94 h 167"/>
                <a:gd name="T44" fmla="*/ 100 w 127"/>
                <a:gd name="T45" fmla="*/ 80 h 167"/>
                <a:gd name="T46" fmla="*/ 92 w 127"/>
                <a:gd name="T47" fmla="*/ 67 h 167"/>
                <a:gd name="T48" fmla="*/ 84 w 127"/>
                <a:gd name="T49" fmla="*/ 53 h 167"/>
                <a:gd name="T50" fmla="*/ 65 w 127"/>
                <a:gd name="T51" fmla="*/ 32 h 167"/>
                <a:gd name="T52" fmla="*/ 46 w 127"/>
                <a:gd name="T53" fmla="*/ 15 h 167"/>
                <a:gd name="T54" fmla="*/ 36 w 127"/>
                <a:gd name="T55" fmla="*/ 9 h 167"/>
                <a:gd name="T56" fmla="*/ 27 w 127"/>
                <a:gd name="T57" fmla="*/ 4 h 167"/>
                <a:gd name="T58" fmla="*/ 17 w 127"/>
                <a:gd name="T59" fmla="*/ 2 h 167"/>
                <a:gd name="T60" fmla="*/ 7 w 127"/>
                <a:gd name="T61" fmla="*/ 0 h 167"/>
                <a:gd name="T62" fmla="*/ 15 w 127"/>
                <a:gd name="T63" fmla="*/ 7 h 167"/>
                <a:gd name="T64" fmla="*/ 0 w 127"/>
                <a:gd name="T65" fmla="*/ 7 h 167"/>
                <a:gd name="T66" fmla="*/ 0 w 127"/>
                <a:gd name="T67" fmla="*/ 15 h 167"/>
                <a:gd name="T68" fmla="*/ 7 w 127"/>
                <a:gd name="T69" fmla="*/ 15 h 167"/>
                <a:gd name="T70" fmla="*/ 0 w 127"/>
                <a:gd name="T71" fmla="*/ 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7" h="167">
                  <a:moveTo>
                    <a:pt x="0" y="7"/>
                  </a:moveTo>
                  <a:lnTo>
                    <a:pt x="7" y="15"/>
                  </a:lnTo>
                  <a:lnTo>
                    <a:pt x="13" y="17"/>
                  </a:lnTo>
                  <a:lnTo>
                    <a:pt x="21" y="19"/>
                  </a:lnTo>
                  <a:lnTo>
                    <a:pt x="29" y="23"/>
                  </a:lnTo>
                  <a:lnTo>
                    <a:pt x="36" y="29"/>
                  </a:lnTo>
                  <a:lnTo>
                    <a:pt x="54" y="44"/>
                  </a:lnTo>
                  <a:lnTo>
                    <a:pt x="71" y="63"/>
                  </a:lnTo>
                  <a:lnTo>
                    <a:pt x="80" y="75"/>
                  </a:lnTo>
                  <a:lnTo>
                    <a:pt x="88" y="88"/>
                  </a:lnTo>
                  <a:lnTo>
                    <a:pt x="94" y="100"/>
                  </a:lnTo>
                  <a:lnTo>
                    <a:pt x="100" y="113"/>
                  </a:lnTo>
                  <a:lnTo>
                    <a:pt x="105" y="126"/>
                  </a:lnTo>
                  <a:lnTo>
                    <a:pt x="109" y="140"/>
                  </a:lnTo>
                  <a:lnTo>
                    <a:pt x="111" y="153"/>
                  </a:lnTo>
                  <a:lnTo>
                    <a:pt x="111" y="167"/>
                  </a:lnTo>
                  <a:lnTo>
                    <a:pt x="127" y="167"/>
                  </a:lnTo>
                  <a:lnTo>
                    <a:pt x="127" y="151"/>
                  </a:lnTo>
                  <a:lnTo>
                    <a:pt x="125" y="136"/>
                  </a:lnTo>
                  <a:lnTo>
                    <a:pt x="119" y="123"/>
                  </a:lnTo>
                  <a:lnTo>
                    <a:pt x="115" y="107"/>
                  </a:lnTo>
                  <a:lnTo>
                    <a:pt x="107" y="94"/>
                  </a:lnTo>
                  <a:lnTo>
                    <a:pt x="100" y="80"/>
                  </a:lnTo>
                  <a:lnTo>
                    <a:pt x="92" y="67"/>
                  </a:lnTo>
                  <a:lnTo>
                    <a:pt x="84" y="53"/>
                  </a:lnTo>
                  <a:lnTo>
                    <a:pt x="65" y="32"/>
                  </a:lnTo>
                  <a:lnTo>
                    <a:pt x="46" y="15"/>
                  </a:lnTo>
                  <a:lnTo>
                    <a:pt x="36" y="9"/>
                  </a:lnTo>
                  <a:lnTo>
                    <a:pt x="27" y="4"/>
                  </a:lnTo>
                  <a:lnTo>
                    <a:pt x="17" y="2"/>
                  </a:lnTo>
                  <a:lnTo>
                    <a:pt x="7" y="0"/>
                  </a:lnTo>
                  <a:lnTo>
                    <a:pt x="15" y="7"/>
                  </a:lnTo>
                  <a:lnTo>
                    <a:pt x="0" y="7"/>
                  </a:lnTo>
                  <a:lnTo>
                    <a:pt x="0" y="15"/>
                  </a:lnTo>
                  <a:lnTo>
                    <a:pt x="7" y="15"/>
                  </a:lnTo>
                  <a:lnTo>
                    <a:pt x="0" y="7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5" name="Freeform 25"/>
            <p:cNvSpPr>
              <a:spLocks/>
            </p:cNvSpPr>
            <p:nvPr/>
          </p:nvSpPr>
          <p:spPr bwMode="auto">
            <a:xfrm>
              <a:off x="4032" y="1957"/>
              <a:ext cx="225" cy="516"/>
            </a:xfrm>
            <a:custGeom>
              <a:avLst/>
              <a:gdLst>
                <a:gd name="T0" fmla="*/ 187 w 225"/>
                <a:gd name="T1" fmla="*/ 0 h 516"/>
                <a:gd name="T2" fmla="*/ 156 w 225"/>
                <a:gd name="T3" fmla="*/ 5 h 516"/>
                <a:gd name="T4" fmla="*/ 125 w 225"/>
                <a:gd name="T5" fmla="*/ 19 h 516"/>
                <a:gd name="T6" fmla="*/ 94 w 225"/>
                <a:gd name="T7" fmla="*/ 42 h 516"/>
                <a:gd name="T8" fmla="*/ 65 w 225"/>
                <a:gd name="T9" fmla="*/ 69 h 516"/>
                <a:gd name="T10" fmla="*/ 39 w 225"/>
                <a:gd name="T11" fmla="*/ 101 h 516"/>
                <a:gd name="T12" fmla="*/ 17 w 225"/>
                <a:gd name="T13" fmla="*/ 134 h 516"/>
                <a:gd name="T14" fmla="*/ 4 w 225"/>
                <a:gd name="T15" fmla="*/ 167 h 516"/>
                <a:gd name="T16" fmla="*/ 0 w 225"/>
                <a:gd name="T17" fmla="*/ 197 h 516"/>
                <a:gd name="T18" fmla="*/ 14 w 225"/>
                <a:gd name="T19" fmla="*/ 516 h 516"/>
                <a:gd name="T20" fmla="*/ 48 w 225"/>
                <a:gd name="T21" fmla="*/ 511 h 516"/>
                <a:gd name="T22" fmla="*/ 85 w 225"/>
                <a:gd name="T23" fmla="*/ 501 h 516"/>
                <a:gd name="T24" fmla="*/ 123 w 225"/>
                <a:gd name="T25" fmla="*/ 486 h 516"/>
                <a:gd name="T26" fmla="*/ 158 w 225"/>
                <a:gd name="T27" fmla="*/ 464 h 516"/>
                <a:gd name="T28" fmla="*/ 188 w 225"/>
                <a:gd name="T29" fmla="*/ 434 h 516"/>
                <a:gd name="T30" fmla="*/ 212 w 225"/>
                <a:gd name="T31" fmla="*/ 393 h 516"/>
                <a:gd name="T32" fmla="*/ 225 w 225"/>
                <a:gd name="T33" fmla="*/ 343 h 516"/>
                <a:gd name="T34" fmla="*/ 225 w 225"/>
                <a:gd name="T35" fmla="*/ 278 h 516"/>
                <a:gd name="T36" fmla="*/ 148 w 225"/>
                <a:gd name="T37" fmla="*/ 324 h 516"/>
                <a:gd name="T38" fmla="*/ 144 w 225"/>
                <a:gd name="T39" fmla="*/ 357 h 516"/>
                <a:gd name="T40" fmla="*/ 137 w 225"/>
                <a:gd name="T41" fmla="*/ 378 h 516"/>
                <a:gd name="T42" fmla="*/ 125 w 225"/>
                <a:gd name="T43" fmla="*/ 391 h 516"/>
                <a:gd name="T44" fmla="*/ 108 w 225"/>
                <a:gd name="T45" fmla="*/ 403 h 516"/>
                <a:gd name="T46" fmla="*/ 87 w 225"/>
                <a:gd name="T47" fmla="*/ 413 h 516"/>
                <a:gd name="T48" fmla="*/ 73 w 225"/>
                <a:gd name="T49" fmla="*/ 238 h 516"/>
                <a:gd name="T50" fmla="*/ 77 w 225"/>
                <a:gd name="T51" fmla="*/ 209 h 516"/>
                <a:gd name="T52" fmla="*/ 87 w 225"/>
                <a:gd name="T53" fmla="*/ 182 h 516"/>
                <a:gd name="T54" fmla="*/ 100 w 225"/>
                <a:gd name="T55" fmla="*/ 155 h 516"/>
                <a:gd name="T56" fmla="*/ 115 w 225"/>
                <a:gd name="T57" fmla="*/ 130 h 516"/>
                <a:gd name="T58" fmla="*/ 154 w 225"/>
                <a:gd name="T59" fmla="*/ 94 h 516"/>
                <a:gd name="T60" fmla="*/ 171 w 225"/>
                <a:gd name="T61" fmla="*/ 82 h 516"/>
                <a:gd name="T62" fmla="*/ 187 w 225"/>
                <a:gd name="T63" fmla="*/ 78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25" h="516">
                  <a:moveTo>
                    <a:pt x="187" y="78"/>
                  </a:moveTo>
                  <a:lnTo>
                    <a:pt x="187" y="0"/>
                  </a:lnTo>
                  <a:lnTo>
                    <a:pt x="171" y="0"/>
                  </a:lnTo>
                  <a:lnTo>
                    <a:pt x="156" y="5"/>
                  </a:lnTo>
                  <a:lnTo>
                    <a:pt x="140" y="11"/>
                  </a:lnTo>
                  <a:lnTo>
                    <a:pt x="125" y="19"/>
                  </a:lnTo>
                  <a:lnTo>
                    <a:pt x="110" y="30"/>
                  </a:lnTo>
                  <a:lnTo>
                    <a:pt x="94" y="42"/>
                  </a:lnTo>
                  <a:lnTo>
                    <a:pt x="79" y="55"/>
                  </a:lnTo>
                  <a:lnTo>
                    <a:pt x="65" y="69"/>
                  </a:lnTo>
                  <a:lnTo>
                    <a:pt x="52" y="84"/>
                  </a:lnTo>
                  <a:lnTo>
                    <a:pt x="39" y="101"/>
                  </a:lnTo>
                  <a:lnTo>
                    <a:pt x="27" y="117"/>
                  </a:lnTo>
                  <a:lnTo>
                    <a:pt x="17" y="134"/>
                  </a:lnTo>
                  <a:lnTo>
                    <a:pt x="10" y="151"/>
                  </a:lnTo>
                  <a:lnTo>
                    <a:pt x="4" y="167"/>
                  </a:lnTo>
                  <a:lnTo>
                    <a:pt x="0" y="184"/>
                  </a:lnTo>
                  <a:lnTo>
                    <a:pt x="0" y="197"/>
                  </a:lnTo>
                  <a:lnTo>
                    <a:pt x="0" y="516"/>
                  </a:lnTo>
                  <a:lnTo>
                    <a:pt x="14" y="516"/>
                  </a:lnTo>
                  <a:lnTo>
                    <a:pt x="31" y="514"/>
                  </a:lnTo>
                  <a:lnTo>
                    <a:pt x="48" y="511"/>
                  </a:lnTo>
                  <a:lnTo>
                    <a:pt x="67" y="507"/>
                  </a:lnTo>
                  <a:lnTo>
                    <a:pt x="85" y="501"/>
                  </a:lnTo>
                  <a:lnTo>
                    <a:pt x="104" y="495"/>
                  </a:lnTo>
                  <a:lnTo>
                    <a:pt x="123" y="486"/>
                  </a:lnTo>
                  <a:lnTo>
                    <a:pt x="140" y="476"/>
                  </a:lnTo>
                  <a:lnTo>
                    <a:pt x="158" y="464"/>
                  </a:lnTo>
                  <a:lnTo>
                    <a:pt x="175" y="449"/>
                  </a:lnTo>
                  <a:lnTo>
                    <a:pt x="188" y="434"/>
                  </a:lnTo>
                  <a:lnTo>
                    <a:pt x="202" y="415"/>
                  </a:lnTo>
                  <a:lnTo>
                    <a:pt x="212" y="393"/>
                  </a:lnTo>
                  <a:lnTo>
                    <a:pt x="219" y="370"/>
                  </a:lnTo>
                  <a:lnTo>
                    <a:pt x="225" y="343"/>
                  </a:lnTo>
                  <a:lnTo>
                    <a:pt x="225" y="317"/>
                  </a:lnTo>
                  <a:lnTo>
                    <a:pt x="225" y="278"/>
                  </a:lnTo>
                  <a:lnTo>
                    <a:pt x="150" y="309"/>
                  </a:lnTo>
                  <a:lnTo>
                    <a:pt x="148" y="324"/>
                  </a:lnTo>
                  <a:lnTo>
                    <a:pt x="148" y="342"/>
                  </a:lnTo>
                  <a:lnTo>
                    <a:pt x="144" y="357"/>
                  </a:lnTo>
                  <a:lnTo>
                    <a:pt x="140" y="370"/>
                  </a:lnTo>
                  <a:lnTo>
                    <a:pt x="137" y="378"/>
                  </a:lnTo>
                  <a:lnTo>
                    <a:pt x="131" y="384"/>
                  </a:lnTo>
                  <a:lnTo>
                    <a:pt x="125" y="391"/>
                  </a:lnTo>
                  <a:lnTo>
                    <a:pt x="117" y="397"/>
                  </a:lnTo>
                  <a:lnTo>
                    <a:pt x="108" y="403"/>
                  </a:lnTo>
                  <a:lnTo>
                    <a:pt x="98" y="409"/>
                  </a:lnTo>
                  <a:lnTo>
                    <a:pt x="87" y="413"/>
                  </a:lnTo>
                  <a:lnTo>
                    <a:pt x="73" y="416"/>
                  </a:lnTo>
                  <a:lnTo>
                    <a:pt x="73" y="238"/>
                  </a:lnTo>
                  <a:lnTo>
                    <a:pt x="75" y="224"/>
                  </a:lnTo>
                  <a:lnTo>
                    <a:pt x="77" y="209"/>
                  </a:lnTo>
                  <a:lnTo>
                    <a:pt x="81" y="196"/>
                  </a:lnTo>
                  <a:lnTo>
                    <a:pt x="87" y="182"/>
                  </a:lnTo>
                  <a:lnTo>
                    <a:pt x="92" y="167"/>
                  </a:lnTo>
                  <a:lnTo>
                    <a:pt x="100" y="155"/>
                  </a:lnTo>
                  <a:lnTo>
                    <a:pt x="108" y="142"/>
                  </a:lnTo>
                  <a:lnTo>
                    <a:pt x="115" y="130"/>
                  </a:lnTo>
                  <a:lnTo>
                    <a:pt x="135" y="109"/>
                  </a:lnTo>
                  <a:lnTo>
                    <a:pt x="154" y="94"/>
                  </a:lnTo>
                  <a:lnTo>
                    <a:pt x="162" y="86"/>
                  </a:lnTo>
                  <a:lnTo>
                    <a:pt x="171" y="82"/>
                  </a:lnTo>
                  <a:lnTo>
                    <a:pt x="179" y="80"/>
                  </a:lnTo>
                  <a:lnTo>
                    <a:pt x="187" y="78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4211" y="1949"/>
              <a:ext cx="15" cy="86"/>
            </a:xfrm>
            <a:custGeom>
              <a:avLst/>
              <a:gdLst>
                <a:gd name="T0" fmla="*/ 8 w 15"/>
                <a:gd name="T1" fmla="*/ 15 h 86"/>
                <a:gd name="T2" fmla="*/ 0 w 15"/>
                <a:gd name="T3" fmla="*/ 8 h 86"/>
                <a:gd name="T4" fmla="*/ 0 w 15"/>
                <a:gd name="T5" fmla="*/ 86 h 86"/>
                <a:gd name="T6" fmla="*/ 15 w 15"/>
                <a:gd name="T7" fmla="*/ 86 h 86"/>
                <a:gd name="T8" fmla="*/ 15 w 15"/>
                <a:gd name="T9" fmla="*/ 8 h 86"/>
                <a:gd name="T10" fmla="*/ 8 w 15"/>
                <a:gd name="T11" fmla="*/ 0 h 86"/>
                <a:gd name="T12" fmla="*/ 15 w 15"/>
                <a:gd name="T13" fmla="*/ 8 h 86"/>
                <a:gd name="T14" fmla="*/ 15 w 15"/>
                <a:gd name="T15" fmla="*/ 0 h 86"/>
                <a:gd name="T16" fmla="*/ 8 w 15"/>
                <a:gd name="T17" fmla="*/ 0 h 86"/>
                <a:gd name="T18" fmla="*/ 8 w 15"/>
                <a:gd name="T19" fmla="*/ 1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86">
                  <a:moveTo>
                    <a:pt x="8" y="15"/>
                  </a:moveTo>
                  <a:lnTo>
                    <a:pt x="0" y="8"/>
                  </a:lnTo>
                  <a:lnTo>
                    <a:pt x="0" y="86"/>
                  </a:lnTo>
                  <a:lnTo>
                    <a:pt x="15" y="86"/>
                  </a:lnTo>
                  <a:lnTo>
                    <a:pt x="15" y="8"/>
                  </a:lnTo>
                  <a:lnTo>
                    <a:pt x="8" y="0"/>
                  </a:lnTo>
                  <a:lnTo>
                    <a:pt x="15" y="8"/>
                  </a:lnTo>
                  <a:lnTo>
                    <a:pt x="15" y="0"/>
                  </a:lnTo>
                  <a:lnTo>
                    <a:pt x="8" y="0"/>
                  </a:lnTo>
                  <a:lnTo>
                    <a:pt x="8" y="15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4024" y="1949"/>
              <a:ext cx="195" cy="205"/>
            </a:xfrm>
            <a:custGeom>
              <a:avLst/>
              <a:gdLst>
                <a:gd name="T0" fmla="*/ 16 w 195"/>
                <a:gd name="T1" fmla="*/ 205 h 205"/>
                <a:gd name="T2" fmla="*/ 16 w 195"/>
                <a:gd name="T3" fmla="*/ 192 h 205"/>
                <a:gd name="T4" fmla="*/ 20 w 195"/>
                <a:gd name="T5" fmla="*/ 177 h 205"/>
                <a:gd name="T6" fmla="*/ 25 w 195"/>
                <a:gd name="T7" fmla="*/ 161 h 205"/>
                <a:gd name="T8" fmla="*/ 33 w 195"/>
                <a:gd name="T9" fmla="*/ 146 h 205"/>
                <a:gd name="T10" fmla="*/ 43 w 195"/>
                <a:gd name="T11" fmla="*/ 129 h 205"/>
                <a:gd name="T12" fmla="*/ 52 w 195"/>
                <a:gd name="T13" fmla="*/ 113 h 205"/>
                <a:gd name="T14" fmla="*/ 66 w 195"/>
                <a:gd name="T15" fmla="*/ 98 h 205"/>
                <a:gd name="T16" fmla="*/ 79 w 195"/>
                <a:gd name="T17" fmla="*/ 83 h 205"/>
                <a:gd name="T18" fmla="*/ 93 w 195"/>
                <a:gd name="T19" fmla="*/ 69 h 205"/>
                <a:gd name="T20" fmla="*/ 108 w 195"/>
                <a:gd name="T21" fmla="*/ 56 h 205"/>
                <a:gd name="T22" fmla="*/ 122 w 195"/>
                <a:gd name="T23" fmla="*/ 44 h 205"/>
                <a:gd name="T24" fmla="*/ 137 w 195"/>
                <a:gd name="T25" fmla="*/ 35 h 205"/>
                <a:gd name="T26" fmla="*/ 152 w 195"/>
                <a:gd name="T27" fmla="*/ 25 h 205"/>
                <a:gd name="T28" fmla="*/ 168 w 195"/>
                <a:gd name="T29" fmla="*/ 19 h 205"/>
                <a:gd name="T30" fmla="*/ 181 w 195"/>
                <a:gd name="T31" fmla="*/ 15 h 205"/>
                <a:gd name="T32" fmla="*/ 195 w 195"/>
                <a:gd name="T33" fmla="*/ 15 h 205"/>
                <a:gd name="T34" fmla="*/ 195 w 195"/>
                <a:gd name="T35" fmla="*/ 0 h 205"/>
                <a:gd name="T36" fmla="*/ 179 w 195"/>
                <a:gd name="T37" fmla="*/ 0 h 205"/>
                <a:gd name="T38" fmla="*/ 162 w 195"/>
                <a:gd name="T39" fmla="*/ 6 h 205"/>
                <a:gd name="T40" fmla="*/ 147 w 195"/>
                <a:gd name="T41" fmla="*/ 11 h 205"/>
                <a:gd name="T42" fmla="*/ 129 w 195"/>
                <a:gd name="T43" fmla="*/ 21 h 205"/>
                <a:gd name="T44" fmla="*/ 114 w 195"/>
                <a:gd name="T45" fmla="*/ 31 h 205"/>
                <a:gd name="T46" fmla="*/ 97 w 195"/>
                <a:gd name="T47" fmla="*/ 44 h 205"/>
                <a:gd name="T48" fmla="*/ 81 w 195"/>
                <a:gd name="T49" fmla="*/ 58 h 205"/>
                <a:gd name="T50" fmla="*/ 68 w 195"/>
                <a:gd name="T51" fmla="*/ 71 h 205"/>
                <a:gd name="T52" fmla="*/ 54 w 195"/>
                <a:gd name="T53" fmla="*/ 88 h 205"/>
                <a:gd name="T54" fmla="*/ 41 w 195"/>
                <a:gd name="T55" fmla="*/ 104 h 205"/>
                <a:gd name="T56" fmla="*/ 29 w 195"/>
                <a:gd name="T57" fmla="*/ 121 h 205"/>
                <a:gd name="T58" fmla="*/ 20 w 195"/>
                <a:gd name="T59" fmla="*/ 138 h 205"/>
                <a:gd name="T60" fmla="*/ 12 w 195"/>
                <a:gd name="T61" fmla="*/ 156 h 205"/>
                <a:gd name="T62" fmla="*/ 4 w 195"/>
                <a:gd name="T63" fmla="*/ 173 h 205"/>
                <a:gd name="T64" fmla="*/ 0 w 195"/>
                <a:gd name="T65" fmla="*/ 190 h 205"/>
                <a:gd name="T66" fmla="*/ 0 w 195"/>
                <a:gd name="T67" fmla="*/ 205 h 205"/>
                <a:gd name="T68" fmla="*/ 16 w 195"/>
                <a:gd name="T69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5" h="205">
                  <a:moveTo>
                    <a:pt x="16" y="205"/>
                  </a:moveTo>
                  <a:lnTo>
                    <a:pt x="16" y="192"/>
                  </a:lnTo>
                  <a:lnTo>
                    <a:pt x="20" y="177"/>
                  </a:lnTo>
                  <a:lnTo>
                    <a:pt x="25" y="161"/>
                  </a:lnTo>
                  <a:lnTo>
                    <a:pt x="33" y="146"/>
                  </a:lnTo>
                  <a:lnTo>
                    <a:pt x="43" y="129"/>
                  </a:lnTo>
                  <a:lnTo>
                    <a:pt x="52" y="113"/>
                  </a:lnTo>
                  <a:lnTo>
                    <a:pt x="66" y="98"/>
                  </a:lnTo>
                  <a:lnTo>
                    <a:pt x="79" y="83"/>
                  </a:lnTo>
                  <a:lnTo>
                    <a:pt x="93" y="69"/>
                  </a:lnTo>
                  <a:lnTo>
                    <a:pt x="108" y="56"/>
                  </a:lnTo>
                  <a:lnTo>
                    <a:pt x="122" y="44"/>
                  </a:lnTo>
                  <a:lnTo>
                    <a:pt x="137" y="35"/>
                  </a:lnTo>
                  <a:lnTo>
                    <a:pt x="152" y="25"/>
                  </a:lnTo>
                  <a:lnTo>
                    <a:pt x="168" y="19"/>
                  </a:lnTo>
                  <a:lnTo>
                    <a:pt x="181" y="15"/>
                  </a:lnTo>
                  <a:lnTo>
                    <a:pt x="195" y="15"/>
                  </a:lnTo>
                  <a:lnTo>
                    <a:pt x="195" y="0"/>
                  </a:lnTo>
                  <a:lnTo>
                    <a:pt x="179" y="0"/>
                  </a:lnTo>
                  <a:lnTo>
                    <a:pt x="162" y="6"/>
                  </a:lnTo>
                  <a:lnTo>
                    <a:pt x="147" y="11"/>
                  </a:lnTo>
                  <a:lnTo>
                    <a:pt x="129" y="21"/>
                  </a:lnTo>
                  <a:lnTo>
                    <a:pt x="114" y="31"/>
                  </a:lnTo>
                  <a:lnTo>
                    <a:pt x="97" y="44"/>
                  </a:lnTo>
                  <a:lnTo>
                    <a:pt x="81" y="58"/>
                  </a:lnTo>
                  <a:lnTo>
                    <a:pt x="68" y="71"/>
                  </a:lnTo>
                  <a:lnTo>
                    <a:pt x="54" y="88"/>
                  </a:lnTo>
                  <a:lnTo>
                    <a:pt x="41" y="104"/>
                  </a:lnTo>
                  <a:lnTo>
                    <a:pt x="29" y="121"/>
                  </a:lnTo>
                  <a:lnTo>
                    <a:pt x="20" y="138"/>
                  </a:lnTo>
                  <a:lnTo>
                    <a:pt x="12" y="156"/>
                  </a:lnTo>
                  <a:lnTo>
                    <a:pt x="4" y="173"/>
                  </a:lnTo>
                  <a:lnTo>
                    <a:pt x="0" y="190"/>
                  </a:lnTo>
                  <a:lnTo>
                    <a:pt x="0" y="205"/>
                  </a:lnTo>
                  <a:lnTo>
                    <a:pt x="16" y="205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4024" y="2154"/>
              <a:ext cx="16" cy="327"/>
            </a:xfrm>
            <a:custGeom>
              <a:avLst/>
              <a:gdLst>
                <a:gd name="T0" fmla="*/ 8 w 16"/>
                <a:gd name="T1" fmla="*/ 312 h 327"/>
                <a:gd name="T2" fmla="*/ 16 w 16"/>
                <a:gd name="T3" fmla="*/ 319 h 327"/>
                <a:gd name="T4" fmla="*/ 16 w 16"/>
                <a:gd name="T5" fmla="*/ 0 h 327"/>
                <a:gd name="T6" fmla="*/ 0 w 16"/>
                <a:gd name="T7" fmla="*/ 0 h 327"/>
                <a:gd name="T8" fmla="*/ 0 w 16"/>
                <a:gd name="T9" fmla="*/ 319 h 327"/>
                <a:gd name="T10" fmla="*/ 8 w 16"/>
                <a:gd name="T11" fmla="*/ 327 h 327"/>
                <a:gd name="T12" fmla="*/ 0 w 16"/>
                <a:gd name="T13" fmla="*/ 319 h 327"/>
                <a:gd name="T14" fmla="*/ 0 w 16"/>
                <a:gd name="T15" fmla="*/ 327 h 327"/>
                <a:gd name="T16" fmla="*/ 8 w 16"/>
                <a:gd name="T17" fmla="*/ 327 h 327"/>
                <a:gd name="T18" fmla="*/ 8 w 16"/>
                <a:gd name="T19" fmla="*/ 312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327">
                  <a:moveTo>
                    <a:pt x="8" y="312"/>
                  </a:moveTo>
                  <a:lnTo>
                    <a:pt x="16" y="319"/>
                  </a:lnTo>
                  <a:lnTo>
                    <a:pt x="16" y="0"/>
                  </a:lnTo>
                  <a:lnTo>
                    <a:pt x="0" y="0"/>
                  </a:lnTo>
                  <a:lnTo>
                    <a:pt x="0" y="319"/>
                  </a:lnTo>
                  <a:lnTo>
                    <a:pt x="8" y="327"/>
                  </a:lnTo>
                  <a:lnTo>
                    <a:pt x="0" y="319"/>
                  </a:lnTo>
                  <a:lnTo>
                    <a:pt x="0" y="327"/>
                  </a:lnTo>
                  <a:lnTo>
                    <a:pt x="8" y="327"/>
                  </a:lnTo>
                  <a:lnTo>
                    <a:pt x="8" y="312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4032" y="2274"/>
              <a:ext cx="233" cy="207"/>
            </a:xfrm>
            <a:custGeom>
              <a:avLst/>
              <a:gdLst>
                <a:gd name="T0" fmla="*/ 217 w 233"/>
                <a:gd name="T1" fmla="*/ 0 h 207"/>
                <a:gd name="T2" fmla="*/ 217 w 233"/>
                <a:gd name="T3" fmla="*/ 26 h 207"/>
                <a:gd name="T4" fmla="*/ 212 w 233"/>
                <a:gd name="T5" fmla="*/ 51 h 207"/>
                <a:gd name="T6" fmla="*/ 204 w 233"/>
                <a:gd name="T7" fmla="*/ 74 h 207"/>
                <a:gd name="T8" fmla="*/ 194 w 233"/>
                <a:gd name="T9" fmla="*/ 94 h 207"/>
                <a:gd name="T10" fmla="*/ 183 w 233"/>
                <a:gd name="T11" fmla="*/ 111 h 207"/>
                <a:gd name="T12" fmla="*/ 169 w 233"/>
                <a:gd name="T13" fmla="*/ 126 h 207"/>
                <a:gd name="T14" fmla="*/ 154 w 233"/>
                <a:gd name="T15" fmla="*/ 140 h 207"/>
                <a:gd name="T16" fmla="*/ 137 w 233"/>
                <a:gd name="T17" fmla="*/ 151 h 207"/>
                <a:gd name="T18" fmla="*/ 119 w 233"/>
                <a:gd name="T19" fmla="*/ 163 h 207"/>
                <a:gd name="T20" fmla="*/ 102 w 233"/>
                <a:gd name="T21" fmla="*/ 171 h 207"/>
                <a:gd name="T22" fmla="*/ 83 w 233"/>
                <a:gd name="T23" fmla="*/ 178 h 207"/>
                <a:gd name="T24" fmla="*/ 65 w 233"/>
                <a:gd name="T25" fmla="*/ 182 h 207"/>
                <a:gd name="T26" fmla="*/ 46 w 233"/>
                <a:gd name="T27" fmla="*/ 186 h 207"/>
                <a:gd name="T28" fmla="*/ 31 w 233"/>
                <a:gd name="T29" fmla="*/ 190 h 207"/>
                <a:gd name="T30" fmla="*/ 14 w 233"/>
                <a:gd name="T31" fmla="*/ 192 h 207"/>
                <a:gd name="T32" fmla="*/ 0 w 233"/>
                <a:gd name="T33" fmla="*/ 192 h 207"/>
                <a:gd name="T34" fmla="*/ 0 w 233"/>
                <a:gd name="T35" fmla="*/ 207 h 207"/>
                <a:gd name="T36" fmla="*/ 16 w 233"/>
                <a:gd name="T37" fmla="*/ 207 h 207"/>
                <a:gd name="T38" fmla="*/ 33 w 233"/>
                <a:gd name="T39" fmla="*/ 205 h 207"/>
                <a:gd name="T40" fmla="*/ 50 w 233"/>
                <a:gd name="T41" fmla="*/ 201 h 207"/>
                <a:gd name="T42" fmla="*/ 69 w 233"/>
                <a:gd name="T43" fmla="*/ 197 h 207"/>
                <a:gd name="T44" fmla="*/ 89 w 233"/>
                <a:gd name="T45" fmla="*/ 192 h 207"/>
                <a:gd name="T46" fmla="*/ 108 w 233"/>
                <a:gd name="T47" fmla="*/ 186 h 207"/>
                <a:gd name="T48" fmla="*/ 127 w 233"/>
                <a:gd name="T49" fmla="*/ 176 h 207"/>
                <a:gd name="T50" fmla="*/ 146 w 233"/>
                <a:gd name="T51" fmla="*/ 165 h 207"/>
                <a:gd name="T52" fmla="*/ 163 w 233"/>
                <a:gd name="T53" fmla="*/ 153 h 207"/>
                <a:gd name="T54" fmla="*/ 179 w 233"/>
                <a:gd name="T55" fmla="*/ 138 h 207"/>
                <a:gd name="T56" fmla="*/ 194 w 233"/>
                <a:gd name="T57" fmla="*/ 121 h 207"/>
                <a:gd name="T58" fmla="*/ 208 w 233"/>
                <a:gd name="T59" fmla="*/ 101 h 207"/>
                <a:gd name="T60" fmla="*/ 219 w 233"/>
                <a:gd name="T61" fmla="*/ 80 h 207"/>
                <a:gd name="T62" fmla="*/ 227 w 233"/>
                <a:gd name="T63" fmla="*/ 55 h 207"/>
                <a:gd name="T64" fmla="*/ 233 w 233"/>
                <a:gd name="T65" fmla="*/ 28 h 207"/>
                <a:gd name="T66" fmla="*/ 233 w 233"/>
                <a:gd name="T67" fmla="*/ 0 h 207"/>
                <a:gd name="T68" fmla="*/ 217 w 233"/>
                <a:gd name="T69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07">
                  <a:moveTo>
                    <a:pt x="217" y="0"/>
                  </a:moveTo>
                  <a:lnTo>
                    <a:pt x="217" y="26"/>
                  </a:lnTo>
                  <a:lnTo>
                    <a:pt x="212" y="51"/>
                  </a:lnTo>
                  <a:lnTo>
                    <a:pt x="204" y="74"/>
                  </a:lnTo>
                  <a:lnTo>
                    <a:pt x="194" y="94"/>
                  </a:lnTo>
                  <a:lnTo>
                    <a:pt x="183" y="111"/>
                  </a:lnTo>
                  <a:lnTo>
                    <a:pt x="169" y="126"/>
                  </a:lnTo>
                  <a:lnTo>
                    <a:pt x="154" y="140"/>
                  </a:lnTo>
                  <a:lnTo>
                    <a:pt x="137" y="151"/>
                  </a:lnTo>
                  <a:lnTo>
                    <a:pt x="119" y="163"/>
                  </a:lnTo>
                  <a:lnTo>
                    <a:pt x="102" y="171"/>
                  </a:lnTo>
                  <a:lnTo>
                    <a:pt x="83" y="178"/>
                  </a:lnTo>
                  <a:lnTo>
                    <a:pt x="65" y="182"/>
                  </a:lnTo>
                  <a:lnTo>
                    <a:pt x="46" y="186"/>
                  </a:lnTo>
                  <a:lnTo>
                    <a:pt x="31" y="190"/>
                  </a:lnTo>
                  <a:lnTo>
                    <a:pt x="14" y="192"/>
                  </a:lnTo>
                  <a:lnTo>
                    <a:pt x="0" y="192"/>
                  </a:lnTo>
                  <a:lnTo>
                    <a:pt x="0" y="207"/>
                  </a:lnTo>
                  <a:lnTo>
                    <a:pt x="16" y="207"/>
                  </a:lnTo>
                  <a:lnTo>
                    <a:pt x="33" y="205"/>
                  </a:lnTo>
                  <a:lnTo>
                    <a:pt x="50" y="201"/>
                  </a:lnTo>
                  <a:lnTo>
                    <a:pt x="69" y="197"/>
                  </a:lnTo>
                  <a:lnTo>
                    <a:pt x="89" y="192"/>
                  </a:lnTo>
                  <a:lnTo>
                    <a:pt x="108" y="186"/>
                  </a:lnTo>
                  <a:lnTo>
                    <a:pt x="127" y="176"/>
                  </a:lnTo>
                  <a:lnTo>
                    <a:pt x="146" y="165"/>
                  </a:lnTo>
                  <a:lnTo>
                    <a:pt x="163" y="153"/>
                  </a:lnTo>
                  <a:lnTo>
                    <a:pt x="179" y="138"/>
                  </a:lnTo>
                  <a:lnTo>
                    <a:pt x="194" y="121"/>
                  </a:lnTo>
                  <a:lnTo>
                    <a:pt x="208" y="101"/>
                  </a:lnTo>
                  <a:lnTo>
                    <a:pt x="219" y="80"/>
                  </a:lnTo>
                  <a:lnTo>
                    <a:pt x="227" y="55"/>
                  </a:lnTo>
                  <a:lnTo>
                    <a:pt x="233" y="28"/>
                  </a:lnTo>
                  <a:lnTo>
                    <a:pt x="233" y="0"/>
                  </a:lnTo>
                  <a:lnTo>
                    <a:pt x="217" y="0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4249" y="2224"/>
              <a:ext cx="16" cy="50"/>
            </a:xfrm>
            <a:custGeom>
              <a:avLst/>
              <a:gdLst>
                <a:gd name="T0" fmla="*/ 12 w 16"/>
                <a:gd name="T1" fmla="*/ 19 h 50"/>
                <a:gd name="T2" fmla="*/ 0 w 16"/>
                <a:gd name="T3" fmla="*/ 11 h 50"/>
                <a:gd name="T4" fmla="*/ 0 w 16"/>
                <a:gd name="T5" fmla="*/ 50 h 50"/>
                <a:gd name="T6" fmla="*/ 16 w 16"/>
                <a:gd name="T7" fmla="*/ 50 h 50"/>
                <a:gd name="T8" fmla="*/ 16 w 16"/>
                <a:gd name="T9" fmla="*/ 11 h 50"/>
                <a:gd name="T10" fmla="*/ 6 w 16"/>
                <a:gd name="T11" fmla="*/ 3 h 50"/>
                <a:gd name="T12" fmla="*/ 16 w 16"/>
                <a:gd name="T13" fmla="*/ 11 h 50"/>
                <a:gd name="T14" fmla="*/ 16 w 16"/>
                <a:gd name="T15" fmla="*/ 0 h 50"/>
                <a:gd name="T16" fmla="*/ 6 w 16"/>
                <a:gd name="T17" fmla="*/ 3 h 50"/>
                <a:gd name="T18" fmla="*/ 12 w 16"/>
                <a:gd name="T19" fmla="*/ 1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50">
                  <a:moveTo>
                    <a:pt x="12" y="19"/>
                  </a:moveTo>
                  <a:lnTo>
                    <a:pt x="0" y="11"/>
                  </a:lnTo>
                  <a:lnTo>
                    <a:pt x="0" y="50"/>
                  </a:lnTo>
                  <a:lnTo>
                    <a:pt x="16" y="50"/>
                  </a:lnTo>
                  <a:lnTo>
                    <a:pt x="16" y="11"/>
                  </a:lnTo>
                  <a:lnTo>
                    <a:pt x="6" y="3"/>
                  </a:lnTo>
                  <a:lnTo>
                    <a:pt x="16" y="11"/>
                  </a:lnTo>
                  <a:lnTo>
                    <a:pt x="16" y="0"/>
                  </a:lnTo>
                  <a:lnTo>
                    <a:pt x="6" y="3"/>
                  </a:lnTo>
                  <a:lnTo>
                    <a:pt x="12" y="19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4174" y="2227"/>
              <a:ext cx="87" cy="47"/>
            </a:xfrm>
            <a:custGeom>
              <a:avLst/>
              <a:gdLst>
                <a:gd name="T0" fmla="*/ 16 w 87"/>
                <a:gd name="T1" fmla="*/ 39 h 47"/>
                <a:gd name="T2" fmla="*/ 10 w 87"/>
                <a:gd name="T3" fmla="*/ 47 h 47"/>
                <a:gd name="T4" fmla="*/ 87 w 87"/>
                <a:gd name="T5" fmla="*/ 16 h 47"/>
                <a:gd name="T6" fmla="*/ 81 w 87"/>
                <a:gd name="T7" fmla="*/ 0 h 47"/>
                <a:gd name="T8" fmla="*/ 4 w 87"/>
                <a:gd name="T9" fmla="*/ 33 h 47"/>
                <a:gd name="T10" fmla="*/ 0 w 87"/>
                <a:gd name="T11" fmla="*/ 39 h 47"/>
                <a:gd name="T12" fmla="*/ 4 w 87"/>
                <a:gd name="T13" fmla="*/ 33 h 47"/>
                <a:gd name="T14" fmla="*/ 0 w 87"/>
                <a:gd name="T15" fmla="*/ 35 h 47"/>
                <a:gd name="T16" fmla="*/ 0 w 87"/>
                <a:gd name="T17" fmla="*/ 39 h 47"/>
                <a:gd name="T18" fmla="*/ 16 w 87"/>
                <a:gd name="T19" fmla="*/ 3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47">
                  <a:moveTo>
                    <a:pt x="16" y="39"/>
                  </a:moveTo>
                  <a:lnTo>
                    <a:pt x="10" y="47"/>
                  </a:lnTo>
                  <a:lnTo>
                    <a:pt x="87" y="16"/>
                  </a:lnTo>
                  <a:lnTo>
                    <a:pt x="81" y="0"/>
                  </a:lnTo>
                  <a:lnTo>
                    <a:pt x="4" y="33"/>
                  </a:lnTo>
                  <a:lnTo>
                    <a:pt x="0" y="39"/>
                  </a:lnTo>
                  <a:lnTo>
                    <a:pt x="4" y="33"/>
                  </a:lnTo>
                  <a:lnTo>
                    <a:pt x="0" y="35"/>
                  </a:lnTo>
                  <a:lnTo>
                    <a:pt x="0" y="39"/>
                  </a:lnTo>
                  <a:lnTo>
                    <a:pt x="16" y="39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4097" y="2266"/>
              <a:ext cx="93" cy="117"/>
            </a:xfrm>
            <a:custGeom>
              <a:avLst/>
              <a:gdLst>
                <a:gd name="T0" fmla="*/ 0 w 93"/>
                <a:gd name="T1" fmla="*/ 107 h 117"/>
                <a:gd name="T2" fmla="*/ 10 w 93"/>
                <a:gd name="T3" fmla="*/ 115 h 117"/>
                <a:gd name="T4" fmla="*/ 25 w 93"/>
                <a:gd name="T5" fmla="*/ 111 h 117"/>
                <a:gd name="T6" fmla="*/ 37 w 93"/>
                <a:gd name="T7" fmla="*/ 106 h 117"/>
                <a:gd name="T8" fmla="*/ 49 w 93"/>
                <a:gd name="T9" fmla="*/ 100 h 117"/>
                <a:gd name="T10" fmla="*/ 56 w 93"/>
                <a:gd name="T11" fmla="*/ 94 h 117"/>
                <a:gd name="T12" fmla="*/ 66 w 93"/>
                <a:gd name="T13" fmla="*/ 88 h 117"/>
                <a:gd name="T14" fmla="*/ 72 w 93"/>
                <a:gd name="T15" fmla="*/ 81 h 117"/>
                <a:gd name="T16" fmla="*/ 77 w 93"/>
                <a:gd name="T17" fmla="*/ 73 h 117"/>
                <a:gd name="T18" fmla="*/ 81 w 93"/>
                <a:gd name="T19" fmla="*/ 65 h 117"/>
                <a:gd name="T20" fmla="*/ 87 w 93"/>
                <a:gd name="T21" fmla="*/ 50 h 117"/>
                <a:gd name="T22" fmla="*/ 91 w 93"/>
                <a:gd name="T23" fmla="*/ 33 h 117"/>
                <a:gd name="T24" fmla="*/ 93 w 93"/>
                <a:gd name="T25" fmla="*/ 17 h 117"/>
                <a:gd name="T26" fmla="*/ 93 w 93"/>
                <a:gd name="T27" fmla="*/ 0 h 117"/>
                <a:gd name="T28" fmla="*/ 77 w 93"/>
                <a:gd name="T29" fmla="*/ 0 h 117"/>
                <a:gd name="T30" fmla="*/ 75 w 93"/>
                <a:gd name="T31" fmla="*/ 15 h 117"/>
                <a:gd name="T32" fmla="*/ 75 w 93"/>
                <a:gd name="T33" fmla="*/ 31 h 117"/>
                <a:gd name="T34" fmla="*/ 74 w 93"/>
                <a:gd name="T35" fmla="*/ 44 h 117"/>
                <a:gd name="T36" fmla="*/ 68 w 93"/>
                <a:gd name="T37" fmla="*/ 59 h 117"/>
                <a:gd name="T38" fmla="*/ 64 w 93"/>
                <a:gd name="T39" fmla="*/ 65 h 117"/>
                <a:gd name="T40" fmla="*/ 60 w 93"/>
                <a:gd name="T41" fmla="*/ 71 h 117"/>
                <a:gd name="T42" fmla="*/ 54 w 93"/>
                <a:gd name="T43" fmla="*/ 77 h 117"/>
                <a:gd name="T44" fmla="*/ 49 w 93"/>
                <a:gd name="T45" fmla="*/ 82 h 117"/>
                <a:gd name="T46" fmla="*/ 39 w 93"/>
                <a:gd name="T47" fmla="*/ 86 h 117"/>
                <a:gd name="T48" fmla="*/ 31 w 93"/>
                <a:gd name="T49" fmla="*/ 92 h 117"/>
                <a:gd name="T50" fmla="*/ 20 w 93"/>
                <a:gd name="T51" fmla="*/ 96 h 117"/>
                <a:gd name="T52" fmla="*/ 6 w 93"/>
                <a:gd name="T53" fmla="*/ 100 h 117"/>
                <a:gd name="T54" fmla="*/ 16 w 93"/>
                <a:gd name="T55" fmla="*/ 107 h 117"/>
                <a:gd name="T56" fmla="*/ 0 w 93"/>
                <a:gd name="T57" fmla="*/ 107 h 117"/>
                <a:gd name="T58" fmla="*/ 0 w 93"/>
                <a:gd name="T59" fmla="*/ 117 h 117"/>
                <a:gd name="T60" fmla="*/ 10 w 93"/>
                <a:gd name="T61" fmla="*/ 115 h 117"/>
                <a:gd name="T62" fmla="*/ 0 w 93"/>
                <a:gd name="T63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3" h="117">
                  <a:moveTo>
                    <a:pt x="0" y="107"/>
                  </a:moveTo>
                  <a:lnTo>
                    <a:pt x="10" y="115"/>
                  </a:lnTo>
                  <a:lnTo>
                    <a:pt x="25" y="111"/>
                  </a:lnTo>
                  <a:lnTo>
                    <a:pt x="37" y="106"/>
                  </a:lnTo>
                  <a:lnTo>
                    <a:pt x="49" y="100"/>
                  </a:lnTo>
                  <a:lnTo>
                    <a:pt x="56" y="94"/>
                  </a:lnTo>
                  <a:lnTo>
                    <a:pt x="66" y="88"/>
                  </a:lnTo>
                  <a:lnTo>
                    <a:pt x="72" y="81"/>
                  </a:lnTo>
                  <a:lnTo>
                    <a:pt x="77" y="73"/>
                  </a:lnTo>
                  <a:lnTo>
                    <a:pt x="81" y="65"/>
                  </a:lnTo>
                  <a:lnTo>
                    <a:pt x="87" y="50"/>
                  </a:lnTo>
                  <a:lnTo>
                    <a:pt x="91" y="33"/>
                  </a:lnTo>
                  <a:lnTo>
                    <a:pt x="93" y="17"/>
                  </a:lnTo>
                  <a:lnTo>
                    <a:pt x="93" y="0"/>
                  </a:lnTo>
                  <a:lnTo>
                    <a:pt x="77" y="0"/>
                  </a:lnTo>
                  <a:lnTo>
                    <a:pt x="75" y="15"/>
                  </a:lnTo>
                  <a:lnTo>
                    <a:pt x="75" y="31"/>
                  </a:lnTo>
                  <a:lnTo>
                    <a:pt x="74" y="44"/>
                  </a:lnTo>
                  <a:lnTo>
                    <a:pt x="68" y="59"/>
                  </a:lnTo>
                  <a:lnTo>
                    <a:pt x="64" y="65"/>
                  </a:lnTo>
                  <a:lnTo>
                    <a:pt x="60" y="71"/>
                  </a:lnTo>
                  <a:lnTo>
                    <a:pt x="54" y="77"/>
                  </a:lnTo>
                  <a:lnTo>
                    <a:pt x="49" y="82"/>
                  </a:lnTo>
                  <a:lnTo>
                    <a:pt x="39" y="86"/>
                  </a:lnTo>
                  <a:lnTo>
                    <a:pt x="31" y="92"/>
                  </a:lnTo>
                  <a:lnTo>
                    <a:pt x="20" y="96"/>
                  </a:lnTo>
                  <a:lnTo>
                    <a:pt x="6" y="100"/>
                  </a:lnTo>
                  <a:lnTo>
                    <a:pt x="16" y="107"/>
                  </a:lnTo>
                  <a:lnTo>
                    <a:pt x="0" y="107"/>
                  </a:lnTo>
                  <a:lnTo>
                    <a:pt x="0" y="117"/>
                  </a:lnTo>
                  <a:lnTo>
                    <a:pt x="10" y="115"/>
                  </a:lnTo>
                  <a:lnTo>
                    <a:pt x="0" y="107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33" name="Rectangle 33"/>
            <p:cNvSpPr>
              <a:spLocks noChangeArrowheads="1"/>
            </p:cNvSpPr>
            <p:nvPr/>
          </p:nvSpPr>
          <p:spPr bwMode="auto">
            <a:xfrm>
              <a:off x="4097" y="2195"/>
              <a:ext cx="16" cy="178"/>
            </a:xfrm>
            <a:prstGeom prst="rect">
              <a:avLst/>
            </a:prstGeom>
            <a:solidFill>
              <a:srgbClr val="00CC99"/>
            </a:solidFill>
            <a:ln w="9525">
              <a:solidFill>
                <a:schemeClr val="bg2"/>
              </a:solidFill>
              <a:miter lim="800000"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  <p:sp>
          <p:nvSpPr>
            <p:cNvPr id="34" name="Freeform 34"/>
            <p:cNvSpPr>
              <a:spLocks/>
            </p:cNvSpPr>
            <p:nvPr/>
          </p:nvSpPr>
          <p:spPr bwMode="auto">
            <a:xfrm>
              <a:off x="4097" y="2028"/>
              <a:ext cx="129" cy="167"/>
            </a:xfrm>
            <a:custGeom>
              <a:avLst/>
              <a:gdLst>
                <a:gd name="T0" fmla="*/ 114 w 129"/>
                <a:gd name="T1" fmla="*/ 7 h 167"/>
                <a:gd name="T2" fmla="*/ 122 w 129"/>
                <a:gd name="T3" fmla="*/ 0 h 167"/>
                <a:gd name="T4" fmla="*/ 112 w 129"/>
                <a:gd name="T5" fmla="*/ 2 h 167"/>
                <a:gd name="T6" fmla="*/ 102 w 129"/>
                <a:gd name="T7" fmla="*/ 4 h 167"/>
                <a:gd name="T8" fmla="*/ 93 w 129"/>
                <a:gd name="T9" fmla="*/ 9 h 167"/>
                <a:gd name="T10" fmla="*/ 83 w 129"/>
                <a:gd name="T11" fmla="*/ 15 h 167"/>
                <a:gd name="T12" fmla="*/ 64 w 129"/>
                <a:gd name="T13" fmla="*/ 32 h 167"/>
                <a:gd name="T14" fmla="*/ 45 w 129"/>
                <a:gd name="T15" fmla="*/ 53 h 167"/>
                <a:gd name="T16" fmla="*/ 37 w 129"/>
                <a:gd name="T17" fmla="*/ 67 h 167"/>
                <a:gd name="T18" fmla="*/ 27 w 129"/>
                <a:gd name="T19" fmla="*/ 80 h 167"/>
                <a:gd name="T20" fmla="*/ 20 w 129"/>
                <a:gd name="T21" fmla="*/ 94 h 167"/>
                <a:gd name="T22" fmla="*/ 14 w 129"/>
                <a:gd name="T23" fmla="*/ 107 h 167"/>
                <a:gd name="T24" fmla="*/ 8 w 129"/>
                <a:gd name="T25" fmla="*/ 123 h 167"/>
                <a:gd name="T26" fmla="*/ 4 w 129"/>
                <a:gd name="T27" fmla="*/ 136 h 167"/>
                <a:gd name="T28" fmla="*/ 2 w 129"/>
                <a:gd name="T29" fmla="*/ 151 h 167"/>
                <a:gd name="T30" fmla="*/ 0 w 129"/>
                <a:gd name="T31" fmla="*/ 167 h 167"/>
                <a:gd name="T32" fmla="*/ 16 w 129"/>
                <a:gd name="T33" fmla="*/ 167 h 167"/>
                <a:gd name="T34" fmla="*/ 18 w 129"/>
                <a:gd name="T35" fmla="*/ 153 h 167"/>
                <a:gd name="T36" fmla="*/ 20 w 129"/>
                <a:gd name="T37" fmla="*/ 140 h 167"/>
                <a:gd name="T38" fmla="*/ 24 w 129"/>
                <a:gd name="T39" fmla="*/ 126 h 167"/>
                <a:gd name="T40" fmla="*/ 27 w 129"/>
                <a:gd name="T41" fmla="*/ 113 h 167"/>
                <a:gd name="T42" fmla="*/ 35 w 129"/>
                <a:gd name="T43" fmla="*/ 100 h 167"/>
                <a:gd name="T44" fmla="*/ 41 w 129"/>
                <a:gd name="T45" fmla="*/ 88 h 167"/>
                <a:gd name="T46" fmla="*/ 49 w 129"/>
                <a:gd name="T47" fmla="*/ 75 h 167"/>
                <a:gd name="T48" fmla="*/ 56 w 129"/>
                <a:gd name="T49" fmla="*/ 63 h 167"/>
                <a:gd name="T50" fmla="*/ 75 w 129"/>
                <a:gd name="T51" fmla="*/ 44 h 167"/>
                <a:gd name="T52" fmla="*/ 93 w 129"/>
                <a:gd name="T53" fmla="*/ 29 h 167"/>
                <a:gd name="T54" fmla="*/ 100 w 129"/>
                <a:gd name="T55" fmla="*/ 23 h 167"/>
                <a:gd name="T56" fmla="*/ 108 w 129"/>
                <a:gd name="T57" fmla="*/ 19 h 167"/>
                <a:gd name="T58" fmla="*/ 116 w 129"/>
                <a:gd name="T59" fmla="*/ 17 h 167"/>
                <a:gd name="T60" fmla="*/ 122 w 129"/>
                <a:gd name="T61" fmla="*/ 15 h 167"/>
                <a:gd name="T62" fmla="*/ 129 w 129"/>
                <a:gd name="T63" fmla="*/ 7 h 167"/>
                <a:gd name="T64" fmla="*/ 122 w 129"/>
                <a:gd name="T65" fmla="*/ 15 h 167"/>
                <a:gd name="T66" fmla="*/ 129 w 129"/>
                <a:gd name="T67" fmla="*/ 15 h 167"/>
                <a:gd name="T68" fmla="*/ 129 w 129"/>
                <a:gd name="T69" fmla="*/ 7 h 167"/>
                <a:gd name="T70" fmla="*/ 114 w 129"/>
                <a:gd name="T71" fmla="*/ 7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9" h="167">
                  <a:moveTo>
                    <a:pt x="114" y="7"/>
                  </a:moveTo>
                  <a:lnTo>
                    <a:pt x="122" y="0"/>
                  </a:lnTo>
                  <a:lnTo>
                    <a:pt x="112" y="2"/>
                  </a:lnTo>
                  <a:lnTo>
                    <a:pt x="102" y="4"/>
                  </a:lnTo>
                  <a:lnTo>
                    <a:pt x="93" y="9"/>
                  </a:lnTo>
                  <a:lnTo>
                    <a:pt x="83" y="15"/>
                  </a:lnTo>
                  <a:lnTo>
                    <a:pt x="64" y="32"/>
                  </a:lnTo>
                  <a:lnTo>
                    <a:pt x="45" y="53"/>
                  </a:lnTo>
                  <a:lnTo>
                    <a:pt x="37" y="67"/>
                  </a:lnTo>
                  <a:lnTo>
                    <a:pt x="27" y="80"/>
                  </a:lnTo>
                  <a:lnTo>
                    <a:pt x="20" y="94"/>
                  </a:lnTo>
                  <a:lnTo>
                    <a:pt x="14" y="107"/>
                  </a:lnTo>
                  <a:lnTo>
                    <a:pt x="8" y="123"/>
                  </a:lnTo>
                  <a:lnTo>
                    <a:pt x="4" y="136"/>
                  </a:lnTo>
                  <a:lnTo>
                    <a:pt x="2" y="151"/>
                  </a:lnTo>
                  <a:lnTo>
                    <a:pt x="0" y="167"/>
                  </a:lnTo>
                  <a:lnTo>
                    <a:pt x="16" y="167"/>
                  </a:lnTo>
                  <a:lnTo>
                    <a:pt x="18" y="153"/>
                  </a:lnTo>
                  <a:lnTo>
                    <a:pt x="20" y="140"/>
                  </a:lnTo>
                  <a:lnTo>
                    <a:pt x="24" y="126"/>
                  </a:lnTo>
                  <a:lnTo>
                    <a:pt x="27" y="113"/>
                  </a:lnTo>
                  <a:lnTo>
                    <a:pt x="35" y="100"/>
                  </a:lnTo>
                  <a:lnTo>
                    <a:pt x="41" y="88"/>
                  </a:lnTo>
                  <a:lnTo>
                    <a:pt x="49" y="75"/>
                  </a:lnTo>
                  <a:lnTo>
                    <a:pt x="56" y="63"/>
                  </a:lnTo>
                  <a:lnTo>
                    <a:pt x="75" y="44"/>
                  </a:lnTo>
                  <a:lnTo>
                    <a:pt x="93" y="29"/>
                  </a:lnTo>
                  <a:lnTo>
                    <a:pt x="100" y="23"/>
                  </a:lnTo>
                  <a:lnTo>
                    <a:pt x="108" y="19"/>
                  </a:lnTo>
                  <a:lnTo>
                    <a:pt x="116" y="17"/>
                  </a:lnTo>
                  <a:lnTo>
                    <a:pt x="122" y="15"/>
                  </a:lnTo>
                  <a:lnTo>
                    <a:pt x="129" y="7"/>
                  </a:lnTo>
                  <a:lnTo>
                    <a:pt x="122" y="15"/>
                  </a:lnTo>
                  <a:lnTo>
                    <a:pt x="129" y="15"/>
                  </a:lnTo>
                  <a:lnTo>
                    <a:pt x="129" y="7"/>
                  </a:lnTo>
                  <a:lnTo>
                    <a:pt x="114" y="7"/>
                  </a:lnTo>
                  <a:close/>
                </a:path>
              </a:pathLst>
            </a:custGeom>
            <a:solidFill>
              <a:srgbClr val="00CC99"/>
            </a:solidFill>
            <a:ln w="9525">
              <a:solidFill>
                <a:schemeClr val="bg2"/>
              </a:solidFill>
              <a:round/>
              <a:headEnd/>
              <a:tailEnd/>
            </a:ln>
            <a:effectLst>
              <a:prstShdw prst="shdw17" dist="17961" dir="2700000">
                <a:schemeClr val="bg2">
                  <a:gamma/>
                  <a:shade val="60000"/>
                  <a:invGamma/>
                </a:schemeClr>
              </a:prstShdw>
            </a:effectLst>
          </p:spPr>
          <p:txBody>
            <a:bodyPr/>
            <a:lstStyle/>
            <a:p>
              <a:endParaRPr lang="sr-Latn-RS" sz="1350"/>
            </a:p>
          </p:txBody>
        </p:sp>
      </p:grpSp>
    </p:spTree>
    <p:extLst>
      <p:ext uri="{BB962C8B-B14F-4D97-AF65-F5344CB8AC3E}">
        <p14:creationId xmlns:p14="http://schemas.microsoft.com/office/powerpoint/2010/main" val="120640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51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9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61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610"/>
                            </p:stCondLst>
                            <p:childTnLst>
                              <p:par>
                                <p:cTn id="44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61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6610"/>
                            </p:stCondLst>
                            <p:childTnLst>
                              <p:par>
                                <p:cTn id="52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610"/>
                            </p:stCondLst>
                            <p:childTnLst>
                              <p:par>
                                <p:cTn id="56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61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Материјал и методе</a:t>
            </a:r>
            <a:endParaRPr lang="sr-Latn-R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r-Cyrl-RS" dirty="0" smtClean="0"/>
              <a:t>У студију је укључено 47 пацијената</a:t>
            </a:r>
          </a:p>
          <a:p>
            <a:pPr marL="0" indent="0" algn="just">
              <a:buNone/>
            </a:pPr>
            <a:r>
              <a:rPr lang="sr-Cyrl-RS" dirty="0" smtClean="0"/>
              <a:t>		  две групе    –   два времена </a:t>
            </a:r>
          </a:p>
          <a:p>
            <a:pPr algn="just"/>
            <a:r>
              <a:rPr lang="sr-Cyrl-RS" dirty="0" smtClean="0"/>
              <a:t>Провера о статистичкој значајности разлике између испитиваних група анализирана је помоћу </a:t>
            </a:r>
            <a:r>
              <a:rPr lang="sr-Latn-RS" dirty="0" smtClean="0"/>
              <a:t>Mann-Whitney</a:t>
            </a:r>
            <a:r>
              <a:rPr lang="sr-Cyrl-RS" dirty="0" smtClean="0"/>
              <a:t> аналитичке опције у програму </a:t>
            </a:r>
            <a:r>
              <a:rPr lang="sr-Latn-RS" dirty="0" smtClean="0"/>
              <a:t>SPSS</a:t>
            </a:r>
            <a:r>
              <a:rPr lang="sr-Cyrl-RS" dirty="0" smtClean="0"/>
              <a:t>.</a:t>
            </a:r>
            <a:endParaRPr lang="sr-Latn-RS" dirty="0" smtClean="0"/>
          </a:p>
          <a:p>
            <a:pPr algn="just"/>
            <a:r>
              <a:rPr lang="sr-Cyrl-RS" dirty="0" smtClean="0"/>
              <a:t>Ниво значајности 0,05</a:t>
            </a:r>
            <a:endParaRPr lang="sr-Latn-RS" dirty="0"/>
          </a:p>
        </p:txBody>
      </p:sp>
      <p:sp>
        <p:nvSpPr>
          <p:cNvPr id="5" name="Right Arrow 4"/>
          <p:cNvSpPr/>
          <p:nvPr/>
        </p:nvSpPr>
        <p:spPr>
          <a:xfrm>
            <a:off x="3889471" y="4374426"/>
            <a:ext cx="4398917" cy="254726"/>
          </a:xfrm>
          <a:prstGeom prst="rightArrow">
            <a:avLst/>
          </a:prstGeom>
          <a:ln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6" name="Right Arrow 5"/>
          <p:cNvSpPr/>
          <p:nvPr/>
        </p:nvSpPr>
        <p:spPr>
          <a:xfrm>
            <a:off x="3889471" y="4901843"/>
            <a:ext cx="3363687" cy="254726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7" name="Right Arrow 6"/>
          <p:cNvSpPr/>
          <p:nvPr/>
        </p:nvSpPr>
        <p:spPr>
          <a:xfrm>
            <a:off x="1619789" y="4648003"/>
            <a:ext cx="4398917" cy="254726"/>
          </a:xfrm>
          <a:prstGeom prst="rightArrow">
            <a:avLst/>
          </a:prstGeom>
          <a:ln w="38100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8" name="Right Arrow 7"/>
          <p:cNvSpPr/>
          <p:nvPr/>
        </p:nvSpPr>
        <p:spPr>
          <a:xfrm>
            <a:off x="1619789" y="5220249"/>
            <a:ext cx="3363687" cy="254726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 w="38100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9" name="Rectangle 8"/>
          <p:cNvSpPr/>
          <p:nvPr/>
        </p:nvSpPr>
        <p:spPr>
          <a:xfrm>
            <a:off x="6436728" y="5220249"/>
            <a:ext cx="401683" cy="133892"/>
          </a:xfrm>
          <a:prstGeom prst="rect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10" name="Rectangle 9"/>
          <p:cNvSpPr/>
          <p:nvPr/>
        </p:nvSpPr>
        <p:spPr>
          <a:xfrm>
            <a:off x="6436727" y="5455383"/>
            <a:ext cx="401683" cy="13389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11" name="TextBox 10"/>
          <p:cNvSpPr txBox="1"/>
          <p:nvPr/>
        </p:nvSpPr>
        <p:spPr>
          <a:xfrm>
            <a:off x="6892981" y="5155954"/>
            <a:ext cx="1372299" cy="279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1350" dirty="0"/>
              <a:t>Време до смрти</a:t>
            </a:r>
            <a:endParaRPr lang="sr-Latn-RS" sz="1350" dirty="0"/>
          </a:p>
        </p:txBody>
      </p:sp>
      <p:sp>
        <p:nvSpPr>
          <p:cNvPr id="13" name="Rectangle 12"/>
          <p:cNvSpPr/>
          <p:nvPr/>
        </p:nvSpPr>
        <p:spPr>
          <a:xfrm>
            <a:off x="6892978" y="5398364"/>
            <a:ext cx="2165401" cy="2793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1350" dirty="0"/>
              <a:t>Време до релапса болести</a:t>
            </a:r>
            <a:endParaRPr lang="sr-Latn-RS" sz="1350" dirty="0"/>
          </a:p>
        </p:txBody>
      </p:sp>
      <p:sp>
        <p:nvSpPr>
          <p:cNvPr id="15" name="Rectangle 14"/>
          <p:cNvSpPr/>
          <p:nvPr/>
        </p:nvSpPr>
        <p:spPr>
          <a:xfrm>
            <a:off x="6436727" y="5719902"/>
            <a:ext cx="401683" cy="13389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16" name="TextBox 15"/>
          <p:cNvSpPr txBox="1"/>
          <p:nvPr/>
        </p:nvSpPr>
        <p:spPr>
          <a:xfrm>
            <a:off x="6892978" y="5662888"/>
            <a:ext cx="2003625" cy="279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sr-Cyrl-RS" sz="1350" dirty="0"/>
              <a:t>Млађа група пацијената</a:t>
            </a:r>
            <a:endParaRPr lang="sr-Latn-RS" sz="1350" dirty="0"/>
          </a:p>
        </p:txBody>
      </p:sp>
      <p:sp>
        <p:nvSpPr>
          <p:cNvPr id="4" name="Rectangle 3"/>
          <p:cNvSpPr/>
          <p:nvPr/>
        </p:nvSpPr>
        <p:spPr>
          <a:xfrm>
            <a:off x="5490510" y="2319166"/>
            <a:ext cx="483326" cy="130628"/>
          </a:xfrm>
          <a:prstGeom prst="rect">
            <a:avLst/>
          </a:prstGeom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7" name="Rectangle 16"/>
          <p:cNvSpPr/>
          <p:nvPr/>
        </p:nvSpPr>
        <p:spPr>
          <a:xfrm>
            <a:off x="5490510" y="2543240"/>
            <a:ext cx="483326" cy="13062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/>
          </a:p>
        </p:txBody>
      </p:sp>
      <p:sp>
        <p:nvSpPr>
          <p:cNvPr id="18" name="Rectangle 17"/>
          <p:cNvSpPr/>
          <p:nvPr/>
        </p:nvSpPr>
        <p:spPr>
          <a:xfrm>
            <a:off x="2128996" y="2315902"/>
            <a:ext cx="401683" cy="13389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  <p:sp>
        <p:nvSpPr>
          <p:cNvPr id="19" name="Rectangle 18"/>
          <p:cNvSpPr/>
          <p:nvPr/>
        </p:nvSpPr>
        <p:spPr>
          <a:xfrm>
            <a:off x="2135025" y="2539976"/>
            <a:ext cx="401683" cy="13389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sz="1350"/>
          </a:p>
        </p:txBody>
      </p:sp>
    </p:spTree>
    <p:extLst>
      <p:ext uri="{BB962C8B-B14F-4D97-AF65-F5344CB8AC3E}">
        <p14:creationId xmlns:p14="http://schemas.microsoft.com/office/powerpoint/2010/main" val="238461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Резултати</a:t>
            </a:r>
            <a:endParaRPr lang="sr-Latn-RS" dirty="0"/>
          </a:p>
        </p:txBody>
      </p:sp>
      <p:graphicFrame>
        <p:nvGraphicFramePr>
          <p:cNvPr id="4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1983395"/>
              </p:ext>
            </p:extLst>
          </p:nvPr>
        </p:nvGraphicFramePr>
        <p:xfrm>
          <a:off x="1142106" y="1762025"/>
          <a:ext cx="3283200" cy="2642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41443178"/>
              </p:ext>
            </p:extLst>
          </p:nvPr>
        </p:nvGraphicFramePr>
        <p:xfrm>
          <a:off x="4999306" y="1762025"/>
          <a:ext cx="3282545" cy="2640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558266"/>
              </p:ext>
            </p:extLst>
          </p:nvPr>
        </p:nvGraphicFramePr>
        <p:xfrm>
          <a:off x="525500" y="4762428"/>
          <a:ext cx="8225588" cy="12239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51396">
                  <a:extLst>
                    <a:ext uri="{9D8B030D-6E8A-4147-A177-3AD203B41FA5}">
                      <a16:colId xmlns:a16="http://schemas.microsoft.com/office/drawing/2014/main" val="2915461375"/>
                    </a:ext>
                  </a:extLst>
                </a:gridCol>
                <a:gridCol w="1031295">
                  <a:extLst>
                    <a:ext uri="{9D8B030D-6E8A-4147-A177-3AD203B41FA5}">
                      <a16:colId xmlns:a16="http://schemas.microsoft.com/office/drawing/2014/main" val="2894834323"/>
                    </a:ext>
                  </a:extLst>
                </a:gridCol>
                <a:gridCol w="1358537">
                  <a:extLst>
                    <a:ext uri="{9D8B030D-6E8A-4147-A177-3AD203B41FA5}">
                      <a16:colId xmlns:a16="http://schemas.microsoft.com/office/drawing/2014/main" val="817127858"/>
                    </a:ext>
                  </a:extLst>
                </a:gridCol>
                <a:gridCol w="1154729">
                  <a:extLst>
                    <a:ext uri="{9D8B030D-6E8A-4147-A177-3AD203B41FA5}">
                      <a16:colId xmlns:a16="http://schemas.microsoft.com/office/drawing/2014/main" val="3349892751"/>
                    </a:ext>
                  </a:extLst>
                </a:gridCol>
                <a:gridCol w="920433">
                  <a:extLst>
                    <a:ext uri="{9D8B030D-6E8A-4147-A177-3AD203B41FA5}">
                      <a16:colId xmlns:a16="http://schemas.microsoft.com/office/drawing/2014/main" val="1086945713"/>
                    </a:ext>
                  </a:extLst>
                </a:gridCol>
                <a:gridCol w="968883">
                  <a:extLst>
                    <a:ext uri="{9D8B030D-6E8A-4147-A177-3AD203B41FA5}">
                      <a16:colId xmlns:a16="http://schemas.microsoft.com/office/drawing/2014/main" val="1557669407"/>
                    </a:ext>
                  </a:extLst>
                </a:gridCol>
                <a:gridCol w="1057692">
                  <a:extLst>
                    <a:ext uri="{9D8B030D-6E8A-4147-A177-3AD203B41FA5}">
                      <a16:colId xmlns:a16="http://schemas.microsoft.com/office/drawing/2014/main" val="3493864917"/>
                    </a:ext>
                  </a:extLst>
                </a:gridCol>
                <a:gridCol w="982623">
                  <a:extLst>
                    <a:ext uri="{9D8B030D-6E8A-4147-A177-3AD203B41FA5}">
                      <a16:colId xmlns:a16="http://schemas.microsoft.com/office/drawing/2014/main" val="2371428864"/>
                    </a:ext>
                  </a:extLst>
                </a:gridCol>
              </a:tblGrid>
              <a:tr h="5586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400" dirty="0">
                          <a:effectLst/>
                        </a:rPr>
                        <a:t> 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</a:rPr>
                        <a:t>Број пацијената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Просечно</a:t>
                      </a:r>
                      <a:r>
                        <a:rPr lang="sr-Cyrl-RS" sz="14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преживљавање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</a:rPr>
                        <a:t>Стандардна девијација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</a:rPr>
                        <a:t>Минимим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</a:rPr>
                        <a:t>Максимум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Преживели</a:t>
                      </a:r>
                      <a:r>
                        <a:rPr lang="sr-Cyrl-RS" sz="14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24 месеца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</a:rPr>
                        <a:t>Медијана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2341865769"/>
                  </a:ext>
                </a:extLst>
              </a:tr>
              <a:tr h="27090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</a:rPr>
                        <a:t>Млађи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b="0" dirty="0">
                          <a:effectLst/>
                        </a:rPr>
                        <a:t>25</a:t>
                      </a:r>
                      <a:endParaRPr lang="sr-Latn-R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b="0" dirty="0">
                          <a:effectLst/>
                        </a:rPr>
                        <a:t>12,72</a:t>
                      </a:r>
                      <a:endParaRPr lang="sr-Latn-R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b="0" dirty="0">
                          <a:effectLst/>
                        </a:rPr>
                        <a:t>10,08</a:t>
                      </a:r>
                      <a:endParaRPr lang="sr-Latn-R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b="0" dirty="0">
                          <a:effectLst/>
                        </a:rPr>
                        <a:t>1</a:t>
                      </a:r>
                      <a:endParaRPr lang="sr-Latn-R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b="0" dirty="0">
                          <a:effectLst/>
                        </a:rPr>
                        <a:t>38</a:t>
                      </a:r>
                      <a:endParaRPr lang="sr-Latn-R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b="0" dirty="0">
                          <a:effectLst/>
                        </a:rPr>
                        <a:t>5 (20%)</a:t>
                      </a:r>
                      <a:endParaRPr lang="sr-Latn-R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b="0" dirty="0">
                          <a:effectLst/>
                        </a:rPr>
                        <a:t>12,00</a:t>
                      </a:r>
                      <a:endParaRPr lang="sr-Latn-RS" sz="1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2927884946"/>
                  </a:ext>
                </a:extLst>
              </a:tr>
              <a:tr h="3943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Cyrl-RS" sz="1400" dirty="0" smtClean="0">
                          <a:effectLst/>
                        </a:rPr>
                        <a:t>Старији</a:t>
                      </a:r>
                      <a:endParaRPr lang="sr-Latn-R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dirty="0">
                          <a:effectLst/>
                        </a:rPr>
                        <a:t>22</a:t>
                      </a:r>
                      <a:endParaRPr lang="sr-Latn-R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dirty="0">
                          <a:effectLst/>
                        </a:rPr>
                        <a:t>9,95</a:t>
                      </a:r>
                      <a:endParaRPr lang="sr-Latn-R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dirty="0">
                          <a:effectLst/>
                        </a:rPr>
                        <a:t>11,93</a:t>
                      </a:r>
                      <a:endParaRPr lang="sr-Latn-R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dirty="0">
                          <a:effectLst/>
                        </a:rPr>
                        <a:t>0</a:t>
                      </a:r>
                      <a:endParaRPr lang="sr-Latn-R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dirty="0">
                          <a:effectLst/>
                        </a:rPr>
                        <a:t>51</a:t>
                      </a:r>
                      <a:endParaRPr lang="sr-Latn-R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dirty="0">
                          <a:effectLst/>
                        </a:rPr>
                        <a:t>2 (9,09%)</a:t>
                      </a:r>
                      <a:endParaRPr lang="sr-Latn-R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RS" sz="1200" dirty="0">
                          <a:effectLst/>
                        </a:rPr>
                        <a:t>6,50</a:t>
                      </a:r>
                      <a:endParaRPr lang="sr-Latn-RS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4048384388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755856" y="4481688"/>
            <a:ext cx="53030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sz="1050" dirty="0"/>
              <a:t>Табела 1. Дескриптивне карактеристике преживљавања </a:t>
            </a:r>
            <a:r>
              <a:rPr lang="sr-Cyrl-RS" sz="1050" dirty="0" smtClean="0"/>
              <a:t>испитиване </a:t>
            </a:r>
            <a:r>
              <a:rPr lang="sr-Cyrl-RS" sz="1050" dirty="0"/>
              <a:t>и контролне групе</a:t>
            </a:r>
            <a:endParaRPr lang="sr-Latn-RS" sz="1050" dirty="0"/>
          </a:p>
        </p:txBody>
      </p:sp>
      <p:grpSp>
        <p:nvGrpSpPr>
          <p:cNvPr id="9" name="Group 8"/>
          <p:cNvGrpSpPr/>
          <p:nvPr/>
        </p:nvGrpSpPr>
        <p:grpSpPr>
          <a:xfrm>
            <a:off x="5189553" y="195560"/>
            <a:ext cx="3829703" cy="967898"/>
            <a:chOff x="5189553" y="195560"/>
            <a:chExt cx="3829703" cy="967898"/>
          </a:xfrm>
        </p:grpSpPr>
        <p:sp>
          <p:nvSpPr>
            <p:cNvPr id="2" name="Rectangle 1"/>
            <p:cNvSpPr/>
            <p:nvPr/>
          </p:nvSpPr>
          <p:spPr>
            <a:xfrm>
              <a:off x="5189553" y="195560"/>
              <a:ext cx="373871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sr-Latn-RS" i="1" dirty="0">
                  <a:latin typeface="Times New Roman" panose="02020603050405020304" pitchFamily="18" charset="0"/>
                  <a:ea typeface="Calibri" panose="020F0502020204030204" pitchFamily="34" charset="0"/>
                </a:rPr>
                <a:t>Sig (2-tailed)=</a:t>
              </a:r>
              <a:r>
                <a:rPr lang="sr-Latn-RS" dirty="0" smtClean="0">
                  <a:latin typeface="Times New Roman" panose="02020603050405020304" pitchFamily="18" charset="0"/>
                  <a:ea typeface="Calibri" panose="020F0502020204030204" pitchFamily="34" charset="0"/>
                </a:rPr>
                <a:t>0,175</a:t>
              </a:r>
              <a:r>
                <a:rPr lang="sr-Cyrl-RS" dirty="0" smtClean="0">
                  <a:latin typeface="Times New Roman" panose="02020603050405020304" pitchFamily="18" charset="0"/>
                  <a:ea typeface="Calibri" panose="020F0502020204030204" pitchFamily="34" charset="0"/>
                </a:rPr>
                <a:t>   преживљавање</a:t>
              </a:r>
              <a:endParaRPr lang="sr-Latn-RS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189553" y="794126"/>
              <a:ext cx="382970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sr-Latn-RS" i="1" dirty="0" smtClean="0">
                  <a:latin typeface="Times New Roman" panose="02020603050405020304" pitchFamily="18" charset="0"/>
                  <a:ea typeface="Calibri" panose="020F0502020204030204" pitchFamily="34" charset="0"/>
                </a:rPr>
                <a:t>Sig </a:t>
              </a:r>
              <a:r>
                <a:rPr lang="sr-Latn-RS" i="1" dirty="0">
                  <a:latin typeface="Times New Roman" panose="02020603050405020304" pitchFamily="18" charset="0"/>
                  <a:ea typeface="Calibri" panose="020F0502020204030204" pitchFamily="34" charset="0"/>
                </a:rPr>
                <a:t>(2-tailed)=</a:t>
              </a:r>
              <a:r>
                <a:rPr lang="sr-Latn-RS" dirty="0" smtClean="0">
                  <a:latin typeface="Times New Roman" panose="02020603050405020304" pitchFamily="18" charset="0"/>
                  <a:ea typeface="Calibri" panose="020F0502020204030204" pitchFamily="34" charset="0"/>
                </a:rPr>
                <a:t>0,214</a:t>
              </a:r>
              <a:r>
                <a:rPr lang="sr-Cyrl-RS" dirty="0" smtClean="0">
                  <a:latin typeface="Times New Roman" panose="02020603050405020304" pitchFamily="18" charset="0"/>
                  <a:ea typeface="Calibri" panose="020F0502020204030204" pitchFamily="34" charset="0"/>
                </a:rPr>
                <a:t> време до релапса</a:t>
              </a:r>
              <a:endParaRPr lang="sr-Latn-RS" dirty="0"/>
            </a:p>
          </p:txBody>
        </p:sp>
      </p:grpSp>
    </p:spTree>
    <p:extLst>
      <p:ext uri="{BB962C8B-B14F-4D97-AF65-F5344CB8AC3E}">
        <p14:creationId xmlns:p14="http://schemas.microsoft.com/office/powerpoint/2010/main" val="253253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/>
              <a:t>Резултати</a:t>
            </a:r>
            <a:endParaRPr lang="sr-Latn-RS" dirty="0"/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"/>
          <a:stretch/>
        </p:blipFill>
        <p:spPr>
          <a:xfrm>
            <a:off x="1667372" y="2082423"/>
            <a:ext cx="5809267" cy="3812477"/>
          </a:xfrm>
        </p:spPr>
      </p:pic>
      <p:pic>
        <p:nvPicPr>
          <p:cNvPr id="5" name="Content Placeholder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"/>
          <a:stretch/>
        </p:blipFill>
        <p:spPr>
          <a:xfrm>
            <a:off x="715309" y="1658982"/>
            <a:ext cx="7713394" cy="506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29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Закључак</a:t>
            </a:r>
            <a:endParaRPr lang="sr-Latn-R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sr-Cyrl-RS" dirty="0" smtClean="0"/>
              <a:t>Не постоји статистички значајна разлика у </a:t>
            </a:r>
            <a:r>
              <a:rPr lang="sr-Cyrl-R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времену преживљавања</a:t>
            </a:r>
            <a:r>
              <a:rPr lang="sr-Cyrl-RS" dirty="0" smtClean="0"/>
              <a:t> код пацијената који су у време започињања терапије имали 65  година и више у односу на пацијенте који су имали мање од 65 година.</a:t>
            </a:r>
          </a:p>
          <a:p>
            <a:pPr algn="just"/>
            <a:r>
              <a:rPr lang="sr-Cyrl-RS" dirty="0" smtClean="0"/>
              <a:t>Не постоји статистички значајна разлика у </a:t>
            </a:r>
            <a:r>
              <a:rPr lang="sr-Cyrl-R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времену до релапса болести</a:t>
            </a:r>
            <a:r>
              <a:rPr lang="sr-Cyrl-RS" dirty="0" smtClean="0"/>
              <a:t> код пацијената који су у време започињања терапије имали 65 година и више у односу на пацијенте који су имали мање од 65 година.</a:t>
            </a:r>
            <a:endParaRPr lang="sr-Latn-RS" dirty="0"/>
          </a:p>
        </p:txBody>
      </p:sp>
      <p:grpSp>
        <p:nvGrpSpPr>
          <p:cNvPr id="10" name="Group 9"/>
          <p:cNvGrpSpPr/>
          <p:nvPr/>
        </p:nvGrpSpPr>
        <p:grpSpPr>
          <a:xfrm>
            <a:off x="2970200" y="5014770"/>
            <a:ext cx="3247818" cy="789605"/>
            <a:chOff x="3960264" y="5125340"/>
            <a:chExt cx="4330421" cy="1052807"/>
          </a:xfrm>
        </p:grpSpPr>
        <p:grpSp>
          <p:nvGrpSpPr>
            <p:cNvPr id="8" name="Group 7"/>
            <p:cNvGrpSpPr/>
            <p:nvPr/>
          </p:nvGrpSpPr>
          <p:grpSpPr>
            <a:xfrm>
              <a:off x="3960264" y="5599420"/>
              <a:ext cx="4330421" cy="578727"/>
              <a:chOff x="4036420" y="5578486"/>
              <a:chExt cx="4330421" cy="578727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4036420" y="5590903"/>
                <a:ext cx="1444668" cy="5663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sr-Cyrl-RS" sz="2400" dirty="0"/>
                  <a:t>Млађи</a:t>
                </a:r>
                <a:endParaRPr lang="sr-Latn-RS" sz="2400" dirty="0"/>
              </a:p>
            </p:txBody>
          </p:sp>
          <p:sp>
            <p:nvSpPr>
              <p:cNvPr id="6" name="TextBox 5"/>
              <p:cNvSpPr txBox="1"/>
              <p:nvPr/>
            </p:nvSpPr>
            <p:spPr>
              <a:xfrm>
                <a:off x="6753494" y="5590903"/>
                <a:ext cx="1613347" cy="5663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sr-Cyrl-RS" sz="2400" dirty="0"/>
                  <a:t>Старији</a:t>
                </a:r>
                <a:endParaRPr lang="sr-Latn-RS" sz="2400" dirty="0"/>
              </a:p>
            </p:txBody>
          </p:sp>
          <p:sp>
            <p:nvSpPr>
              <p:cNvPr id="7" name="Equal 6"/>
              <p:cNvSpPr/>
              <p:nvPr/>
            </p:nvSpPr>
            <p:spPr>
              <a:xfrm>
                <a:off x="5622794" y="5578486"/>
                <a:ext cx="927462" cy="560363"/>
              </a:xfrm>
              <a:prstGeom prst="mathEqual">
                <a:avLst/>
              </a:prstGeom>
              <a:ln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r-Latn-RS" sz="135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9" name="Rectangle 8"/>
            <p:cNvSpPr/>
            <p:nvPr/>
          </p:nvSpPr>
          <p:spPr>
            <a:xfrm>
              <a:off x="4491234" y="5125340"/>
              <a:ext cx="3209533" cy="923330"/>
            </a:xfrm>
            <a:prstGeom prst="rect">
              <a:avLst/>
            </a:prstGeom>
            <a:noFill/>
          </p:spPr>
          <p:txBody>
            <a:bodyPr spcFirstLastPara="1" wrap="none" lIns="68580" tIns="34290" rIns="68580" bIns="34290" numCol="1">
              <a:prstTxWarp prst="textArchUp">
                <a:avLst/>
              </a:prstTxWarp>
              <a:spAutoFit/>
            </a:bodyPr>
            <a:lstStyle/>
            <a:p>
              <a:pPr algn="ctr"/>
              <a:r>
                <a:rPr lang="sr-Cyrl-RS" sz="4050" dirty="0">
                  <a:ln w="0"/>
                  <a:solidFill>
                    <a:schemeClr val="accent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БЕНЕФИТ</a:t>
              </a:r>
              <a:endParaRPr lang="en-US" sz="405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933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Хвала на пажњи</a:t>
            </a:r>
            <a:endParaRPr lang="sr-Latn-RS" dirty="0"/>
          </a:p>
        </p:txBody>
      </p:sp>
    </p:spTree>
    <p:extLst>
      <p:ext uri="{BB962C8B-B14F-4D97-AF65-F5344CB8AC3E}">
        <p14:creationId xmlns:p14="http://schemas.microsoft.com/office/powerpoint/2010/main" val="240381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Blue Red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00AC149-8447-4BE5-88C7-DBE24EA73E8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</Template>
  <TotalTime>0</TotalTime>
  <Words>412</Words>
  <Application>Microsoft Office PowerPoint</Application>
  <PresentationFormat>On-screen Show (4:3)</PresentationFormat>
  <Paragraphs>82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Consolas</vt:lpstr>
      <vt:lpstr>Corbel</vt:lpstr>
      <vt:lpstr>Times New Roman</vt:lpstr>
      <vt:lpstr>Chalkboard 16x9</vt:lpstr>
      <vt:lpstr>Анализа преживљавања геријатријских болесника са узнапредовалим стадијумом немикроцелуларног карцинома бронха са мутацијама на генима рецептора епидермалног фактора раста</vt:lpstr>
      <vt:lpstr>Увод</vt:lpstr>
      <vt:lpstr>Увод</vt:lpstr>
      <vt:lpstr>Циљ</vt:lpstr>
      <vt:lpstr>Материјал и методе</vt:lpstr>
      <vt:lpstr>Материјал и методе</vt:lpstr>
      <vt:lpstr>Резултати</vt:lpstr>
      <vt:lpstr>Резултати</vt:lpstr>
      <vt:lpstr>Закључак</vt:lpstr>
      <vt:lpstr>Хвала на пажњи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2017-03-13T20:24:46Z</dcterms:created>
  <dcterms:modified xsi:type="dcterms:W3CDTF">2017-10-08T01:51:42Z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TC034605299991</vt:lpwstr>
  </property>
</Properties>
</file>