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70" r:id="rId4"/>
    <p:sldId id="271" r:id="rId5"/>
    <p:sldId id="272" r:id="rId6"/>
    <p:sldId id="273" r:id="rId7"/>
    <p:sldId id="275" r:id="rId8"/>
    <p:sldId id="278" r:id="rId9"/>
    <p:sldId id="277" r:id="rId10"/>
    <p:sldId id="280" r:id="rId11"/>
    <p:sldId id="281" r:id="rId12"/>
    <p:sldId id="276" r:id="rId13"/>
    <p:sldId id="282" r:id="rId14"/>
    <p:sldId id="283" r:id="rId15"/>
    <p:sldId id="284" r:id="rId16"/>
    <p:sldId id="28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CC"/>
    <a:srgbClr val="B07BD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980" autoAdjust="0"/>
    <p:restoredTop sz="94599" autoAdjust="0"/>
  </p:normalViewPr>
  <p:slideViewPr>
    <p:cSldViewPr>
      <p:cViewPr>
        <p:scale>
          <a:sx n="60" d="100"/>
          <a:sy n="60" d="100"/>
        </p:scale>
        <p:origin x="-1596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dirty="0" smtClean="0"/>
              <a:t>GRAPH</a:t>
            </a:r>
          </a:p>
        </c:rich>
      </c:tx>
      <c:layout>
        <c:manualLayout>
          <c:xMode val="edge"/>
          <c:yMode val="edge"/>
          <c:x val="0.374425883827536"/>
          <c:y val="3.7037037037037097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922-4424-B2DD-C859DF438F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922-4424-B2DD-C859DF438FD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922-4424-B2DD-C859DF438FDA}"/>
            </c:ext>
          </c:extLst>
        </c:ser>
        <c:gapWidth val="219"/>
        <c:overlap val="-27"/>
        <c:axId val="106267776"/>
        <c:axId val="106270080"/>
      </c:barChart>
      <c:catAx>
        <c:axId val="1062677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6270080"/>
        <c:crosses val="autoZero"/>
        <c:auto val="1"/>
        <c:lblAlgn val="ctr"/>
        <c:lblOffset val="100"/>
      </c:catAx>
      <c:valAx>
        <c:axId val="1062700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6267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SVAKODNEVNO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56.5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SKORO SVAKODNEVNO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33.9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NEDELJNO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Sheet1!$D$2</c:f>
              <c:numCache>
                <c:formatCode>General</c:formatCode>
                <c:ptCount val="1"/>
                <c:pt idx="0">
                  <c:v>2.1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REĐE EPIZODE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Sheet1!$E$2</c:f>
              <c:numCache>
                <c:formatCode>General</c:formatCode>
                <c:ptCount val="1"/>
                <c:pt idx="0">
                  <c:v>7.3</c:v>
                </c:pt>
              </c:numCache>
            </c:numRef>
          </c:val>
        </c:ser>
        <c:axId val="106701568"/>
        <c:axId val="106704256"/>
      </c:barChart>
      <c:catAx>
        <c:axId val="106701568"/>
        <c:scaling>
          <c:orientation val="minMax"/>
        </c:scaling>
        <c:axPos val="b"/>
        <c:numFmt formatCode="General" sourceLinked="1"/>
        <c:tickLblPos val="nextTo"/>
        <c:crossAx val="106704256"/>
        <c:crosses val="autoZero"/>
        <c:auto val="1"/>
        <c:lblAlgn val="ctr"/>
        <c:lblOffset val="100"/>
      </c:catAx>
      <c:valAx>
        <c:axId val="106704256"/>
        <c:scaling>
          <c:orientation val="minMax"/>
        </c:scaling>
        <c:axPos val="l"/>
        <c:majorGridlines/>
        <c:numFmt formatCode="General" sourceLinked="1"/>
        <c:tickLblPos val="nextTo"/>
        <c:crossAx val="106701568"/>
        <c:crosses val="autoZero"/>
        <c:crossBetween val="between"/>
      </c:valAx>
    </c:plotArea>
    <c:legend>
      <c:legendPos val="r"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2000" b="1" dirty="0" smtClean="0"/>
              <a:t>UDRUŽENOST</a:t>
            </a:r>
            <a:r>
              <a:rPr lang="sr-Latn-RS" sz="2000" b="1" baseline="0" dirty="0" smtClean="0"/>
              <a:t> TRIHOTILOMANIJE SA OSTALIM PONAVLJAJUĆIM POREMEĆAJIMA IMPULSA FOKUSIRANIM NA SOPSTVENO TELO (BFRB)</a:t>
            </a:r>
            <a:endParaRPr lang="en-US" sz="2000" b="1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DERMATILOMANIJA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BFRB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922-4424-B2DD-C859DF438F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GRICKANJE NOKTIJU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BFRB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922-4424-B2DD-C859DF438FD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SAMOPOVREĐIVANJE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BFRB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922-4424-B2DD-C859DF438FDA}"/>
            </c:ext>
          </c:extLst>
        </c:ser>
        <c:gapWidth val="219"/>
        <c:overlap val="-27"/>
        <c:axId val="111716224"/>
        <c:axId val="111816704"/>
      </c:barChart>
      <c:catAx>
        <c:axId val="1117162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816704"/>
        <c:crosses val="autoZero"/>
        <c:auto val="1"/>
        <c:lblAlgn val="ctr"/>
        <c:lblOffset val="100"/>
      </c:catAx>
      <c:valAx>
        <c:axId val="1118167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1716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2000" b="1" dirty="0" smtClean="0"/>
              <a:t>UDRUŽENOST</a:t>
            </a:r>
            <a:r>
              <a:rPr lang="sr-Latn-RS" sz="2000" b="1" baseline="0" dirty="0" smtClean="0"/>
              <a:t> TRIHOTILOMANIJE SA BOLESTIMA ZAVISNOSTI</a:t>
            </a:r>
            <a:endParaRPr lang="en-US" sz="2000" b="1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ALKOHOLIZAM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BOLESTI ZAVISNOSTI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922-4424-B2DD-C859DF438F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PAS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Sheet1!$A$2</c:f>
              <c:strCache>
                <c:ptCount val="1"/>
                <c:pt idx="0">
                  <c:v>BOLESTI ZAVISNOSTI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12.3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922-4424-B2DD-C859DF438FDA}"/>
            </c:ext>
          </c:extLst>
        </c:ser>
        <c:gapWidth val="219"/>
        <c:overlap val="-27"/>
        <c:axId val="119523968"/>
        <c:axId val="119529856"/>
      </c:barChart>
      <c:catAx>
        <c:axId val="1195239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529856"/>
        <c:crosses val="autoZero"/>
        <c:auto val="1"/>
        <c:lblAlgn val="ctr"/>
        <c:lblOffset val="100"/>
      </c:catAx>
      <c:valAx>
        <c:axId val="11952985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523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ANKSIOZNI POREMEĆAJI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60.56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922-4424-B2DD-C859DF438F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UNIPOLARNA DEPRESIJA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45.86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922-4424-B2DD-C859DF438FD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BIPOLARNA DEPRESIJA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Sheet1!$D$2</c:f>
              <c:numCache>
                <c:formatCode>General</c:formatCode>
                <c:ptCount val="1"/>
                <c:pt idx="0">
                  <c:v>9.4500000000000028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922-4424-B2DD-C859DF438FDA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OKP 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Sheet1!$E$2</c:f>
              <c:numCache>
                <c:formatCode>General</c:formatCode>
                <c:ptCount val="1"/>
                <c:pt idx="0">
                  <c:v>19.37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POREMEĆAJI SPAVANJA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Sheet1!$F$2</c:f>
              <c:numCache>
                <c:formatCode>General</c:formatCode>
                <c:ptCount val="1"/>
                <c:pt idx="0">
                  <c:v>11.3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POREMEĆAJI ISHRANE 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Sheet1!$G$2</c:f>
              <c:numCache>
                <c:formatCode>General</c:formatCode>
                <c:ptCount val="1"/>
                <c:pt idx="0">
                  <c:v>1.9800000000000015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BEZ DG POREMEĆAJA</c:v>
                </c:pt>
              </c:strCache>
            </c:strRef>
          </c:tx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Sheet1!$H$2</c:f>
              <c:numCache>
                <c:formatCode>General</c:formatCode>
                <c:ptCount val="1"/>
                <c:pt idx="0">
                  <c:v>26.49</c:v>
                </c:pt>
              </c:numCache>
            </c:numRef>
          </c:val>
        </c:ser>
        <c:gapWidth val="219"/>
        <c:overlap val="-27"/>
        <c:axId val="120036352"/>
        <c:axId val="120042240"/>
      </c:barChart>
      <c:catAx>
        <c:axId val="1200363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042240"/>
        <c:crosses val="autoZero"/>
        <c:auto val="1"/>
        <c:lblAlgn val="ctr"/>
        <c:lblOffset val="100"/>
      </c:catAx>
      <c:valAx>
        <c:axId val="1200422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036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540F96-E411-4385-846D-42715546FEE9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52C6B94-799A-4FEC-B6E4-C559C2D896E3}">
      <dgm:prSet phldrT="[Text]"/>
      <dgm:spPr/>
      <dgm:t>
        <a:bodyPr/>
        <a:lstStyle/>
        <a:p>
          <a:r>
            <a:rPr lang="sr-Latn-RS" b="1" dirty="0" smtClean="0">
              <a:solidFill>
                <a:schemeClr val="bg1"/>
              </a:solidFill>
            </a:rPr>
            <a:t>SPOSOBNOST KONTROLE IMPULSA U DRUŠTVU</a:t>
          </a:r>
          <a:endParaRPr lang="en-US" b="1" dirty="0">
            <a:solidFill>
              <a:schemeClr val="bg1"/>
            </a:solidFill>
          </a:endParaRPr>
        </a:p>
      </dgm:t>
    </dgm:pt>
    <dgm:pt modelId="{FE2533A0-1812-47D3-809D-8AADF12D8E6F}" type="parTrans" cxnId="{E2CBAF0A-4CD0-4FB5-B65B-FE8F5D60CB27}">
      <dgm:prSet/>
      <dgm:spPr/>
      <dgm:t>
        <a:bodyPr/>
        <a:lstStyle/>
        <a:p>
          <a:endParaRPr lang="en-US"/>
        </a:p>
      </dgm:t>
    </dgm:pt>
    <dgm:pt modelId="{2274A7F3-A222-4132-91F7-0BBFD0793615}" type="sibTrans" cxnId="{E2CBAF0A-4CD0-4FB5-B65B-FE8F5D60CB27}">
      <dgm:prSet/>
      <dgm:spPr/>
      <dgm:t>
        <a:bodyPr/>
        <a:lstStyle/>
        <a:p>
          <a:endParaRPr lang="en-US"/>
        </a:p>
      </dgm:t>
    </dgm:pt>
    <dgm:pt modelId="{1D90A3FD-401C-4A89-9DA4-A9F7644D957A}">
      <dgm:prSet phldrT="[Text]"/>
      <dgm:spPr/>
      <dgm:t>
        <a:bodyPr/>
        <a:lstStyle/>
        <a:p>
          <a:r>
            <a:rPr lang="sr-Latn-RS" b="1" dirty="0" smtClean="0"/>
            <a:t>SAMO KAD SU SAMI 38,4%</a:t>
          </a:r>
          <a:endParaRPr lang="en-US" b="1" dirty="0"/>
        </a:p>
      </dgm:t>
    </dgm:pt>
    <dgm:pt modelId="{38CEC5E8-6023-4C68-A5E3-D3E361612963}" type="parTrans" cxnId="{292DB9A9-BB88-4933-A5AF-0CB9116CC9B9}">
      <dgm:prSet/>
      <dgm:spPr/>
      <dgm:t>
        <a:bodyPr/>
        <a:lstStyle/>
        <a:p>
          <a:endParaRPr lang="en-US"/>
        </a:p>
      </dgm:t>
    </dgm:pt>
    <dgm:pt modelId="{8406956A-F692-40AB-9DF2-F5F484357737}" type="sibTrans" cxnId="{292DB9A9-BB88-4933-A5AF-0CB9116CC9B9}">
      <dgm:prSet/>
      <dgm:spPr/>
      <dgm:t>
        <a:bodyPr/>
        <a:lstStyle/>
        <a:p>
          <a:endParaRPr lang="en-US"/>
        </a:p>
      </dgm:t>
    </dgm:pt>
    <dgm:pt modelId="{D6E2579A-78C7-4E07-9015-B9D2D9FB7A67}">
      <dgm:prSet phldrT="[Text]"/>
      <dgm:spPr/>
      <dgm:t>
        <a:bodyPr/>
        <a:lstStyle/>
        <a:p>
          <a:r>
            <a:rPr lang="sr-Latn-RS" b="1" dirty="0" smtClean="0"/>
            <a:t>I U DRUŠTVU 61,6%</a:t>
          </a:r>
          <a:endParaRPr lang="en-US" b="1" dirty="0"/>
        </a:p>
      </dgm:t>
    </dgm:pt>
    <dgm:pt modelId="{D8A8465B-01A8-437D-AC46-0293C212F106}" type="parTrans" cxnId="{42069828-24B8-434B-8C59-EFE2646CCD58}">
      <dgm:prSet/>
      <dgm:spPr/>
      <dgm:t>
        <a:bodyPr/>
        <a:lstStyle/>
        <a:p>
          <a:endParaRPr lang="en-US"/>
        </a:p>
      </dgm:t>
    </dgm:pt>
    <dgm:pt modelId="{CFE214D5-A073-42EA-AFE3-9B8AA4231459}" type="sibTrans" cxnId="{42069828-24B8-434B-8C59-EFE2646CCD58}">
      <dgm:prSet/>
      <dgm:spPr/>
      <dgm:t>
        <a:bodyPr/>
        <a:lstStyle/>
        <a:p>
          <a:endParaRPr lang="en-US"/>
        </a:p>
      </dgm:t>
    </dgm:pt>
    <dgm:pt modelId="{961EED74-0B1E-42E4-9B0E-A1270E458925}">
      <dgm:prSet phldrT="[Text]"/>
      <dgm:spPr/>
      <dgm:t>
        <a:bodyPr/>
        <a:lstStyle/>
        <a:p>
          <a:r>
            <a:rPr lang="sr-Latn-RS" b="1" dirty="0" smtClean="0">
              <a:solidFill>
                <a:schemeClr val="bg1">
                  <a:lumMod val="95000"/>
                  <a:lumOff val="5000"/>
                </a:schemeClr>
              </a:solidFill>
            </a:rPr>
            <a:t>DEO DANA POVEZAN SA EPIZODAMA TRIHOTILOMANIJE </a:t>
          </a:r>
          <a:endParaRPr lang="en-US" b="1" dirty="0">
            <a:solidFill>
              <a:schemeClr val="bg1">
                <a:lumMod val="95000"/>
                <a:lumOff val="5000"/>
              </a:schemeClr>
            </a:solidFill>
          </a:endParaRPr>
        </a:p>
      </dgm:t>
    </dgm:pt>
    <dgm:pt modelId="{016EDD44-E465-479F-9566-7BC8200876E6}" type="parTrans" cxnId="{F0A5DEEC-B563-4F44-BD48-E245141A90B0}">
      <dgm:prSet/>
      <dgm:spPr/>
      <dgm:t>
        <a:bodyPr/>
        <a:lstStyle/>
        <a:p>
          <a:endParaRPr lang="en-US"/>
        </a:p>
      </dgm:t>
    </dgm:pt>
    <dgm:pt modelId="{51FB57E2-C468-45ED-9992-C2D2F0C6605D}" type="sibTrans" cxnId="{F0A5DEEC-B563-4F44-BD48-E245141A90B0}">
      <dgm:prSet/>
      <dgm:spPr/>
      <dgm:t>
        <a:bodyPr/>
        <a:lstStyle/>
        <a:p>
          <a:endParaRPr lang="en-US"/>
        </a:p>
      </dgm:t>
    </dgm:pt>
    <dgm:pt modelId="{874CA46F-5263-406B-BE73-EDC819C7E248}">
      <dgm:prSet phldrT="[Text]"/>
      <dgm:spPr/>
      <dgm:t>
        <a:bodyPr/>
        <a:lstStyle/>
        <a:p>
          <a:r>
            <a:rPr lang="sr-Latn-RS" b="1" dirty="0" smtClean="0"/>
            <a:t>JUTRO 2,6%</a:t>
          </a:r>
          <a:endParaRPr lang="en-US" b="1" dirty="0"/>
        </a:p>
      </dgm:t>
    </dgm:pt>
    <dgm:pt modelId="{9E731DB9-7DED-46B1-BC15-D0DB4E654D80}" type="parTrans" cxnId="{87F2B6B7-04CC-4F6D-8B83-BCFEAB7DB5E2}">
      <dgm:prSet/>
      <dgm:spPr/>
      <dgm:t>
        <a:bodyPr/>
        <a:lstStyle/>
        <a:p>
          <a:endParaRPr lang="en-US"/>
        </a:p>
      </dgm:t>
    </dgm:pt>
    <dgm:pt modelId="{7F3EAF3A-0F79-40F6-83B3-EA400659CE2E}" type="sibTrans" cxnId="{87F2B6B7-04CC-4F6D-8B83-BCFEAB7DB5E2}">
      <dgm:prSet/>
      <dgm:spPr/>
      <dgm:t>
        <a:bodyPr/>
        <a:lstStyle/>
        <a:p>
          <a:endParaRPr lang="en-US"/>
        </a:p>
      </dgm:t>
    </dgm:pt>
    <dgm:pt modelId="{503ECA70-9BDE-416B-A2E0-0C1C4CF2B26C}">
      <dgm:prSet phldrT="[Text]"/>
      <dgm:spPr/>
      <dgm:t>
        <a:bodyPr/>
        <a:lstStyle/>
        <a:p>
          <a:r>
            <a:rPr lang="sr-Latn-RS" b="1" dirty="0" smtClean="0"/>
            <a:t>U SNU 4,9%</a:t>
          </a:r>
          <a:endParaRPr lang="en-US" b="1" dirty="0"/>
        </a:p>
      </dgm:t>
    </dgm:pt>
    <dgm:pt modelId="{C4B8DF0F-5C56-459F-985B-3BFB4345A7C7}" type="parTrans" cxnId="{7CEE8803-2816-4412-9473-4E1C9AE83A52}">
      <dgm:prSet/>
      <dgm:spPr/>
      <dgm:t>
        <a:bodyPr/>
        <a:lstStyle/>
        <a:p>
          <a:endParaRPr lang="en-US"/>
        </a:p>
      </dgm:t>
    </dgm:pt>
    <dgm:pt modelId="{18266CF5-39F8-4B1C-B0D1-DB48F1AA1D5B}" type="sibTrans" cxnId="{7CEE8803-2816-4412-9473-4E1C9AE83A52}">
      <dgm:prSet/>
      <dgm:spPr/>
      <dgm:t>
        <a:bodyPr/>
        <a:lstStyle/>
        <a:p>
          <a:endParaRPr lang="en-US"/>
        </a:p>
      </dgm:t>
    </dgm:pt>
    <dgm:pt modelId="{63024207-470F-42E4-946D-02B69BE460ED}">
      <dgm:prSet phldrT="[Text]"/>
      <dgm:spPr/>
      <dgm:t>
        <a:bodyPr/>
        <a:lstStyle/>
        <a:p>
          <a:r>
            <a:rPr lang="sr-Latn-RS" b="1" dirty="0" smtClean="0">
              <a:solidFill>
                <a:schemeClr val="bg1"/>
              </a:solidFill>
            </a:rPr>
            <a:t>RITUALI U VEZI SA IŠČUPANIM VLASIMA</a:t>
          </a:r>
          <a:endParaRPr lang="en-US" b="1" dirty="0">
            <a:solidFill>
              <a:schemeClr val="bg1"/>
            </a:solidFill>
          </a:endParaRPr>
        </a:p>
      </dgm:t>
    </dgm:pt>
    <dgm:pt modelId="{1AF80BB6-E772-4B96-B289-C46E1A4DAE61}" type="parTrans" cxnId="{705B4A47-E3D5-441F-9481-F708A2E0F3ED}">
      <dgm:prSet/>
      <dgm:spPr/>
      <dgm:t>
        <a:bodyPr/>
        <a:lstStyle/>
        <a:p>
          <a:endParaRPr lang="en-US"/>
        </a:p>
      </dgm:t>
    </dgm:pt>
    <dgm:pt modelId="{54A7EA42-8F2D-4FC9-9A0B-99AD88DBE15F}" type="sibTrans" cxnId="{705B4A47-E3D5-441F-9481-F708A2E0F3ED}">
      <dgm:prSet/>
      <dgm:spPr/>
      <dgm:t>
        <a:bodyPr/>
        <a:lstStyle/>
        <a:p>
          <a:endParaRPr lang="en-US"/>
        </a:p>
      </dgm:t>
    </dgm:pt>
    <dgm:pt modelId="{97D572CD-EAFE-4997-9C74-0B1558C196CC}">
      <dgm:prSet phldrT="[Text]"/>
      <dgm:spPr/>
      <dgm:t>
        <a:bodyPr/>
        <a:lstStyle/>
        <a:p>
          <a:r>
            <a:rPr lang="sr-Latn-RS" b="1" dirty="0" smtClean="0"/>
            <a:t>IMA RITUALE 85,0%</a:t>
          </a:r>
          <a:endParaRPr lang="en-US" b="1" dirty="0"/>
        </a:p>
      </dgm:t>
    </dgm:pt>
    <dgm:pt modelId="{19ADA6EB-72A7-4A15-BF8F-C6F6E9B748EC}" type="parTrans" cxnId="{BE25EDFA-140B-42CD-B1CB-9DD7FCB98868}">
      <dgm:prSet/>
      <dgm:spPr/>
      <dgm:t>
        <a:bodyPr/>
        <a:lstStyle/>
        <a:p>
          <a:endParaRPr lang="en-US"/>
        </a:p>
      </dgm:t>
    </dgm:pt>
    <dgm:pt modelId="{2C02FAA9-C880-4DD8-B22D-68AA53E66AD0}" type="sibTrans" cxnId="{BE25EDFA-140B-42CD-B1CB-9DD7FCB98868}">
      <dgm:prSet/>
      <dgm:spPr/>
      <dgm:t>
        <a:bodyPr/>
        <a:lstStyle/>
        <a:p>
          <a:endParaRPr lang="en-US"/>
        </a:p>
      </dgm:t>
    </dgm:pt>
    <dgm:pt modelId="{F889972D-395B-44E5-B9D7-29907C301AEE}">
      <dgm:prSet phldrT="[Text]"/>
      <dgm:spPr/>
      <dgm:t>
        <a:bodyPr/>
        <a:lstStyle/>
        <a:p>
          <a:r>
            <a:rPr lang="sr-Latn-RS" b="1" dirty="0" smtClean="0"/>
            <a:t>IMA ORALNE NAVIKE 20,9%</a:t>
          </a:r>
          <a:endParaRPr lang="en-US" b="1" dirty="0"/>
        </a:p>
      </dgm:t>
    </dgm:pt>
    <dgm:pt modelId="{AFE9660D-905B-41AC-825A-B51D85F21C63}" type="parTrans" cxnId="{FA536C31-2AE5-4DEF-9409-BE6E54C15F85}">
      <dgm:prSet/>
      <dgm:spPr/>
      <dgm:t>
        <a:bodyPr/>
        <a:lstStyle/>
        <a:p>
          <a:endParaRPr lang="en-US"/>
        </a:p>
      </dgm:t>
    </dgm:pt>
    <dgm:pt modelId="{04C3F1DA-B0E1-4995-81CF-7B66DDF70465}" type="sibTrans" cxnId="{FA536C31-2AE5-4DEF-9409-BE6E54C15F85}">
      <dgm:prSet/>
      <dgm:spPr/>
      <dgm:t>
        <a:bodyPr/>
        <a:lstStyle/>
        <a:p>
          <a:endParaRPr lang="en-US"/>
        </a:p>
      </dgm:t>
    </dgm:pt>
    <dgm:pt modelId="{3A2B8CCE-7772-416C-BC6C-6D9BC3B7E8DB}">
      <dgm:prSet phldrT="[Text]"/>
      <dgm:spPr/>
      <dgm:t>
        <a:bodyPr/>
        <a:lstStyle/>
        <a:p>
          <a:r>
            <a:rPr lang="sr-Latn-RS" b="1" dirty="0" smtClean="0"/>
            <a:t>VEČE 64,0%</a:t>
          </a:r>
          <a:endParaRPr lang="en-US" b="1" dirty="0"/>
        </a:p>
      </dgm:t>
    </dgm:pt>
    <dgm:pt modelId="{23A0EE87-A905-4002-AF10-DC0E34E1D847}" type="parTrans" cxnId="{49F25C09-BDAB-455E-BB84-291B72040B9E}">
      <dgm:prSet/>
      <dgm:spPr/>
    </dgm:pt>
    <dgm:pt modelId="{C15C8627-E645-48BD-8C44-1336DE0E06B5}" type="sibTrans" cxnId="{49F25C09-BDAB-455E-BB84-291B72040B9E}">
      <dgm:prSet/>
      <dgm:spPr/>
    </dgm:pt>
    <dgm:pt modelId="{D55B03EC-FAE4-4961-BAD0-D1ED8AF52C50}" type="pres">
      <dgm:prSet presAssocID="{D7540F96-E411-4385-846D-42715546FEE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DF62D3-1DE3-41F0-839A-702FE3F975CF}" type="pres">
      <dgm:prSet presAssocID="{C52C6B94-799A-4FEC-B6E4-C559C2D896E3}" presName="linNode" presStyleCnt="0"/>
      <dgm:spPr/>
    </dgm:pt>
    <dgm:pt modelId="{BD547F19-8DB4-4D38-9DED-C5CC3D838667}" type="pres">
      <dgm:prSet presAssocID="{C52C6B94-799A-4FEC-B6E4-C559C2D896E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C39772-41F4-48D4-81FF-2A724183A684}" type="pres">
      <dgm:prSet presAssocID="{C52C6B94-799A-4FEC-B6E4-C559C2D896E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249774-E4E9-436D-8B0E-8576ECBACDF5}" type="pres">
      <dgm:prSet presAssocID="{2274A7F3-A222-4132-91F7-0BBFD0793615}" presName="sp" presStyleCnt="0"/>
      <dgm:spPr/>
    </dgm:pt>
    <dgm:pt modelId="{54628A99-D0C4-407E-812A-A45C92B0ED25}" type="pres">
      <dgm:prSet presAssocID="{961EED74-0B1E-42E4-9B0E-A1270E458925}" presName="linNode" presStyleCnt="0"/>
      <dgm:spPr/>
    </dgm:pt>
    <dgm:pt modelId="{2AA2E4F0-365B-4ECC-BCDF-45F9A7921DB8}" type="pres">
      <dgm:prSet presAssocID="{961EED74-0B1E-42E4-9B0E-A1270E45892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0ACC2C-2F82-4877-8DC0-5CE81170AAE8}" type="pres">
      <dgm:prSet presAssocID="{961EED74-0B1E-42E4-9B0E-A1270E458925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62F0E8-766E-43B7-B3BB-88C5A295C79E}" type="pres">
      <dgm:prSet presAssocID="{51FB57E2-C468-45ED-9992-C2D2F0C6605D}" presName="sp" presStyleCnt="0"/>
      <dgm:spPr/>
    </dgm:pt>
    <dgm:pt modelId="{B8A929D2-5D11-48A6-8A0D-9E388D69CC0F}" type="pres">
      <dgm:prSet presAssocID="{63024207-470F-42E4-946D-02B69BE460ED}" presName="linNode" presStyleCnt="0"/>
      <dgm:spPr/>
    </dgm:pt>
    <dgm:pt modelId="{7DED6631-C11B-46AA-A6ED-147B733F16E5}" type="pres">
      <dgm:prSet presAssocID="{63024207-470F-42E4-946D-02B69BE460E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588F87-51BB-4A60-9C67-1A2C7B1BAFA0}" type="pres">
      <dgm:prSet presAssocID="{63024207-470F-42E4-946D-02B69BE460E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2DB9A9-BB88-4933-A5AF-0CB9116CC9B9}" srcId="{C52C6B94-799A-4FEC-B6E4-C559C2D896E3}" destId="{1D90A3FD-401C-4A89-9DA4-A9F7644D957A}" srcOrd="0" destOrd="0" parTransId="{38CEC5E8-6023-4C68-A5E3-D3E361612963}" sibTransId="{8406956A-F692-40AB-9DF2-F5F484357737}"/>
    <dgm:cxn modelId="{F0A5DEEC-B563-4F44-BD48-E245141A90B0}" srcId="{D7540F96-E411-4385-846D-42715546FEE9}" destId="{961EED74-0B1E-42E4-9B0E-A1270E458925}" srcOrd="1" destOrd="0" parTransId="{016EDD44-E465-479F-9566-7BC8200876E6}" sibTransId="{51FB57E2-C468-45ED-9992-C2D2F0C6605D}"/>
    <dgm:cxn modelId="{E4BF6781-8FE8-48BD-8A9B-B8F9364B525F}" type="presOf" srcId="{C52C6B94-799A-4FEC-B6E4-C559C2D896E3}" destId="{BD547F19-8DB4-4D38-9DED-C5CC3D838667}" srcOrd="0" destOrd="0" presId="urn:microsoft.com/office/officeart/2005/8/layout/vList5"/>
    <dgm:cxn modelId="{7CEE8803-2816-4412-9473-4E1C9AE83A52}" srcId="{961EED74-0B1E-42E4-9B0E-A1270E458925}" destId="{503ECA70-9BDE-416B-A2E0-0C1C4CF2B26C}" srcOrd="2" destOrd="0" parTransId="{C4B8DF0F-5C56-459F-985B-3BFB4345A7C7}" sibTransId="{18266CF5-39F8-4B1C-B0D1-DB48F1AA1D5B}"/>
    <dgm:cxn modelId="{55943DFB-FFB3-4209-96E5-0602A2B2A8F8}" type="presOf" srcId="{F889972D-395B-44E5-B9D7-29907C301AEE}" destId="{5A588F87-51BB-4A60-9C67-1A2C7B1BAFA0}" srcOrd="0" destOrd="1" presId="urn:microsoft.com/office/officeart/2005/8/layout/vList5"/>
    <dgm:cxn modelId="{F104E2D8-4B65-4D83-8BF3-83D3EE0BB028}" type="presOf" srcId="{1D90A3FD-401C-4A89-9DA4-A9F7644D957A}" destId="{EBC39772-41F4-48D4-81FF-2A724183A684}" srcOrd="0" destOrd="0" presId="urn:microsoft.com/office/officeart/2005/8/layout/vList5"/>
    <dgm:cxn modelId="{E2CBAF0A-4CD0-4FB5-B65B-FE8F5D60CB27}" srcId="{D7540F96-E411-4385-846D-42715546FEE9}" destId="{C52C6B94-799A-4FEC-B6E4-C559C2D896E3}" srcOrd="0" destOrd="0" parTransId="{FE2533A0-1812-47D3-809D-8AADF12D8E6F}" sibTransId="{2274A7F3-A222-4132-91F7-0BBFD0793615}"/>
    <dgm:cxn modelId="{AE655D5F-5DE0-4474-B792-095AA82F257F}" type="presOf" srcId="{D7540F96-E411-4385-846D-42715546FEE9}" destId="{D55B03EC-FAE4-4961-BAD0-D1ED8AF52C50}" srcOrd="0" destOrd="0" presId="urn:microsoft.com/office/officeart/2005/8/layout/vList5"/>
    <dgm:cxn modelId="{E15B79A4-7DCA-481E-AE80-1E389CAFA6B9}" type="presOf" srcId="{503ECA70-9BDE-416B-A2E0-0C1C4CF2B26C}" destId="{550ACC2C-2F82-4877-8DC0-5CE81170AAE8}" srcOrd="0" destOrd="2" presId="urn:microsoft.com/office/officeart/2005/8/layout/vList5"/>
    <dgm:cxn modelId="{BE25EDFA-140B-42CD-B1CB-9DD7FCB98868}" srcId="{63024207-470F-42E4-946D-02B69BE460ED}" destId="{97D572CD-EAFE-4997-9C74-0B1558C196CC}" srcOrd="0" destOrd="0" parTransId="{19ADA6EB-72A7-4A15-BF8F-C6F6E9B748EC}" sibTransId="{2C02FAA9-C880-4DD8-B22D-68AA53E66AD0}"/>
    <dgm:cxn modelId="{D4E50A94-FA9E-4D94-AD5B-AF2496DEE95E}" type="presOf" srcId="{63024207-470F-42E4-946D-02B69BE460ED}" destId="{7DED6631-C11B-46AA-A6ED-147B733F16E5}" srcOrd="0" destOrd="0" presId="urn:microsoft.com/office/officeart/2005/8/layout/vList5"/>
    <dgm:cxn modelId="{A4B2807B-0B09-4F36-8B40-9977B99C0C2F}" type="presOf" srcId="{97D572CD-EAFE-4997-9C74-0B1558C196CC}" destId="{5A588F87-51BB-4A60-9C67-1A2C7B1BAFA0}" srcOrd="0" destOrd="0" presId="urn:microsoft.com/office/officeart/2005/8/layout/vList5"/>
    <dgm:cxn modelId="{49F25C09-BDAB-455E-BB84-291B72040B9E}" srcId="{961EED74-0B1E-42E4-9B0E-A1270E458925}" destId="{3A2B8CCE-7772-416C-BC6C-6D9BC3B7E8DB}" srcOrd="1" destOrd="0" parTransId="{23A0EE87-A905-4002-AF10-DC0E34E1D847}" sibTransId="{C15C8627-E645-48BD-8C44-1336DE0E06B5}"/>
    <dgm:cxn modelId="{42069828-24B8-434B-8C59-EFE2646CCD58}" srcId="{C52C6B94-799A-4FEC-B6E4-C559C2D896E3}" destId="{D6E2579A-78C7-4E07-9015-B9D2D9FB7A67}" srcOrd="1" destOrd="0" parTransId="{D8A8465B-01A8-437D-AC46-0293C212F106}" sibTransId="{CFE214D5-A073-42EA-AFE3-9B8AA4231459}"/>
    <dgm:cxn modelId="{705B4A47-E3D5-441F-9481-F708A2E0F3ED}" srcId="{D7540F96-E411-4385-846D-42715546FEE9}" destId="{63024207-470F-42E4-946D-02B69BE460ED}" srcOrd="2" destOrd="0" parTransId="{1AF80BB6-E772-4B96-B289-C46E1A4DAE61}" sibTransId="{54A7EA42-8F2D-4FC9-9A0B-99AD88DBE15F}"/>
    <dgm:cxn modelId="{FA536C31-2AE5-4DEF-9409-BE6E54C15F85}" srcId="{63024207-470F-42E4-946D-02B69BE460ED}" destId="{F889972D-395B-44E5-B9D7-29907C301AEE}" srcOrd="1" destOrd="0" parTransId="{AFE9660D-905B-41AC-825A-B51D85F21C63}" sibTransId="{04C3F1DA-B0E1-4995-81CF-7B66DDF70465}"/>
    <dgm:cxn modelId="{CDBB2C47-C14D-48AD-9947-3E4CDB1414F4}" type="presOf" srcId="{3A2B8CCE-7772-416C-BC6C-6D9BC3B7E8DB}" destId="{550ACC2C-2F82-4877-8DC0-5CE81170AAE8}" srcOrd="0" destOrd="1" presId="urn:microsoft.com/office/officeart/2005/8/layout/vList5"/>
    <dgm:cxn modelId="{DEBCE9EB-7C48-4B67-8BB1-3B08E5DA0B5B}" type="presOf" srcId="{961EED74-0B1E-42E4-9B0E-A1270E458925}" destId="{2AA2E4F0-365B-4ECC-BCDF-45F9A7921DB8}" srcOrd="0" destOrd="0" presId="urn:microsoft.com/office/officeart/2005/8/layout/vList5"/>
    <dgm:cxn modelId="{87F2B6B7-04CC-4F6D-8B83-BCFEAB7DB5E2}" srcId="{961EED74-0B1E-42E4-9B0E-A1270E458925}" destId="{874CA46F-5263-406B-BE73-EDC819C7E248}" srcOrd="0" destOrd="0" parTransId="{9E731DB9-7DED-46B1-BC15-D0DB4E654D80}" sibTransId="{7F3EAF3A-0F79-40F6-83B3-EA400659CE2E}"/>
    <dgm:cxn modelId="{AB1942D0-B50D-4F46-ACCE-5B003B08EF4F}" type="presOf" srcId="{874CA46F-5263-406B-BE73-EDC819C7E248}" destId="{550ACC2C-2F82-4877-8DC0-5CE81170AAE8}" srcOrd="0" destOrd="0" presId="urn:microsoft.com/office/officeart/2005/8/layout/vList5"/>
    <dgm:cxn modelId="{5B9D2C9C-2DCE-4C02-9048-9A1AD22E49B6}" type="presOf" srcId="{D6E2579A-78C7-4E07-9015-B9D2D9FB7A67}" destId="{EBC39772-41F4-48D4-81FF-2A724183A684}" srcOrd="0" destOrd="1" presId="urn:microsoft.com/office/officeart/2005/8/layout/vList5"/>
    <dgm:cxn modelId="{4F96C778-6EDA-48A9-8289-14B7B597BB6E}" type="presParOf" srcId="{D55B03EC-FAE4-4961-BAD0-D1ED8AF52C50}" destId="{3DDF62D3-1DE3-41F0-839A-702FE3F975CF}" srcOrd="0" destOrd="0" presId="urn:microsoft.com/office/officeart/2005/8/layout/vList5"/>
    <dgm:cxn modelId="{1344DFB2-FB8C-4468-B058-8F506F7A0000}" type="presParOf" srcId="{3DDF62D3-1DE3-41F0-839A-702FE3F975CF}" destId="{BD547F19-8DB4-4D38-9DED-C5CC3D838667}" srcOrd="0" destOrd="0" presId="urn:microsoft.com/office/officeart/2005/8/layout/vList5"/>
    <dgm:cxn modelId="{F95C2D88-9F79-4B89-9BB4-5B0DD8FC1431}" type="presParOf" srcId="{3DDF62D3-1DE3-41F0-839A-702FE3F975CF}" destId="{EBC39772-41F4-48D4-81FF-2A724183A684}" srcOrd="1" destOrd="0" presId="urn:microsoft.com/office/officeart/2005/8/layout/vList5"/>
    <dgm:cxn modelId="{D8B8F19A-B5C6-4506-BC08-56E9AC002695}" type="presParOf" srcId="{D55B03EC-FAE4-4961-BAD0-D1ED8AF52C50}" destId="{C6249774-E4E9-436D-8B0E-8576ECBACDF5}" srcOrd="1" destOrd="0" presId="urn:microsoft.com/office/officeart/2005/8/layout/vList5"/>
    <dgm:cxn modelId="{EE3CD728-71BA-4D03-A327-F77C84EF506B}" type="presParOf" srcId="{D55B03EC-FAE4-4961-BAD0-D1ED8AF52C50}" destId="{54628A99-D0C4-407E-812A-A45C92B0ED25}" srcOrd="2" destOrd="0" presId="urn:microsoft.com/office/officeart/2005/8/layout/vList5"/>
    <dgm:cxn modelId="{C91FCE1C-483E-4EA0-A1F2-9D394A967D00}" type="presParOf" srcId="{54628A99-D0C4-407E-812A-A45C92B0ED25}" destId="{2AA2E4F0-365B-4ECC-BCDF-45F9A7921DB8}" srcOrd="0" destOrd="0" presId="urn:microsoft.com/office/officeart/2005/8/layout/vList5"/>
    <dgm:cxn modelId="{86CDB806-DA70-4AAE-96C3-00D3C07E699F}" type="presParOf" srcId="{54628A99-D0C4-407E-812A-A45C92B0ED25}" destId="{550ACC2C-2F82-4877-8DC0-5CE81170AAE8}" srcOrd="1" destOrd="0" presId="urn:microsoft.com/office/officeart/2005/8/layout/vList5"/>
    <dgm:cxn modelId="{6B2919AE-8E0E-4BAD-9AC4-64FB0861D814}" type="presParOf" srcId="{D55B03EC-FAE4-4961-BAD0-D1ED8AF52C50}" destId="{BA62F0E8-766E-43B7-B3BB-88C5A295C79E}" srcOrd="3" destOrd="0" presId="urn:microsoft.com/office/officeart/2005/8/layout/vList5"/>
    <dgm:cxn modelId="{A8E98C21-B799-422D-A172-9F9ED2747E20}" type="presParOf" srcId="{D55B03EC-FAE4-4961-BAD0-D1ED8AF52C50}" destId="{B8A929D2-5D11-48A6-8A0D-9E388D69CC0F}" srcOrd="4" destOrd="0" presId="urn:microsoft.com/office/officeart/2005/8/layout/vList5"/>
    <dgm:cxn modelId="{A38F2066-FD5E-4C13-B484-01CD47771702}" type="presParOf" srcId="{B8A929D2-5D11-48A6-8A0D-9E388D69CC0F}" destId="{7DED6631-C11B-46AA-A6ED-147B733F16E5}" srcOrd="0" destOrd="0" presId="urn:microsoft.com/office/officeart/2005/8/layout/vList5"/>
    <dgm:cxn modelId="{87EF22F9-6305-4BFA-9CAA-BEF5BA3666BA}" type="presParOf" srcId="{B8A929D2-5D11-48A6-8A0D-9E388D69CC0F}" destId="{5A588F87-51BB-4A60-9C67-1A2C7B1BAFA0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pPr/>
              <a:t>3/13/2017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pPr/>
              <a:t>3/13/2017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107" y="1905000"/>
            <a:ext cx="6859786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/>
              <a:t>Click to edit Master title style</a:t>
            </a:r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2107" y="5105400"/>
            <a:ext cx="6859786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67435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/>
              <a:t>Click to edit Master title style</a:t>
            </a:r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xmlns="" val="261447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7" y="1905000"/>
            <a:ext cx="6859786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/>
              <a:t>Click to edit Master title style</a:t>
            </a:r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07" y="5102526"/>
            <a:ext cx="6859786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5879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/>
              <a:t>Click to edit Master title style</a:t>
            </a:r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2107" y="1905000"/>
            <a:ext cx="3315563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32" y="1905000"/>
            <a:ext cx="3315562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8329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>
            <a:lvl1pPr>
              <a:defRPr/>
            </a:lvl1pPr>
          </a:lstStyle>
          <a:p>
            <a:r>
              <a:rPr/>
              <a:t>Click to edit Master title style</a:t>
            </a:r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07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2107" y="2819400"/>
            <a:ext cx="3313277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88616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88616" y="2819400"/>
            <a:ext cx="3313277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82491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3156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0596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2107" y="3429000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3436" y="1905000"/>
            <a:ext cx="4253068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3314242" y="1630822"/>
            <a:ext cx="4719500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96211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309719" y="1884311"/>
            <a:ext cx="4253068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/>
              <a:t>Click icon to add picture</a:t>
            </a:r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085908" y="1630822"/>
            <a:ext cx="4719500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31014" y="3411748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1769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2679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73233" y="274639"/>
            <a:ext cx="1028968" cy="5901747"/>
          </a:xfrm>
        </p:spPr>
        <p:txBody>
          <a:bodyPr vert="eaVert"/>
          <a:lstStyle/>
          <a:p>
            <a:r>
              <a:rPr/>
              <a:t>Click to edit Master title style</a:t>
            </a:r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4338754" y="3480593"/>
            <a:ext cx="6492240" cy="48019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56128" y="277814"/>
            <a:ext cx="6859787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pPr/>
              <a:t>3/13/2017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1179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08" y="1905000"/>
            <a:ext cx="6859786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2107" y="6400801"/>
            <a:ext cx="474468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58287" y="6400801"/>
            <a:ext cx="933137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3/13/2017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44419" y="6400801"/>
            <a:ext cx="85747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chart" Target="../charts/chart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438400"/>
            <a:ext cx="9144000" cy="2133600"/>
          </a:xfrm>
        </p:spPr>
        <p:txBody>
          <a:bodyPr/>
          <a:lstStyle/>
          <a:p>
            <a:pPr algn="ctr"/>
            <a:r>
              <a:rPr lang="sr-Latn-RS" sz="4000" dirty="0" smtClean="0"/>
              <a:t/>
            </a:r>
            <a:br>
              <a:rPr lang="sr-Latn-RS" sz="4000" dirty="0" smtClean="0"/>
            </a:br>
            <a:r>
              <a:rPr lang="sr-Latn-RS" sz="4000" dirty="0" smtClean="0"/>
              <a:t/>
            </a:r>
            <a:br>
              <a:rPr lang="sr-Latn-RS" sz="4000" dirty="0" smtClean="0"/>
            </a:br>
            <a:r>
              <a:rPr lang="sr-Latn-RS" sz="4000" dirty="0" smtClean="0"/>
              <a:t/>
            </a:r>
            <a:br>
              <a:rPr lang="sr-Latn-RS" sz="4000" dirty="0" smtClean="0"/>
            </a:br>
            <a:r>
              <a:rPr lang="sr-Latn-RS" sz="4000" dirty="0" smtClean="0"/>
              <a:t/>
            </a:r>
            <a:br>
              <a:rPr lang="sr-Latn-RS" sz="4000" dirty="0" smtClean="0"/>
            </a:br>
            <a:r>
              <a:rPr lang="sr-Latn-RS" sz="4000" dirty="0" smtClean="0"/>
              <a:t/>
            </a:r>
            <a:br>
              <a:rPr lang="sr-Latn-RS" sz="4000" dirty="0" smtClean="0"/>
            </a:br>
            <a:r>
              <a:rPr lang="sr-Latn-RS" sz="4000" dirty="0" smtClean="0"/>
              <a:t>SISTEMSKI PRISTUP KOMORBIDITETIMA I TRETMANU TRIHOTILOMANIJE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Latn-RS" sz="2800" dirty="0" smtClean="0"/>
              <a:t>Autor: Mina Maričić</a:t>
            </a:r>
          </a:p>
          <a:p>
            <a:pPr algn="ctr"/>
            <a:r>
              <a:rPr lang="sr-Latn-RS" sz="2800" dirty="0" smtClean="0"/>
              <a:t>Mentor: Asist.dr Branislav Šakić</a:t>
            </a:r>
          </a:p>
          <a:p>
            <a:pPr algn="ctr"/>
            <a:endParaRPr lang="sr-Latn-RS" sz="2800" dirty="0" smtClean="0"/>
          </a:p>
          <a:p>
            <a:pPr algn="ctr"/>
            <a:r>
              <a:rPr lang="sr-Latn-RS" sz="2800" dirty="0" smtClean="0"/>
              <a:t>Novi Sad, 18.02.2017.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608" r="15599"/>
          <a:stretch/>
        </p:blipFill>
        <p:spPr>
          <a:xfrm>
            <a:off x="170304" y="228600"/>
            <a:ext cx="2115696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304800"/>
            <a:ext cx="2123399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92011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5400" dirty="0" smtClean="0"/>
              <a:t>UVOD</a:t>
            </a:r>
            <a:endParaRPr lang="en-US" sz="5400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227468" y="1828800"/>
            <a:ext cx="8687932" cy="4343400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P</a:t>
            </a:r>
            <a:r>
              <a:rPr lang="sr-Latn-RS" sz="3200" dirty="0" smtClean="0"/>
              <a:t>oremećaj impulsa          dermatološka ekspresija</a:t>
            </a:r>
          </a:p>
          <a:p>
            <a:r>
              <a:rPr lang="en-US" sz="3200" dirty="0" smtClean="0">
                <a:solidFill>
                  <a:srgbClr val="B07BD7"/>
                </a:solidFill>
              </a:rPr>
              <a:t>O</a:t>
            </a:r>
            <a:r>
              <a:rPr lang="sr-Latn-RS" sz="3200" dirty="0" smtClean="0">
                <a:solidFill>
                  <a:srgbClr val="B07BD7"/>
                </a:solidFill>
              </a:rPr>
              <a:t>blici: </a:t>
            </a:r>
            <a:r>
              <a:rPr lang="sr-Latn-RS" sz="3200" dirty="0" smtClean="0"/>
              <a:t>akutni i hronični(rekurentni)</a:t>
            </a:r>
          </a:p>
          <a:p>
            <a:r>
              <a:rPr lang="en-US" sz="3200" dirty="0" smtClean="0">
                <a:solidFill>
                  <a:srgbClr val="B07BD7"/>
                </a:solidFill>
              </a:rPr>
              <a:t>R</a:t>
            </a:r>
            <a:r>
              <a:rPr lang="sr-Latn-RS" sz="3200" dirty="0" smtClean="0">
                <a:solidFill>
                  <a:srgbClr val="B07BD7"/>
                </a:solidFill>
              </a:rPr>
              <a:t>azlike u simptomatologiji</a:t>
            </a:r>
            <a:r>
              <a:rPr lang="sr-Latn-RS" sz="3200" dirty="0" smtClean="0"/>
              <a:t> (količina </a:t>
            </a:r>
          </a:p>
          <a:p>
            <a:pPr>
              <a:buNone/>
            </a:pPr>
            <a:r>
              <a:rPr lang="sr-Latn-RS" sz="3200" dirty="0" smtClean="0"/>
              <a:t>    iščupanih vlasi, kontrola impulsa, </a:t>
            </a:r>
          </a:p>
          <a:p>
            <a:pPr>
              <a:buNone/>
            </a:pPr>
            <a:r>
              <a:rPr lang="sr-Latn-RS" sz="3200" dirty="0" smtClean="0"/>
              <a:t>    učestalost epizoda...)</a:t>
            </a:r>
          </a:p>
          <a:p>
            <a:r>
              <a:rPr lang="en-US" sz="3200" dirty="0" smtClean="0">
                <a:solidFill>
                  <a:srgbClr val="B07BD7"/>
                </a:solidFill>
              </a:rPr>
              <a:t>R</a:t>
            </a:r>
            <a:r>
              <a:rPr lang="sr-Latn-RS" sz="3200" dirty="0" smtClean="0">
                <a:solidFill>
                  <a:srgbClr val="B07BD7"/>
                </a:solidFill>
              </a:rPr>
              <a:t>ituali </a:t>
            </a:r>
            <a:r>
              <a:rPr lang="sr-Latn-RS" sz="3200" dirty="0" smtClean="0"/>
              <a:t>:gledanje, igranje, sakupljanje</a:t>
            </a:r>
          </a:p>
          <a:p>
            <a:r>
              <a:rPr lang="en-US" sz="3200" dirty="0" smtClean="0">
                <a:solidFill>
                  <a:srgbClr val="B07BD7"/>
                </a:solidFill>
              </a:rPr>
              <a:t>O</a:t>
            </a:r>
            <a:r>
              <a:rPr lang="sr-Latn-RS" sz="3200" dirty="0" smtClean="0">
                <a:solidFill>
                  <a:srgbClr val="B07BD7"/>
                </a:solidFill>
              </a:rPr>
              <a:t>ralne navike </a:t>
            </a:r>
            <a:r>
              <a:rPr lang="sr-Latn-RS" sz="3200" dirty="0" smtClean="0"/>
              <a:t>(Repunzel sindrom)</a:t>
            </a:r>
            <a:endParaRPr lang="en-US" sz="3200" dirty="0"/>
          </a:p>
        </p:txBody>
      </p:sp>
      <p:sp>
        <p:nvSpPr>
          <p:cNvPr id="4" name="Right Arrow 3"/>
          <p:cNvSpPr/>
          <p:nvPr/>
        </p:nvSpPr>
        <p:spPr>
          <a:xfrm>
            <a:off x="3886200" y="1905000"/>
            <a:ext cx="514484" cy="304800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5" descr="C:\Users\mina\Desktop\prezentacija\trichotillomania_by_rachellaughman-d92hw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3352800"/>
            <a:ext cx="2202546" cy="3218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2853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6000" dirty="0" smtClean="0">
                <a:latin typeface="+mn-lt"/>
              </a:rPr>
              <a:t>UVOD</a:t>
            </a:r>
            <a:endParaRPr lang="en-US" sz="6000" dirty="0">
              <a:latin typeface="+mn-lt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227468" y="1676400"/>
            <a:ext cx="5830818" cy="5029200"/>
          </a:xfrm>
        </p:spPr>
        <p:txBody>
          <a:bodyPr>
            <a:normAutofit fontScale="85000" lnSpcReduction="20000"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</a:t>
            </a:r>
            <a:r>
              <a:rPr lang="sr-Latn-RS" sz="3200" b="1" dirty="0" smtClean="0">
                <a:solidFill>
                  <a:srgbClr val="FF0000"/>
                </a:solidFill>
              </a:rPr>
              <a:t>pidemiološka situacija</a:t>
            </a:r>
            <a:r>
              <a:rPr lang="sr-Latn-RS" sz="3200" dirty="0" smtClean="0">
                <a:solidFill>
                  <a:srgbClr val="FF0000"/>
                </a:solidFill>
              </a:rPr>
              <a:t>:</a:t>
            </a:r>
            <a:r>
              <a:rPr lang="sr-Latn-RS" sz="3200" dirty="0" smtClean="0"/>
              <a:t> prevalenca 0,6-2,5%, češće kod žena </a:t>
            </a:r>
          </a:p>
          <a:p>
            <a:r>
              <a:rPr lang="sr-Latn-RS" sz="3200" b="1" dirty="0" smtClean="0">
                <a:solidFill>
                  <a:srgbClr val="FF0000"/>
                </a:solidFill>
              </a:rPr>
              <a:t>Etiologija</a:t>
            </a:r>
            <a:r>
              <a:rPr lang="sr-Latn-RS" sz="3200" dirty="0" smtClean="0">
                <a:solidFill>
                  <a:srgbClr val="FF0000"/>
                </a:solidFill>
              </a:rPr>
              <a:t>:</a:t>
            </a:r>
            <a:r>
              <a:rPr lang="sr-Latn-RS" sz="3200" dirty="0" smtClean="0"/>
              <a:t> nepoznata, doprinoseći faktori: +PA, neurodegenerativni procesi, emocionalni stres,+Hoxb8 , (MR? PET?)</a:t>
            </a:r>
          </a:p>
          <a:p>
            <a:r>
              <a:rPr lang="sr-Latn-RS" sz="3200" b="1" dirty="0" smtClean="0">
                <a:solidFill>
                  <a:srgbClr val="FF0000"/>
                </a:solidFill>
              </a:rPr>
              <a:t>Patogeneza</a:t>
            </a:r>
            <a:r>
              <a:rPr lang="sr-Latn-RS" sz="3200" dirty="0" smtClean="0">
                <a:solidFill>
                  <a:srgbClr val="FF0000"/>
                </a:solidFill>
              </a:rPr>
              <a:t>:</a:t>
            </a:r>
            <a:r>
              <a:rPr lang="sr-Latn-RS" sz="3200" dirty="0" smtClean="0"/>
              <a:t> serotonin/dopamin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P</a:t>
            </a:r>
            <a:r>
              <a:rPr lang="sr-Latn-RS" sz="3200" b="1" dirty="0" smtClean="0">
                <a:solidFill>
                  <a:srgbClr val="FF0000"/>
                </a:solidFill>
              </a:rPr>
              <a:t>osledice</a:t>
            </a:r>
            <a:r>
              <a:rPr lang="sr-Latn-RS" sz="3200" dirty="0" smtClean="0">
                <a:solidFill>
                  <a:srgbClr val="FF0000"/>
                </a:solidFill>
              </a:rPr>
              <a:t>:</a:t>
            </a:r>
          </a:p>
          <a:p>
            <a:pPr>
              <a:buNone/>
            </a:pPr>
            <a:r>
              <a:rPr lang="sr-Latn-RS" sz="3200" dirty="0" smtClean="0"/>
              <a:t>    psihološke-socijalna izolacija, anksioznost, depresija...</a:t>
            </a:r>
          </a:p>
          <a:p>
            <a:pPr>
              <a:buNone/>
            </a:pPr>
            <a:r>
              <a:rPr lang="sr-Latn-RS" sz="3200" dirty="0" smtClean="0"/>
              <a:t>    somatske-alopecija, folikulitis, malnutricija, opstruktivni ileus...</a:t>
            </a:r>
          </a:p>
          <a:p>
            <a:endParaRPr lang="en-US" sz="3200" dirty="0"/>
          </a:p>
        </p:txBody>
      </p:sp>
      <p:pic>
        <p:nvPicPr>
          <p:cNvPr id="2050" name="Picture 2" descr="C:\Users\mina\Desktop\prezentacija\trichotillomania_3_by_nevaya-d5i2cw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1122" y="2667000"/>
            <a:ext cx="2636389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2853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5400" dirty="0" smtClean="0">
                <a:latin typeface="+mn-lt"/>
              </a:rPr>
              <a:t>UVOD</a:t>
            </a:r>
            <a:endParaRPr lang="en-US" sz="5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633" y="1600200"/>
            <a:ext cx="5830818" cy="5029200"/>
          </a:xfrm>
        </p:spPr>
        <p:txBody>
          <a:bodyPr>
            <a:normAutofit fontScale="25000" lnSpcReduction="20000"/>
          </a:bodyPr>
          <a:lstStyle/>
          <a:p>
            <a:r>
              <a:rPr lang="en-US" sz="1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</a:t>
            </a:r>
            <a:r>
              <a:rPr lang="sr-Latn-RS" sz="1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omorbiditeti: </a:t>
            </a:r>
            <a:r>
              <a:rPr lang="sr-Latn-RS" sz="11200" b="1" dirty="0" smtClean="0">
                <a:solidFill>
                  <a:srgbClr val="FF0000"/>
                </a:solidFill>
              </a:rPr>
              <a:t>dermatilomanija, grickanje noktiju,</a:t>
            </a:r>
            <a:r>
              <a:rPr lang="sr-Latn-RS" sz="11200" b="1" dirty="0" smtClean="0"/>
              <a:t> anksiozni, depresivni poremećaji, poremećaji ishrane i spavanja, bolesti zavisnosti</a:t>
            </a:r>
            <a:endParaRPr lang="sr-Latn-RS" sz="11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sr-Latn-RS" sz="1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Tretman: </a:t>
            </a:r>
          </a:p>
          <a:p>
            <a:pPr>
              <a:buNone/>
            </a:pPr>
            <a:r>
              <a:rPr lang="sr-Latn-RS" sz="1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</a:t>
            </a:r>
            <a:r>
              <a:rPr lang="sr-Latn-RS" sz="11200" b="1" dirty="0" smtClean="0">
                <a:solidFill>
                  <a:srgbClr val="FF0000"/>
                </a:solidFill>
              </a:rPr>
              <a:t>1.</a:t>
            </a:r>
            <a:r>
              <a:rPr lang="sr-Latn-RS" sz="11200" b="1" dirty="0" smtClean="0"/>
              <a:t>farmakoterapija (antidepresivi, antipsihotici, anksiolitici, stabilizatori + NAC, naltrekson, pimozid,dronabinol,silimarin, fenfluramin,levonogestrel...</a:t>
            </a:r>
          </a:p>
          <a:p>
            <a:pPr>
              <a:buNone/>
            </a:pPr>
            <a:r>
              <a:rPr lang="sr-Latn-RS" sz="11200" b="1" dirty="0" smtClean="0"/>
              <a:t>   </a:t>
            </a:r>
            <a:r>
              <a:rPr lang="sr-Latn-RS" sz="11200" b="1" dirty="0" smtClean="0">
                <a:solidFill>
                  <a:srgbClr val="FF0000"/>
                </a:solidFill>
              </a:rPr>
              <a:t>2.</a:t>
            </a:r>
            <a:r>
              <a:rPr lang="sr-Latn-RS" sz="11200" b="1" dirty="0" smtClean="0"/>
              <a:t>psihoterapija (Habit reversal training)</a:t>
            </a:r>
          </a:p>
          <a:p>
            <a:pPr>
              <a:buNone/>
            </a:pPr>
            <a:r>
              <a:rPr lang="sr-Latn-RS" sz="12800" b="1" dirty="0" smtClean="0"/>
              <a:t>   </a:t>
            </a:r>
            <a:r>
              <a:rPr lang="sr-Latn-RS" sz="12800" b="1" dirty="0" smtClean="0">
                <a:solidFill>
                  <a:srgbClr val="FF0000"/>
                </a:solidFill>
              </a:rPr>
              <a:t>3.</a:t>
            </a:r>
            <a:r>
              <a:rPr lang="sr-Latn-RS" sz="12800" b="1" dirty="0" smtClean="0"/>
              <a:t>hipnoza</a:t>
            </a:r>
          </a:p>
          <a:p>
            <a:pPr>
              <a:buNone/>
            </a:pPr>
            <a:r>
              <a:rPr lang="sr-Latn-RS" sz="3200" b="1" dirty="0" smtClean="0"/>
              <a:t>    </a:t>
            </a:r>
          </a:p>
          <a:p>
            <a:pPr>
              <a:buNone/>
            </a:pPr>
            <a:r>
              <a:rPr lang="sr-Latn-R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</a:t>
            </a:r>
            <a:endParaRPr lang="en-US" sz="3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C:\Users\mina\Desktop\prezentacija\trichotillomania_4_by_nevaya-d5i2d0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452" y="3124200"/>
            <a:ext cx="2515255" cy="3232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latin typeface="+mn-lt"/>
              </a:rPr>
              <a:t>C</a:t>
            </a:r>
            <a:r>
              <a:rPr lang="sr-Latn-RS" sz="5400" dirty="0" smtClean="0">
                <a:latin typeface="+mn-lt"/>
              </a:rPr>
              <a:t>ILJ ISTRAŽIVANJA</a:t>
            </a:r>
            <a:endParaRPr lang="en-US" sz="5400" dirty="0">
              <a:latin typeface="+mn-lt"/>
            </a:endParaRPr>
          </a:p>
        </p:txBody>
      </p:sp>
      <p:pic>
        <p:nvPicPr>
          <p:cNvPr id="4" name="Content Placeholder 3" descr="ima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798" y="1981200"/>
            <a:ext cx="4287367" cy="3581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800600" y="1752600"/>
            <a:ext cx="4115872" cy="513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sr-Latn-RS" sz="2800" b="1" dirty="0" smtClean="0"/>
              <a:t>SLIČNOSTI I RAZLIKE U SIMPTOMATOLOGIJI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sr-Latn-RS" sz="2800" b="1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sr-Latn-RS" sz="2800" b="1" dirty="0" smtClean="0"/>
              <a:t>POVEZANOST SA DRUGIM NAVIKAMA I POREMEĆAJIMA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endParaRPr lang="sr-Latn-RS" sz="2800" b="1" dirty="0" smtClean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sr-Latn-RS" sz="2800" b="1" dirty="0" smtClean="0"/>
              <a:t>RAZLIKE U TRETMANU I INDIVIDUALNO ZADOVOLJSTVO TRETMANOM</a:t>
            </a:r>
            <a:endParaRPr lang="en-US" sz="2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6" y="381000"/>
            <a:ext cx="6859785" cy="1020762"/>
          </a:xfrm>
        </p:spPr>
        <p:txBody>
          <a:bodyPr>
            <a:normAutofit/>
          </a:bodyPr>
          <a:lstStyle/>
          <a:p>
            <a:pPr algn="ctr"/>
            <a:r>
              <a:rPr lang="sr-Latn-RS" sz="5400" dirty="0" smtClean="0">
                <a:latin typeface="+mn-lt"/>
              </a:rPr>
              <a:t>MATERIJAL I METODE</a:t>
            </a:r>
            <a:endParaRPr lang="en-US" sz="5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4941" y="1676400"/>
            <a:ext cx="6916953" cy="4495800"/>
          </a:xfrm>
        </p:spPr>
        <p:txBody>
          <a:bodyPr/>
          <a:lstStyle/>
          <a:p>
            <a:r>
              <a:rPr lang="en-US" sz="2800" dirty="0" smtClean="0"/>
              <a:t>V</a:t>
            </a:r>
            <a:r>
              <a:rPr lang="sr-Latn-RS" sz="2800" dirty="0" smtClean="0"/>
              <a:t>reme: 05.11.2016.-15.11.2016</a:t>
            </a:r>
            <a:r>
              <a:rPr lang="sr-Latn-RS" dirty="0" smtClean="0"/>
              <a:t>.</a:t>
            </a:r>
          </a:p>
          <a:p>
            <a:endParaRPr lang="en-US" dirty="0"/>
          </a:p>
        </p:txBody>
      </p:sp>
      <p:pic>
        <p:nvPicPr>
          <p:cNvPr id="4098" name="Picture 2" descr="C:\Users\mina\Desktop\prezentacija\Pictur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2590800"/>
            <a:ext cx="1180216" cy="20605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58000" y="2743200"/>
            <a:ext cx="264737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7200" dirty="0" smtClean="0"/>
              <a:t>:880</a:t>
            </a:r>
            <a:endParaRPr lang="en-US" sz="7200" dirty="0"/>
          </a:p>
        </p:txBody>
      </p:sp>
      <p:sp>
        <p:nvSpPr>
          <p:cNvPr id="6" name="Frame 5"/>
          <p:cNvSpPr/>
          <p:nvPr/>
        </p:nvSpPr>
        <p:spPr>
          <a:xfrm>
            <a:off x="5486400" y="2286000"/>
            <a:ext cx="3352800" cy="1981200"/>
          </a:xfrm>
          <a:prstGeom prst="frame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102" name="Picture 6" descr="C:\Users\mina\Desktop\better-blank-world-ma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05" y="3200400"/>
            <a:ext cx="5128336" cy="34702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a\Desktop\prezentacija\Online-Survey-Icon-or-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469" y="228601"/>
            <a:ext cx="4126972" cy="3733799"/>
          </a:xfrm>
          <a:prstGeom prst="rect">
            <a:avLst/>
          </a:prstGeom>
          <a:noFill/>
        </p:spPr>
      </p:pic>
      <p:pic>
        <p:nvPicPr>
          <p:cNvPr id="1027" name="Picture 3" descr="C:\Users\mina\Desktop\prezentacija\logo-google-for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914400"/>
            <a:ext cx="2049729" cy="609600"/>
          </a:xfrm>
          <a:prstGeom prst="rect">
            <a:avLst/>
          </a:prstGeom>
          <a:noFill/>
        </p:spPr>
      </p:pic>
      <p:pic>
        <p:nvPicPr>
          <p:cNvPr id="1028" name="Picture 4" descr="C:\Users\mina\Desktop\prezentacija\alim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15143" y="304800"/>
            <a:ext cx="2990657" cy="909203"/>
          </a:xfrm>
          <a:prstGeom prst="rect">
            <a:avLst/>
          </a:prstGeom>
          <a:noFill/>
        </p:spPr>
      </p:pic>
      <p:pic>
        <p:nvPicPr>
          <p:cNvPr id="1029" name="Picture 5" descr="C:\Users\mina\Desktop\prezentacija\screenshots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1371600"/>
            <a:ext cx="4229858" cy="4038600"/>
          </a:xfrm>
          <a:prstGeom prst="rect">
            <a:avLst/>
          </a:prstGeom>
          <a:noFill/>
        </p:spPr>
      </p:pic>
      <p:pic>
        <p:nvPicPr>
          <p:cNvPr id="1030" name="Picture 6" descr="C:\Users\mina\Desktop\prezentacija\unname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57208" y="4038600"/>
            <a:ext cx="2115100" cy="2590799"/>
          </a:xfrm>
          <a:prstGeom prst="rect">
            <a:avLst/>
          </a:prstGeom>
          <a:noFill/>
        </p:spPr>
      </p:pic>
      <p:graphicFrame>
        <p:nvGraphicFramePr>
          <p:cNvPr id="7" name="Content Placeholder 5" descr="Clustered column chart showing the values of 3 series for 4 categories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22257493"/>
              </p:ext>
            </p:extLst>
          </p:nvPr>
        </p:nvGraphicFramePr>
        <p:xfrm>
          <a:off x="227469" y="4572000"/>
          <a:ext cx="3029738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xmlns="" val="46502144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5400" dirty="0" smtClean="0">
                <a:latin typeface="+mn-lt"/>
              </a:rPr>
              <a:t>REZULTATI</a:t>
            </a:r>
            <a:endParaRPr lang="en-US" sz="54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108" y="1905000"/>
            <a:ext cx="57163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sr-Latn-RS" sz="3200" dirty="0" smtClean="0"/>
          </a:p>
        </p:txBody>
      </p:sp>
      <p:pic>
        <p:nvPicPr>
          <p:cNvPr id="2051" name="Picture 3" descr="C:\Users\mina\Desktop\prezentacija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469" y="1752600"/>
            <a:ext cx="1850713" cy="1676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mina\Desktop\prezentacija\download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468" y="3810000"/>
            <a:ext cx="1850714" cy="1676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28600" y="457200"/>
            <a:ext cx="4629224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9600" dirty="0" smtClean="0"/>
              <a:t>                         </a:t>
            </a:r>
            <a:r>
              <a:rPr lang="sr-Latn-RS" sz="7200" dirty="0" smtClean="0"/>
              <a:t>=</a:t>
            </a:r>
          </a:p>
        </p:txBody>
      </p:sp>
      <p:sp>
        <p:nvSpPr>
          <p:cNvPr id="12" name="Frame 11"/>
          <p:cNvSpPr/>
          <p:nvPr/>
        </p:nvSpPr>
        <p:spPr>
          <a:xfrm>
            <a:off x="4686329" y="1676400"/>
            <a:ext cx="4230202" cy="4800600"/>
          </a:xfrm>
          <a:prstGeom prst="frame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00813" y="2286001"/>
            <a:ext cx="3201234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2400" dirty="0" smtClean="0">
                <a:solidFill>
                  <a:srgbClr val="FF33CC"/>
                </a:solidFill>
              </a:rPr>
              <a:t>POČETAK: </a:t>
            </a:r>
          </a:p>
          <a:p>
            <a:pPr>
              <a:lnSpc>
                <a:spcPct val="90000"/>
              </a:lnSpc>
            </a:pPr>
            <a:r>
              <a:rPr lang="sr-Latn-RS" sz="2400" dirty="0" smtClean="0"/>
              <a:t> 1-50 GODINA</a:t>
            </a:r>
          </a:p>
          <a:p>
            <a:pPr>
              <a:lnSpc>
                <a:spcPct val="90000"/>
              </a:lnSpc>
            </a:pPr>
            <a:r>
              <a:rPr lang="sr-Latn-RS" sz="2400" dirty="0" smtClean="0">
                <a:solidFill>
                  <a:srgbClr val="FF33CC"/>
                </a:solidFill>
              </a:rPr>
              <a:t>MOD: </a:t>
            </a:r>
          </a:p>
          <a:p>
            <a:pPr>
              <a:lnSpc>
                <a:spcPct val="90000"/>
              </a:lnSpc>
            </a:pPr>
            <a:r>
              <a:rPr lang="sr-Latn-RS" sz="2400" dirty="0" smtClean="0"/>
              <a:t> 12 GODINA</a:t>
            </a:r>
          </a:p>
          <a:p>
            <a:pPr>
              <a:lnSpc>
                <a:spcPct val="90000"/>
              </a:lnSpc>
            </a:pPr>
            <a:r>
              <a:rPr lang="sr-Latn-RS" sz="2400" dirty="0" smtClean="0">
                <a:solidFill>
                  <a:srgbClr val="FF33CC"/>
                </a:solidFill>
              </a:rPr>
              <a:t>MEDIJANA:</a:t>
            </a:r>
          </a:p>
          <a:p>
            <a:pPr>
              <a:lnSpc>
                <a:spcPct val="90000"/>
              </a:lnSpc>
            </a:pPr>
            <a:r>
              <a:rPr lang="sr-Latn-RS" sz="2400" dirty="0" smtClean="0"/>
              <a:t> 11 GODINA</a:t>
            </a:r>
          </a:p>
          <a:p>
            <a:pPr>
              <a:lnSpc>
                <a:spcPct val="90000"/>
              </a:lnSpc>
            </a:pPr>
            <a:r>
              <a:rPr lang="sr-Latn-RS" sz="2400" dirty="0" smtClean="0">
                <a:solidFill>
                  <a:srgbClr val="FF33CC"/>
                </a:solidFill>
              </a:rPr>
              <a:t>ARITMETIČKA</a:t>
            </a:r>
          </a:p>
          <a:p>
            <a:pPr>
              <a:lnSpc>
                <a:spcPct val="90000"/>
              </a:lnSpc>
            </a:pPr>
            <a:r>
              <a:rPr lang="sr-Latn-RS" sz="2400" dirty="0" smtClean="0">
                <a:solidFill>
                  <a:srgbClr val="FF33CC"/>
                </a:solidFill>
              </a:rPr>
              <a:t>            SREDINA:</a:t>
            </a:r>
          </a:p>
          <a:p>
            <a:pPr>
              <a:lnSpc>
                <a:spcPct val="90000"/>
              </a:lnSpc>
            </a:pPr>
            <a:r>
              <a:rPr lang="sr-Latn-RS" sz="2400" dirty="0" smtClean="0"/>
              <a:t> 11,57 GODINA+- 5,6 SD</a:t>
            </a:r>
            <a:endParaRPr 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2133600" y="2057400"/>
            <a:ext cx="21483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6000" dirty="0" smtClean="0"/>
              <a:t>=4,3%</a:t>
            </a:r>
            <a:endParaRPr lang="en-US" sz="6000" dirty="0"/>
          </a:p>
        </p:txBody>
      </p:sp>
      <p:sp>
        <p:nvSpPr>
          <p:cNvPr id="13" name="TextBox 12"/>
          <p:cNvSpPr txBox="1"/>
          <p:nvPr/>
        </p:nvSpPr>
        <p:spPr>
          <a:xfrm>
            <a:off x="2133600" y="4267200"/>
            <a:ext cx="25587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6000" dirty="0" smtClean="0"/>
              <a:t>=93,6%</a:t>
            </a:r>
            <a:endParaRPr lang="en-US" sz="6000" dirty="0"/>
          </a:p>
        </p:txBody>
      </p:sp>
      <p:sp>
        <p:nvSpPr>
          <p:cNvPr id="14" name="TextBox 13"/>
          <p:cNvSpPr txBox="1"/>
          <p:nvPr/>
        </p:nvSpPr>
        <p:spPr>
          <a:xfrm>
            <a:off x="533400" y="5867400"/>
            <a:ext cx="38779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6000" dirty="0" smtClean="0"/>
              <a:t>...       =2,0%</a:t>
            </a:r>
            <a:endParaRPr lang="en-US" sz="6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a\Desktop\prezentacija\946f9b148411703cb24ee3528764fa13_minimalistic-female-body-free-clipart-girl-body-drawing-outline_675-90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303" y="3581401"/>
            <a:ext cx="1657782" cy="3038475"/>
          </a:xfrm>
          <a:prstGeom prst="rect">
            <a:avLst/>
          </a:prstGeom>
          <a:noFill/>
        </p:spPr>
      </p:pic>
      <p:pic>
        <p:nvPicPr>
          <p:cNvPr id="3075" name="Picture 3" descr="C:\Users\mina\Desktop\prezentacija\1489468322-beautiful-eyes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04" y="1905000"/>
            <a:ext cx="1657781" cy="1600200"/>
          </a:xfrm>
          <a:prstGeom prst="rect">
            <a:avLst/>
          </a:prstGeom>
          <a:noFill/>
        </p:spPr>
      </p:pic>
      <p:pic>
        <p:nvPicPr>
          <p:cNvPr id="3076" name="Picture 4" descr="C:\Users\mina\Desktop\prezentacija\hair-clip-art-niBdRdKiA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0303" y="228600"/>
            <a:ext cx="1657782" cy="1600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85250" y="228600"/>
            <a:ext cx="15434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Latn-RS" sz="3600" dirty="0" smtClean="0"/>
              <a:t>=46,8%</a:t>
            </a:r>
          </a:p>
          <a:p>
            <a:pPr>
              <a:lnSpc>
                <a:spcPct val="90000"/>
              </a:lnSpc>
            </a:pPr>
            <a:endParaRPr lang="sr-Latn-RS" sz="3600" dirty="0" smtClean="0"/>
          </a:p>
          <a:p>
            <a:pPr>
              <a:lnSpc>
                <a:spcPct val="90000"/>
              </a:lnSpc>
            </a:pPr>
            <a:r>
              <a:rPr lang="sr-Latn-RS" sz="3600" dirty="0" smtClean="0"/>
              <a:t>=42,8%</a:t>
            </a:r>
          </a:p>
          <a:p>
            <a:pPr>
              <a:lnSpc>
                <a:spcPct val="90000"/>
              </a:lnSpc>
            </a:pPr>
            <a:r>
              <a:rPr lang="sr-Latn-RS" sz="3600" dirty="0" smtClean="0"/>
              <a:t>=40,9%</a:t>
            </a:r>
          </a:p>
          <a:p>
            <a:pPr>
              <a:lnSpc>
                <a:spcPct val="90000"/>
              </a:lnSpc>
            </a:pPr>
            <a:endParaRPr lang="sr-Latn-RS" sz="3600" dirty="0" smtClean="0"/>
          </a:p>
          <a:p>
            <a:pPr>
              <a:lnSpc>
                <a:spcPct val="90000"/>
              </a:lnSpc>
            </a:pPr>
            <a:r>
              <a:rPr lang="sr-Latn-RS" sz="3600" dirty="0" smtClean="0"/>
              <a:t>=14,2%</a:t>
            </a:r>
          </a:p>
        </p:txBody>
      </p:sp>
      <p:sp>
        <p:nvSpPr>
          <p:cNvPr id="6" name="Frame 5"/>
          <p:cNvSpPr/>
          <p:nvPr/>
        </p:nvSpPr>
        <p:spPr>
          <a:xfrm>
            <a:off x="5181600" y="4495800"/>
            <a:ext cx="2743199" cy="2209800"/>
          </a:xfrm>
          <a:prstGeom prst="frame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2400" dirty="0" smtClean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57800" y="4724400"/>
            <a:ext cx="2572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Latn-RS" sz="2400" b="1" dirty="0" smtClean="0"/>
              <a:t>JEDNA REGIJA 48,5 %</a:t>
            </a:r>
          </a:p>
          <a:p>
            <a:pPr algn="ctr">
              <a:lnSpc>
                <a:spcPct val="90000"/>
              </a:lnSpc>
            </a:pPr>
            <a:endParaRPr lang="sr-Latn-RS" sz="2400" b="1" dirty="0" smtClean="0"/>
          </a:p>
          <a:p>
            <a:pPr algn="ctr">
              <a:lnSpc>
                <a:spcPct val="90000"/>
              </a:lnSpc>
            </a:pPr>
            <a:r>
              <a:rPr lang="sr-Latn-RS" sz="2400" b="1" dirty="0" smtClean="0"/>
              <a:t>    VIŠE REGIJA 51,5%</a:t>
            </a:r>
            <a:endParaRPr lang="en-US" sz="2400" b="1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3200400" y="228600"/>
          <a:ext cx="57912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6502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284634" y="381000"/>
          <a:ext cx="8631897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6502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5" descr="Clustered column chart showing the values of 3 series for 4 categories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22257493"/>
              </p:ext>
            </p:extLst>
          </p:nvPr>
        </p:nvGraphicFramePr>
        <p:xfrm>
          <a:off x="170303" y="152400"/>
          <a:ext cx="3887212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ontent Placeholder 5" descr="Clustered column chart showing the values of 3 series for 4 categories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22257493"/>
              </p:ext>
            </p:extLst>
          </p:nvPr>
        </p:nvGraphicFramePr>
        <p:xfrm>
          <a:off x="4572000" y="1219200"/>
          <a:ext cx="3887212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6502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Latn-RS" dirty="0" smtClean="0"/>
              <a:t>UDRUŽENOST TRIHOTILOMANIJE SA DRUGIM PSIHIJATRIJSKIM POREMEĆAJIMA</a:t>
            </a:r>
            <a:endParaRPr lang="en-US" dirty="0"/>
          </a:p>
        </p:txBody>
      </p:sp>
      <p:graphicFrame>
        <p:nvGraphicFramePr>
          <p:cNvPr id="6" name="Content Placeholder 5" descr="Clustered column chart showing the values of 3 series for 4 categories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22257493"/>
              </p:ext>
            </p:extLst>
          </p:nvPr>
        </p:nvGraphicFramePr>
        <p:xfrm>
          <a:off x="1142107" y="1905000"/>
          <a:ext cx="6859786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6580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5400" dirty="0" smtClean="0"/>
              <a:t>OCENA TRETMANA</a:t>
            </a:r>
            <a:endParaRPr lang="en-US" sz="5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52400" y="1752600"/>
            <a:ext cx="4114800" cy="4876800"/>
          </a:xfrm>
        </p:spPr>
        <p:txBody>
          <a:bodyPr>
            <a:normAutofit/>
          </a:bodyPr>
          <a:lstStyle/>
          <a:p>
            <a:r>
              <a:rPr lang="sr-Latn-RS" sz="3200" b="1" dirty="0" smtClean="0"/>
              <a:t>MEDIKAMENTOZNI TRETMAN                </a:t>
            </a:r>
            <a:r>
              <a:rPr lang="sr-Latn-R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4,6</a:t>
            </a:r>
            <a:endParaRPr lang="en-US" sz="32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sr-Latn-RS" sz="3200" b="1" dirty="0" smtClean="0"/>
              <a:t>PSIHOTERAPIJSKI TRETMAN                 </a:t>
            </a:r>
            <a:r>
              <a:rPr lang="sr-Latn-R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5,1</a:t>
            </a:r>
            <a:endParaRPr lang="en-US" sz="32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sr-Latn-RS" sz="3200" b="1" dirty="0" smtClean="0"/>
              <a:t>KOMBINOVANI TRETMAN                </a:t>
            </a:r>
            <a:r>
              <a:rPr lang="sr-Latn-R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5,4</a:t>
            </a:r>
            <a:r>
              <a:rPr lang="sr-Latn-RS" sz="3200" b="1" dirty="0" smtClean="0"/>
              <a:t>                                                     </a:t>
            </a:r>
            <a:endParaRPr lang="en-US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126981132"/>
              </p:ext>
            </p:extLst>
          </p:nvPr>
        </p:nvGraphicFramePr>
        <p:xfrm>
          <a:off x="4343400" y="1524000"/>
          <a:ext cx="4572000" cy="5120640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54874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LEK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baseline="0" dirty="0" smtClean="0"/>
                        <a:t>OCENA</a:t>
                      </a:r>
                      <a:r>
                        <a:rPr lang="en-US" baseline="0" dirty="0" smtClean="0"/>
                        <a:t> </a:t>
                      </a:r>
                      <a:r>
                        <a:rPr lang="sr-Latn-RS" baseline="0" dirty="0" smtClean="0"/>
                        <a:t>(1-10)</a:t>
                      </a:r>
                      <a:endParaRPr lang="en-US" dirty="0"/>
                    </a:p>
                  </a:txBody>
                  <a:tcPr marL="68598" marR="68598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7186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ANTIPSIHOTIK </a:t>
                      </a:r>
                      <a:r>
                        <a:rPr lang="sr-Latn-RS" baseline="0" dirty="0" smtClean="0"/>
                        <a:t>+ ANTIDEPRESIV (NO5A+NO6A)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5,83</a:t>
                      </a:r>
                      <a:endParaRPr lang="en-US" dirty="0"/>
                    </a:p>
                  </a:txBody>
                  <a:tcPr marL="68598" marR="68598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4874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N-ACETIL</a:t>
                      </a:r>
                      <a:r>
                        <a:rPr lang="sr-Latn-RS" baseline="0" dirty="0" smtClean="0"/>
                        <a:t>-CISTEIN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5,56</a:t>
                      </a:r>
                      <a:endParaRPr lang="en-US" dirty="0"/>
                    </a:p>
                  </a:txBody>
                  <a:tcPr marL="68598" marR="68598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103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ANTIEPILEPTIK (NO3A)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5,25</a:t>
                      </a:r>
                      <a:endParaRPr lang="en-US" dirty="0"/>
                    </a:p>
                  </a:txBody>
                  <a:tcPr marL="68598" marR="68598" anchor="ctr"/>
                </a:tc>
              </a:tr>
              <a:tr h="62103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ANTIPSIHOTIK (NO5A)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5,17</a:t>
                      </a:r>
                      <a:endParaRPr lang="en-US" dirty="0"/>
                    </a:p>
                  </a:txBody>
                  <a:tcPr marL="68598" marR="68598" anchor="ctr"/>
                </a:tc>
              </a:tr>
              <a:tr h="887186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OSTALI ANTIDEPRESIVI</a:t>
                      </a:r>
                      <a:r>
                        <a:rPr lang="sr-Latn-RS" baseline="0" dirty="0" smtClean="0"/>
                        <a:t> (NO6AX)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5,0</a:t>
                      </a:r>
                      <a:endParaRPr lang="en-US" dirty="0"/>
                    </a:p>
                  </a:txBody>
                  <a:tcPr marL="68598" marR="68598" anchor="ctr"/>
                </a:tc>
              </a:tr>
              <a:tr h="887186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BENZODIAZEPINSKI ANKSIOLITICI (NO5BA)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4,62</a:t>
                      </a:r>
                      <a:endParaRPr lang="en-US" dirty="0"/>
                    </a:p>
                  </a:txBody>
                  <a:tcPr marL="68598" marR="68598" anchor="ctr"/>
                </a:tc>
              </a:tr>
              <a:tr h="354874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SSRI</a:t>
                      </a:r>
                      <a:r>
                        <a:rPr lang="sr-Latn-RS" baseline="0" dirty="0" smtClean="0"/>
                        <a:t> ANTIDEPRESIVI</a:t>
                      </a:r>
                      <a:endParaRPr lang="en-US" dirty="0"/>
                    </a:p>
                  </a:txBody>
                  <a:tcPr marL="68598" marR="6859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4,58</a:t>
                      </a:r>
                      <a:endParaRPr lang="en-US" dirty="0"/>
                    </a:p>
                  </a:txBody>
                  <a:tcPr marL="68598" marR="68598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373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6600" dirty="0" smtClean="0">
                <a:latin typeface="+mn-lt"/>
              </a:rPr>
              <a:t>ZAKLJUČCI</a:t>
            </a:r>
            <a:endParaRPr lang="en-US" sz="6600" dirty="0"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b="1" dirty="0" err="1" smtClean="0">
                <a:solidFill>
                  <a:srgbClr val="FF0000"/>
                </a:solidFill>
              </a:rPr>
              <a:t>Populaciju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trihotilomanijom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predstavljaju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osobe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svih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životnih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doba</a:t>
            </a:r>
            <a:r>
              <a:rPr lang="en-US" sz="2000" b="1" dirty="0" smtClean="0">
                <a:solidFill>
                  <a:srgbClr val="FF0000"/>
                </a:solidFill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</a:rPr>
              <a:t>prevashodno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žene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endParaRPr lang="sr-Latn-RS" sz="2000" b="1" dirty="0" smtClean="0">
              <a:solidFill>
                <a:srgbClr val="FF0000"/>
              </a:solidFill>
            </a:endParaRPr>
          </a:p>
          <a:p>
            <a:r>
              <a:rPr lang="en-US" sz="2000" b="1" dirty="0" err="1" smtClean="0">
                <a:solidFill>
                  <a:srgbClr val="FF0000"/>
                </a:solidFill>
              </a:rPr>
              <a:t>Simptomi</a:t>
            </a:r>
            <a:r>
              <a:rPr lang="en-US" sz="2000" b="1" dirty="0" smtClean="0">
                <a:solidFill>
                  <a:srgbClr val="FF0000"/>
                </a:solidFill>
              </a:rPr>
              <a:t> se </a:t>
            </a:r>
            <a:r>
              <a:rPr lang="en-US" sz="2000" b="1" dirty="0" err="1" smtClean="0">
                <a:solidFill>
                  <a:srgbClr val="FF0000"/>
                </a:solidFill>
              </a:rPr>
              <a:t>počinju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ispoljavati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najčešće</a:t>
            </a:r>
            <a:r>
              <a:rPr lang="en-US" sz="2000" b="1" dirty="0" smtClean="0">
                <a:solidFill>
                  <a:srgbClr val="FF0000"/>
                </a:solidFill>
              </a:rPr>
              <a:t> u </a:t>
            </a:r>
            <a:r>
              <a:rPr lang="en-US" sz="2000" b="1" dirty="0" err="1" smtClean="0">
                <a:solidFill>
                  <a:srgbClr val="FF0000"/>
                </a:solidFill>
              </a:rPr>
              <a:t>periodu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sr-Latn-RS" sz="2000" b="1" dirty="0" smtClean="0">
                <a:solidFill>
                  <a:srgbClr val="FF0000"/>
                </a:solidFill>
              </a:rPr>
              <a:t>puberteta.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Polovina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ispitanih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ispoljava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blažu</a:t>
            </a:r>
            <a:r>
              <a:rPr lang="en-US" sz="2000" b="1" dirty="0" smtClean="0">
                <a:solidFill>
                  <a:srgbClr val="FF0000"/>
                </a:solidFill>
              </a:rPr>
              <a:t>, a </a:t>
            </a:r>
            <a:r>
              <a:rPr lang="en-US" sz="2000" b="1" dirty="0" err="1" smtClean="0">
                <a:solidFill>
                  <a:srgbClr val="FF0000"/>
                </a:solidFill>
              </a:rPr>
              <a:t>druga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polovina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značajniju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simptomatologiju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  <a:endParaRPr lang="sr-Latn-RS" sz="2000" b="1" dirty="0" smtClean="0">
              <a:solidFill>
                <a:srgbClr val="FF0000"/>
              </a:solidFill>
            </a:endParaRPr>
          </a:p>
          <a:p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Značajan</a:t>
            </a:r>
            <a:r>
              <a:rPr lang="en-US" sz="2000" b="1" dirty="0" smtClean="0">
                <a:solidFill>
                  <a:srgbClr val="FF0000"/>
                </a:solidFill>
              </a:rPr>
              <a:t> problem </a:t>
            </a:r>
            <a:r>
              <a:rPr lang="en-US" sz="2000" b="1" dirty="0" err="1" smtClean="0">
                <a:solidFill>
                  <a:srgbClr val="FF0000"/>
                </a:solidFill>
              </a:rPr>
              <a:t>predstavlja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velik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procenat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trihofagije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kod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obolelih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mina\Desktop\prezentacija\trichotillomania_by_azraelengel-da3318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2021017" cy="2447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mina\Desktop\prezentacija\trichotillomania_4_by_nevaya-d5i2d0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2261" y="4191000"/>
            <a:ext cx="1597044" cy="23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9730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6600" dirty="0" smtClean="0">
                <a:latin typeface="+mn-lt"/>
              </a:rPr>
              <a:t>ZAKLJUČCI</a:t>
            </a:r>
            <a:endParaRPr lang="en-US" sz="6600" dirty="0"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b="1" dirty="0" err="1" smtClean="0">
                <a:solidFill>
                  <a:srgbClr val="FF0000"/>
                </a:solidFill>
              </a:rPr>
              <a:t>Većina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osoba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trihotilomanijom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pokazuje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polimorfnu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komorbidnu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psihijatrijsku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kliničku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sliku</a:t>
            </a:r>
            <a:r>
              <a:rPr lang="en-US" sz="2000" b="1" dirty="0" smtClean="0">
                <a:solidFill>
                  <a:srgbClr val="FF0000"/>
                </a:solidFill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</a:rPr>
              <a:t>ređe</a:t>
            </a:r>
            <a:r>
              <a:rPr lang="en-US" sz="2000" b="1" dirty="0" smtClean="0">
                <a:solidFill>
                  <a:srgbClr val="FF0000"/>
                </a:solidFill>
              </a:rPr>
              <a:t> se </a:t>
            </a:r>
            <a:r>
              <a:rPr lang="en-US" sz="2000" b="1" dirty="0" err="1" smtClean="0">
                <a:solidFill>
                  <a:srgbClr val="FF0000"/>
                </a:solidFill>
              </a:rPr>
              <a:t>javlja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kao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izolovan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poremećaj</a:t>
            </a:r>
            <a:r>
              <a:rPr lang="en-US" sz="2000" b="1" dirty="0" smtClean="0">
                <a:solidFill>
                  <a:srgbClr val="FF0000"/>
                </a:solidFill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</a:rPr>
              <a:t>te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od</a:t>
            </a:r>
            <a:r>
              <a:rPr lang="en-US" sz="2000" b="1" dirty="0" smtClean="0">
                <a:solidFill>
                  <a:srgbClr val="FF0000"/>
                </a:solidFill>
              </a:rPr>
              <a:t> toga </a:t>
            </a:r>
            <a:r>
              <a:rPr lang="en-US" sz="2000" b="1" dirty="0" err="1" smtClean="0">
                <a:solidFill>
                  <a:srgbClr val="FF0000"/>
                </a:solidFill>
              </a:rPr>
              <a:t>zavisi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terapijski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pristup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  <a:endParaRPr lang="sr-Latn-RS" sz="2000" b="1" dirty="0" smtClean="0">
              <a:solidFill>
                <a:srgbClr val="FF0000"/>
              </a:solidFill>
            </a:endParaRPr>
          </a:p>
          <a:p>
            <a:r>
              <a:rPr lang="en-US" sz="2000" b="1" dirty="0" smtClean="0">
                <a:solidFill>
                  <a:srgbClr val="FF0000"/>
                </a:solidFill>
              </a:rPr>
              <a:t> U </a:t>
            </a:r>
            <a:r>
              <a:rPr lang="en-US" sz="2000" b="1" dirty="0" err="1" smtClean="0">
                <a:solidFill>
                  <a:srgbClr val="FF0000"/>
                </a:solidFill>
              </a:rPr>
              <a:t>lečenju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komorbidnih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stanja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ili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izolovane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trihotilomanije</a:t>
            </a:r>
            <a:r>
              <a:rPr lang="en-US" sz="2000" b="1" dirty="0" smtClean="0">
                <a:solidFill>
                  <a:srgbClr val="FF0000"/>
                </a:solidFill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</a:rPr>
              <a:t>na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smanjenje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simptoma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trihotilomanije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najveći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uspeh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ima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psihoterapija</a:t>
            </a:r>
            <a:r>
              <a:rPr lang="en-US" sz="2000" b="1" dirty="0" smtClean="0">
                <a:solidFill>
                  <a:srgbClr val="FF0000"/>
                </a:solidFill>
              </a:rPr>
              <a:t> u </a:t>
            </a:r>
            <a:r>
              <a:rPr lang="en-US" sz="2000" b="1" dirty="0" err="1" smtClean="0">
                <a:solidFill>
                  <a:srgbClr val="FF0000"/>
                </a:solidFill>
              </a:rPr>
              <a:t>kombinaciji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sa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antipsihoticima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antidepresivima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mina\Desktop\prezentacija\tumblr_inline_ndg2rglwZJ1rmog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1498777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mina\Desktop\prezentacija\Trichotillomania_by_lily_da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6436" y="3505200"/>
            <a:ext cx="1772111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9730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6600" dirty="0" smtClean="0">
                <a:latin typeface="+mn-lt"/>
              </a:rPr>
              <a:t>HVALA NA PAŽNJI</a:t>
            </a:r>
            <a:endParaRPr lang="en-US" sz="6600" dirty="0">
              <a:latin typeface="+mn-lt"/>
            </a:endParaRPr>
          </a:p>
        </p:txBody>
      </p:sp>
      <p:pic>
        <p:nvPicPr>
          <p:cNvPr id="1032" name="Picture 8" descr="C:\Users\mina\Desktop\prezentacija\how-to-freeze-blueberr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447800"/>
            <a:ext cx="57912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9730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Words>484</Words>
  <PresentationFormat>On-screen Show (4:3)</PresentationFormat>
  <Paragraphs>103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Chalkboard 16x9</vt:lpstr>
      <vt:lpstr>     SISTEMSKI PRISTUP KOMORBIDITETIMA I TRETMANU TRIHOTILOMANIJE</vt:lpstr>
      <vt:lpstr>UVOD</vt:lpstr>
      <vt:lpstr>UVOD</vt:lpstr>
      <vt:lpstr>UVOD</vt:lpstr>
      <vt:lpstr>CILJ ISTRAŽIVANJA</vt:lpstr>
      <vt:lpstr>MATERIJAL I METODE</vt:lpstr>
      <vt:lpstr>Slide 7</vt:lpstr>
      <vt:lpstr>REZULTATI</vt:lpstr>
      <vt:lpstr>Slide 9</vt:lpstr>
      <vt:lpstr>Slide 10</vt:lpstr>
      <vt:lpstr>Slide 11</vt:lpstr>
      <vt:lpstr>UDRUŽENOST TRIHOTILOMANIJE SA DRUGIM PSIHIJATRIJSKIM POREMEĆAJIMA</vt:lpstr>
      <vt:lpstr>OCENA TRETMANA</vt:lpstr>
      <vt:lpstr>ZAKLJUČCI</vt:lpstr>
      <vt:lpstr>ZAKLJUČCI</vt:lpstr>
      <vt:lpstr>HVALA NA PAŽNJI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SISTEMSKI PRISTUP KOMORBIDITETIMA I TREETMANU TRIHOTILOMANIJE</dc:title>
  <dc:creator>mina</dc:creator>
  <cp:lastModifiedBy>mina</cp:lastModifiedBy>
  <cp:revision>40</cp:revision>
  <dcterms:created xsi:type="dcterms:W3CDTF">2016-09-08T16:06:17Z</dcterms:created>
  <dcterms:modified xsi:type="dcterms:W3CDTF">2017-03-13T20:37:40Z</dcterms:modified>
</cp:coreProperties>
</file>