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1" autoAdjust="0"/>
    <p:restoredTop sz="94660"/>
  </p:normalViewPr>
  <p:slideViewPr>
    <p:cSldViewPr snapToGrid="0">
      <p:cViewPr varScale="1">
        <p:scale>
          <a:sx n="84" d="100"/>
          <a:sy n="84" d="100"/>
        </p:scale>
        <p:origin x="108" y="5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41D78-7CCE-4AA4-862F-F5FC3523BC2A}" type="datetimeFigureOut">
              <a:rPr lang="en-US" smtClean="0"/>
              <a:t>9/9/2020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DC201-BFEC-4EA1-8F7A-1EA95D02C1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59078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41D78-7CCE-4AA4-862F-F5FC3523BC2A}" type="datetimeFigureOut">
              <a:rPr lang="en-US" smtClean="0"/>
              <a:t>9/9/2020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DC201-BFEC-4EA1-8F7A-1EA95D02C1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23695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41D78-7CCE-4AA4-862F-F5FC3523BC2A}" type="datetimeFigureOut">
              <a:rPr lang="en-US" smtClean="0"/>
              <a:t>9/9/2020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DC201-BFEC-4EA1-8F7A-1EA95D02C1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3198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41D78-7CCE-4AA4-862F-F5FC3523BC2A}" type="datetimeFigureOut">
              <a:rPr lang="en-US" smtClean="0"/>
              <a:t>9/9/2020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DC201-BFEC-4EA1-8F7A-1EA95D02C1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2965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41D78-7CCE-4AA4-862F-F5FC3523BC2A}" type="datetimeFigureOut">
              <a:rPr lang="en-US" smtClean="0"/>
              <a:t>9/9/2020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DC201-BFEC-4EA1-8F7A-1EA95D02C1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3906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41D78-7CCE-4AA4-862F-F5FC3523BC2A}" type="datetimeFigureOut">
              <a:rPr lang="en-US" smtClean="0"/>
              <a:t>9/9/2020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DC201-BFEC-4EA1-8F7A-1EA95D02C1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53554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41D78-7CCE-4AA4-862F-F5FC3523BC2A}" type="datetimeFigureOut">
              <a:rPr lang="en-US" smtClean="0"/>
              <a:t>9/9/2020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DC201-BFEC-4EA1-8F7A-1EA95D02C1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5790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41D78-7CCE-4AA4-862F-F5FC3523BC2A}" type="datetimeFigureOut">
              <a:rPr lang="en-US" smtClean="0"/>
              <a:t>9/9/2020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DC201-BFEC-4EA1-8F7A-1EA95D02C1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2382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41D78-7CCE-4AA4-862F-F5FC3523BC2A}" type="datetimeFigureOut">
              <a:rPr lang="en-US" smtClean="0"/>
              <a:t>9/9/2020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DC201-BFEC-4EA1-8F7A-1EA95D02C1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34213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41D78-7CCE-4AA4-862F-F5FC3523BC2A}" type="datetimeFigureOut">
              <a:rPr lang="en-US" smtClean="0"/>
              <a:t>9/9/2020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DC201-BFEC-4EA1-8F7A-1EA95D02C1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39018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41D78-7CCE-4AA4-862F-F5FC3523BC2A}" type="datetimeFigureOut">
              <a:rPr lang="en-US" smtClean="0"/>
              <a:t>9/9/2020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DC201-BFEC-4EA1-8F7A-1EA95D02C1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1405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B41D78-7CCE-4AA4-862F-F5FC3523BC2A}" type="datetimeFigureOut">
              <a:rPr lang="en-US" smtClean="0"/>
              <a:t>9/9/2020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1DC201-BFEC-4EA1-8F7A-1EA95D02C1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071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553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Latn-BA" sz="1400" b="1" dirty="0"/>
              <a:t>EKONOMSKI DOPRINOS OD OTPADA NASTALOG U PRERAĐIVAČKOJ INDUSTRIJI</a:t>
            </a:r>
            <a:r>
              <a:rPr lang="en-US" sz="1400" dirty="0"/>
              <a:t/>
            </a:r>
            <a:br>
              <a:rPr lang="en-US" sz="1400" dirty="0"/>
            </a:br>
            <a:r>
              <a:rPr lang="sr-Latn-BA" sz="1400" b="1" dirty="0"/>
              <a:t>                                DOC.DR BILJANA BESPALJKO</a:t>
            </a:r>
            <a:r>
              <a:rPr lang="en-US" sz="1400" dirty="0"/>
              <a:t/>
            </a:r>
            <a:br>
              <a:rPr lang="en-US" sz="1400" dirty="0"/>
            </a:br>
            <a:r>
              <a:rPr lang="sr-Latn-BA" sz="1400" dirty="0"/>
              <a:t>Profesorica biologije u JU Poljoprivrednoj školi u Banjoj Luci </a:t>
            </a:r>
            <a:r>
              <a:rPr lang="en-US" sz="1400" dirty="0"/>
              <a:t/>
            </a:r>
            <a:br>
              <a:rPr lang="en-US" sz="1400" dirty="0"/>
            </a:br>
            <a:r>
              <a:rPr lang="sr-Latn-BA" sz="1400" dirty="0"/>
              <a:t> </a:t>
            </a:r>
            <a:r>
              <a:rPr lang="en-US" sz="1400" dirty="0"/>
              <a:t/>
            </a:r>
            <a:br>
              <a:rPr lang="en-US" sz="1400" dirty="0"/>
            </a:br>
            <a:r>
              <a:rPr lang="sr-Latn-BA" sz="1400" dirty="0"/>
              <a:t> </a:t>
            </a:r>
            <a:r>
              <a:rPr lang="sr-Latn-BA" sz="1200" i="1" dirty="0" smtClean="0"/>
              <a:t> </a:t>
            </a:r>
            <a:r>
              <a:rPr lang="sr-Latn-BA" sz="1200" i="1" dirty="0"/>
              <a:t>Predmet ovog rada odnosi se na ekonomsku korist  koja može da nastane od ponovnog korištenja  otpada nastalog u prerađivačkoj industriji. </a:t>
            </a:r>
            <a:r>
              <a:rPr lang="en-US" sz="1200" dirty="0"/>
              <a:t/>
            </a:r>
            <a:br>
              <a:rPr lang="en-US" sz="1200" dirty="0"/>
            </a:br>
            <a:r>
              <a:rPr lang="en-US" sz="1400" dirty="0"/>
              <a:t/>
            </a:r>
            <a:br>
              <a:rPr lang="en-US" sz="1400" dirty="0"/>
            </a:br>
            <a:r>
              <a:rPr lang="sr-Latn-BA" sz="1400" dirty="0"/>
              <a:t> </a:t>
            </a:r>
            <a:r>
              <a:rPr lang="sr-Latn-BA" sz="1400" dirty="0" smtClean="0"/>
              <a:t>UVOD</a:t>
            </a:r>
            <a:r>
              <a:rPr lang="en-US" sz="1400" dirty="0"/>
              <a:t/>
            </a:r>
            <a:br>
              <a:rPr lang="en-US" sz="1400" dirty="0"/>
            </a:br>
            <a:r>
              <a:rPr lang="sr-Latn-BA" sz="1400" dirty="0"/>
              <a:t> </a:t>
            </a:r>
            <a:r>
              <a:rPr lang="sr-Latn-BA" sz="1200" dirty="0"/>
              <a:t>Otpad  nastaje prilikom proizvodnje kao i nakon potrošnje određenih proizvoda</a:t>
            </a:r>
            <a:r>
              <a:rPr lang="sr-Latn-BA" sz="1200" dirty="0" smtClean="0"/>
              <a:t>.</a:t>
            </a:r>
            <a:r>
              <a:rPr lang="sr-Latn-BA" sz="1200" dirty="0"/>
              <a:t> Materije koje su sadržane u otpadu  u velikoj mjeri ugrožavaju životnu sredinu. U rješavanju  problemu zaštite životne sredine adekvatno i ekonomično  postupanje sa otpadom mora imati </a:t>
            </a:r>
            <a:r>
              <a:rPr lang="sr-Latn-BA" sz="1200" dirty="0" smtClean="0"/>
              <a:t>prednost.</a:t>
            </a:r>
            <a:r>
              <a:rPr lang="sr-Latn-BA" sz="1200" dirty="0"/>
              <a:t> U otpadu se nalazi mnogo ponovo iskoristivih sastojaka i zato se unapređuju postupci za reciklažu otpada.Pomoću određenih tehnologija otpad se može pretvoriti u sirovine koje se mogu koristiti za dalju preradu. </a:t>
            </a:r>
            <a:r>
              <a:rPr lang="en-US" sz="1400" dirty="0"/>
              <a:t/>
            </a:r>
            <a:br>
              <a:rPr lang="en-US" sz="1400" dirty="0"/>
            </a:br>
            <a:r>
              <a:rPr lang="sr-Latn-BA" sz="1400" dirty="0"/>
              <a:t> </a:t>
            </a:r>
            <a:r>
              <a:rPr lang="en-US" sz="1400" dirty="0"/>
              <a:t/>
            </a:r>
            <a:br>
              <a:rPr lang="en-US" sz="1400" dirty="0"/>
            </a:br>
            <a:r>
              <a:rPr lang="sr-Latn-BA" sz="1400" dirty="0"/>
              <a:t> </a:t>
            </a:r>
            <a:r>
              <a:rPr lang="en-US" sz="1400" dirty="0"/>
              <a:t/>
            </a:r>
            <a:br>
              <a:rPr lang="en-US" sz="1400" dirty="0"/>
            </a:b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sr-Latn-BA" dirty="0" smtClean="0"/>
              <a:t>U radu  je dat pregled nastalog otpada u području prerađivačke industrije za 2012, 2014, 2016 i 2018. godinu</a:t>
            </a:r>
          </a:p>
          <a:p>
            <a:r>
              <a:rPr lang="sr-Latn-BA" smtClean="0"/>
              <a:t>ZAKLJUČAK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25000" lnSpcReduction="20000"/>
          </a:bodyPr>
          <a:lstStyle/>
          <a:p>
            <a:r>
              <a:rPr lang="sr-Latn-BA" dirty="0"/>
              <a:t>P</a:t>
            </a:r>
            <a:r>
              <a:rPr lang="en-US" dirty="0" err="1" smtClean="0"/>
              <a:t>osebno</a:t>
            </a:r>
            <a:r>
              <a:rPr lang="en-US" dirty="0" smtClean="0"/>
              <a:t> </a:t>
            </a:r>
            <a:r>
              <a:rPr lang="en-US" dirty="0"/>
              <a:t>se </a:t>
            </a:r>
            <a:r>
              <a:rPr lang="en-US" dirty="0" err="1"/>
              <a:t>ističe</a:t>
            </a:r>
            <a:r>
              <a:rPr lang="en-US" dirty="0"/>
              <a:t> </a:t>
            </a:r>
            <a:r>
              <a:rPr lang="en-US" dirty="0" err="1"/>
              <a:t>po</a:t>
            </a:r>
            <a:r>
              <a:rPr lang="en-US" dirty="0"/>
              <a:t> </a:t>
            </a:r>
            <a:r>
              <a:rPr lang="en-US" dirty="0" err="1"/>
              <a:t>količini</a:t>
            </a:r>
            <a:r>
              <a:rPr lang="en-US" dirty="0"/>
              <a:t>  </a:t>
            </a:r>
            <a:r>
              <a:rPr lang="en-US" dirty="0" err="1"/>
              <a:t>metalni</a:t>
            </a:r>
            <a:r>
              <a:rPr lang="en-US" dirty="0"/>
              <a:t> </a:t>
            </a:r>
            <a:r>
              <a:rPr lang="en-US" dirty="0" err="1"/>
              <a:t>otpad</a:t>
            </a:r>
            <a:r>
              <a:rPr lang="en-US" dirty="0"/>
              <a:t> </a:t>
            </a:r>
            <a:r>
              <a:rPr lang="sr-Latn-BA" dirty="0" smtClean="0"/>
              <a:t> i to </a:t>
            </a:r>
            <a:r>
              <a:rPr lang="en-US" dirty="0" err="1" smtClean="0"/>
              <a:t>pomiješani</a:t>
            </a:r>
            <a:r>
              <a:rPr lang="en-US" dirty="0" smtClean="0"/>
              <a:t> </a:t>
            </a:r>
            <a:r>
              <a:rPr lang="en-US" dirty="0" err="1"/>
              <a:t>metali</a:t>
            </a:r>
            <a:r>
              <a:rPr lang="en-US" dirty="0"/>
              <a:t> od </a:t>
            </a:r>
            <a:r>
              <a:rPr lang="en-US" dirty="0" err="1"/>
              <a:t>gvožđa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obojeni</a:t>
            </a:r>
            <a:r>
              <a:rPr lang="en-US" dirty="0"/>
              <a:t> </a:t>
            </a:r>
            <a:r>
              <a:rPr lang="en-US" dirty="0" err="1"/>
              <a:t>metali</a:t>
            </a:r>
            <a:r>
              <a:rPr lang="en-US" dirty="0"/>
              <a:t> </a:t>
            </a:r>
            <a:r>
              <a:rPr lang="en-US" dirty="0" err="1"/>
              <a:t>koji</a:t>
            </a:r>
            <a:r>
              <a:rPr lang="en-US" dirty="0"/>
              <a:t> </a:t>
            </a:r>
            <a:r>
              <a:rPr lang="en-US" dirty="0" err="1"/>
              <a:t>su</a:t>
            </a:r>
            <a:r>
              <a:rPr lang="en-US" dirty="0"/>
              <a:t> u 2012. </a:t>
            </a:r>
            <a:r>
              <a:rPr lang="en-US" dirty="0" err="1"/>
              <a:t>godine</a:t>
            </a:r>
            <a:r>
              <a:rPr lang="en-US" dirty="0"/>
              <a:t> </a:t>
            </a:r>
            <a:r>
              <a:rPr lang="en-US" dirty="0" err="1"/>
              <a:t>iznosili</a:t>
            </a:r>
            <a:r>
              <a:rPr lang="en-US" dirty="0"/>
              <a:t> 189 </a:t>
            </a:r>
            <a:r>
              <a:rPr lang="en-US" dirty="0" err="1"/>
              <a:t>tona</a:t>
            </a:r>
            <a:r>
              <a:rPr lang="en-US" dirty="0"/>
              <a:t> u 2014. </a:t>
            </a:r>
            <a:r>
              <a:rPr lang="en-US" dirty="0" err="1"/>
              <a:t>godini</a:t>
            </a:r>
            <a:r>
              <a:rPr lang="en-US" dirty="0"/>
              <a:t> 835 </a:t>
            </a:r>
            <a:r>
              <a:rPr lang="en-US" dirty="0" err="1"/>
              <a:t>tona</a:t>
            </a:r>
            <a:r>
              <a:rPr lang="en-US" dirty="0"/>
              <a:t> u 2016. </a:t>
            </a:r>
            <a:r>
              <a:rPr lang="en-US" dirty="0" err="1"/>
              <a:t>godini</a:t>
            </a:r>
            <a:r>
              <a:rPr lang="en-US" dirty="0"/>
              <a:t>  1 600 </a:t>
            </a:r>
            <a:r>
              <a:rPr lang="en-US" dirty="0" err="1"/>
              <a:t>tona</a:t>
            </a:r>
            <a:r>
              <a:rPr lang="en-US" dirty="0"/>
              <a:t> a u 2018. </a:t>
            </a:r>
            <a:r>
              <a:rPr lang="en-US" dirty="0" err="1"/>
              <a:t>godini</a:t>
            </a:r>
            <a:r>
              <a:rPr lang="en-US" dirty="0"/>
              <a:t>  </a:t>
            </a:r>
            <a:r>
              <a:rPr lang="en-US" dirty="0" err="1"/>
              <a:t>metalni</a:t>
            </a:r>
            <a:r>
              <a:rPr lang="en-US" dirty="0"/>
              <a:t> </a:t>
            </a:r>
            <a:r>
              <a:rPr lang="en-US" dirty="0" err="1"/>
              <a:t>otpad</a:t>
            </a:r>
            <a:r>
              <a:rPr lang="en-US" dirty="0"/>
              <a:t> je </a:t>
            </a:r>
            <a:r>
              <a:rPr lang="en-US" dirty="0" err="1"/>
              <a:t>dostigao</a:t>
            </a:r>
            <a:r>
              <a:rPr lang="en-US" dirty="0"/>
              <a:t> </a:t>
            </a:r>
            <a:r>
              <a:rPr lang="en-US" dirty="0" err="1"/>
              <a:t>količino</a:t>
            </a:r>
            <a:r>
              <a:rPr lang="en-US" dirty="0"/>
              <a:t> od  2 883 </a:t>
            </a:r>
            <a:r>
              <a:rPr lang="en-US" dirty="0" err="1"/>
              <a:t>tone.Sirovina</a:t>
            </a:r>
            <a:r>
              <a:rPr lang="en-US" dirty="0"/>
              <a:t> </a:t>
            </a:r>
            <a:r>
              <a:rPr lang="en-US" dirty="0" err="1"/>
              <a:t>metala</a:t>
            </a:r>
            <a:r>
              <a:rPr lang="en-US" dirty="0"/>
              <a:t> je </a:t>
            </a:r>
            <a:r>
              <a:rPr lang="en-US" dirty="0" err="1"/>
              <a:t>ruda</a:t>
            </a:r>
            <a:r>
              <a:rPr lang="en-US" dirty="0"/>
              <a:t> </a:t>
            </a:r>
            <a:r>
              <a:rPr lang="en-US" dirty="0" err="1"/>
              <a:t>koja</a:t>
            </a:r>
            <a:r>
              <a:rPr lang="en-US" dirty="0"/>
              <a:t> se </a:t>
            </a:r>
            <a:r>
              <a:rPr lang="en-US" dirty="0" err="1"/>
              <a:t>uzima</a:t>
            </a:r>
            <a:r>
              <a:rPr lang="en-US" dirty="0"/>
              <a:t> </a:t>
            </a:r>
            <a:r>
              <a:rPr lang="en-US" dirty="0" err="1"/>
              <a:t>iz</a:t>
            </a:r>
            <a:r>
              <a:rPr lang="en-US" dirty="0"/>
              <a:t> </a:t>
            </a:r>
            <a:r>
              <a:rPr lang="en-US" dirty="0" err="1"/>
              <a:t>prirode</a:t>
            </a:r>
            <a:r>
              <a:rPr lang="en-US" dirty="0"/>
              <a:t>. Metal se </a:t>
            </a:r>
            <a:r>
              <a:rPr lang="en-US" dirty="0" err="1"/>
              <a:t>može</a:t>
            </a:r>
            <a:r>
              <a:rPr lang="en-US" dirty="0"/>
              <a:t> </a:t>
            </a:r>
            <a:r>
              <a:rPr lang="en-US" dirty="0" err="1"/>
              <a:t>reciklirati</a:t>
            </a:r>
            <a:r>
              <a:rPr lang="en-US" dirty="0"/>
              <a:t> </a:t>
            </a:r>
            <a:r>
              <a:rPr lang="en-US" dirty="0" err="1"/>
              <a:t>bezbroj</a:t>
            </a:r>
            <a:r>
              <a:rPr lang="en-US" dirty="0"/>
              <a:t> puta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tako</a:t>
            </a:r>
            <a:r>
              <a:rPr lang="en-US" dirty="0"/>
              <a:t> </a:t>
            </a:r>
            <a:r>
              <a:rPr lang="en-US" dirty="0" err="1"/>
              <a:t>ušteti</a:t>
            </a:r>
            <a:r>
              <a:rPr lang="en-US" dirty="0"/>
              <a:t> </a:t>
            </a:r>
            <a:r>
              <a:rPr lang="en-US" dirty="0" err="1"/>
              <a:t>prirodna</a:t>
            </a:r>
            <a:r>
              <a:rPr lang="en-US" dirty="0"/>
              <a:t> </a:t>
            </a:r>
            <a:r>
              <a:rPr lang="en-US" dirty="0" err="1"/>
              <a:t>sirovina</a:t>
            </a:r>
            <a:r>
              <a:rPr lang="en-US" dirty="0"/>
              <a:t> </a:t>
            </a:r>
            <a:r>
              <a:rPr lang="en-US" dirty="0" err="1"/>
              <a:t>kao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energija</a:t>
            </a:r>
            <a:r>
              <a:rPr lang="en-US" dirty="0"/>
              <a:t> </a:t>
            </a:r>
            <a:r>
              <a:rPr lang="en-US" dirty="0" err="1"/>
              <a:t>za</a:t>
            </a:r>
            <a:r>
              <a:rPr lang="en-US" dirty="0"/>
              <a:t> </a:t>
            </a:r>
            <a:r>
              <a:rPr lang="en-US" dirty="0" err="1"/>
              <a:t>proizvodnju</a:t>
            </a:r>
            <a:r>
              <a:rPr lang="en-US" dirty="0"/>
              <a:t> </a:t>
            </a:r>
            <a:r>
              <a:rPr lang="en-US" dirty="0" err="1"/>
              <a:t>novog</a:t>
            </a:r>
            <a:r>
              <a:rPr lang="en-US" dirty="0"/>
              <a:t> </a:t>
            </a:r>
            <a:r>
              <a:rPr lang="en-US" dirty="0" err="1"/>
              <a:t>metala</a:t>
            </a:r>
            <a:r>
              <a:rPr lang="en-US" dirty="0"/>
              <a:t>. </a:t>
            </a:r>
            <a:r>
              <a:rPr lang="en-US" dirty="0" err="1"/>
              <a:t>Količina</a:t>
            </a:r>
            <a:r>
              <a:rPr lang="en-US" dirty="0"/>
              <a:t> </a:t>
            </a:r>
            <a:r>
              <a:rPr lang="en-US" dirty="0" err="1"/>
              <a:t>otpada</a:t>
            </a:r>
            <a:r>
              <a:rPr lang="en-US" dirty="0"/>
              <a:t> od </a:t>
            </a:r>
            <a:r>
              <a:rPr lang="en-US" dirty="0" err="1"/>
              <a:t>stakla</a:t>
            </a:r>
            <a:r>
              <a:rPr lang="en-US" dirty="0"/>
              <a:t> je </a:t>
            </a:r>
            <a:r>
              <a:rPr lang="en-US" dirty="0" err="1"/>
              <a:t>takođe</a:t>
            </a:r>
            <a:r>
              <a:rPr lang="en-US" dirty="0"/>
              <a:t> </a:t>
            </a:r>
            <a:r>
              <a:rPr lang="en-US" dirty="0" err="1"/>
              <a:t>prisutna</a:t>
            </a:r>
            <a:r>
              <a:rPr lang="en-US" dirty="0"/>
              <a:t> u </a:t>
            </a:r>
            <a:r>
              <a:rPr lang="en-US" dirty="0" err="1"/>
              <a:t>prerađivačkoj</a:t>
            </a:r>
            <a:r>
              <a:rPr lang="en-US" dirty="0"/>
              <a:t> </a:t>
            </a:r>
            <a:r>
              <a:rPr lang="en-US" dirty="0" err="1"/>
              <a:t>industriji</a:t>
            </a:r>
            <a:r>
              <a:rPr lang="en-US" dirty="0"/>
              <a:t>  </a:t>
            </a:r>
            <a:r>
              <a:rPr lang="en-US" dirty="0" err="1"/>
              <a:t>i</a:t>
            </a:r>
            <a:r>
              <a:rPr lang="en-US" dirty="0"/>
              <a:t> u 2012. </a:t>
            </a:r>
            <a:r>
              <a:rPr lang="en-US" dirty="0" err="1"/>
              <a:t>godini</a:t>
            </a:r>
            <a:r>
              <a:rPr lang="en-US" dirty="0"/>
              <a:t> je </a:t>
            </a:r>
            <a:r>
              <a:rPr lang="en-US" dirty="0" err="1"/>
              <a:t>čak</a:t>
            </a:r>
            <a:r>
              <a:rPr lang="en-US" dirty="0"/>
              <a:t> </a:t>
            </a:r>
            <a:r>
              <a:rPr lang="en-US" dirty="0" err="1"/>
              <a:t>dostigla</a:t>
            </a:r>
            <a:r>
              <a:rPr lang="en-US" dirty="0"/>
              <a:t> </a:t>
            </a:r>
            <a:r>
              <a:rPr lang="en-US" dirty="0" err="1"/>
              <a:t>količinu</a:t>
            </a:r>
            <a:r>
              <a:rPr lang="en-US" dirty="0"/>
              <a:t> od 4 622 tone  u 2014. </a:t>
            </a:r>
            <a:r>
              <a:rPr lang="en-US" dirty="0" err="1"/>
              <a:t>godini</a:t>
            </a:r>
            <a:r>
              <a:rPr lang="en-US" dirty="0"/>
              <a:t> </a:t>
            </a:r>
            <a:r>
              <a:rPr lang="en-US" dirty="0" err="1"/>
              <a:t>iznosila</a:t>
            </a:r>
            <a:r>
              <a:rPr lang="en-US" dirty="0"/>
              <a:t> je 898 </a:t>
            </a:r>
            <a:r>
              <a:rPr lang="en-US" dirty="0" err="1"/>
              <a:t>tona</a:t>
            </a:r>
            <a:r>
              <a:rPr lang="en-US" dirty="0"/>
              <a:t> u 2016. </a:t>
            </a:r>
            <a:r>
              <a:rPr lang="en-US" dirty="0" err="1"/>
              <a:t>godini</a:t>
            </a:r>
            <a:r>
              <a:rPr lang="en-US" dirty="0"/>
              <a:t> </a:t>
            </a:r>
            <a:r>
              <a:rPr lang="en-US" dirty="0" err="1"/>
              <a:t>iznosila</a:t>
            </a:r>
            <a:r>
              <a:rPr lang="en-US" dirty="0"/>
              <a:t> je 521 </a:t>
            </a:r>
            <a:r>
              <a:rPr lang="en-US" dirty="0" err="1"/>
              <a:t>tonu</a:t>
            </a:r>
            <a:r>
              <a:rPr lang="en-US" dirty="0"/>
              <a:t> a u 2018. </a:t>
            </a:r>
            <a:r>
              <a:rPr lang="en-US" dirty="0" err="1"/>
              <a:t>godini</a:t>
            </a:r>
            <a:r>
              <a:rPr lang="en-US" dirty="0"/>
              <a:t> </a:t>
            </a:r>
            <a:r>
              <a:rPr lang="en-US" dirty="0" err="1"/>
              <a:t>iznosila</a:t>
            </a:r>
            <a:r>
              <a:rPr lang="en-US" dirty="0"/>
              <a:t> je 314 </a:t>
            </a:r>
            <a:r>
              <a:rPr lang="en-US" dirty="0" err="1"/>
              <a:t>tona</a:t>
            </a:r>
            <a:r>
              <a:rPr lang="en-US" dirty="0"/>
              <a:t>. </a:t>
            </a:r>
            <a:r>
              <a:rPr lang="en-US" dirty="0" err="1"/>
              <a:t>Za</a:t>
            </a:r>
            <a:r>
              <a:rPr lang="en-US" dirty="0"/>
              <a:t> </a:t>
            </a:r>
            <a:r>
              <a:rPr lang="en-US" dirty="0" err="1"/>
              <a:t>proizvodnju</a:t>
            </a:r>
            <a:r>
              <a:rPr lang="en-US" dirty="0"/>
              <a:t> </a:t>
            </a:r>
            <a:r>
              <a:rPr lang="en-US" dirty="0" err="1"/>
              <a:t>stakla</a:t>
            </a:r>
            <a:r>
              <a:rPr lang="en-US" dirty="0"/>
              <a:t> </a:t>
            </a:r>
            <a:r>
              <a:rPr lang="en-US" dirty="0" err="1"/>
              <a:t>potrebno</a:t>
            </a:r>
            <a:r>
              <a:rPr lang="en-US" dirty="0"/>
              <a:t> je </a:t>
            </a:r>
            <a:r>
              <a:rPr lang="en-US" dirty="0" err="1"/>
              <a:t>uzeti</a:t>
            </a:r>
            <a:r>
              <a:rPr lang="en-US" dirty="0"/>
              <a:t> </a:t>
            </a:r>
            <a:r>
              <a:rPr lang="en-US" dirty="0" err="1"/>
              <a:t>sirovinu</a:t>
            </a:r>
            <a:r>
              <a:rPr lang="en-US" dirty="0"/>
              <a:t> </a:t>
            </a:r>
            <a:r>
              <a:rPr lang="en-US" dirty="0" err="1"/>
              <a:t>iz</a:t>
            </a:r>
            <a:r>
              <a:rPr lang="en-US" dirty="0"/>
              <a:t> </a:t>
            </a:r>
            <a:r>
              <a:rPr lang="en-US" dirty="0" err="1"/>
              <a:t>prirode</a:t>
            </a:r>
            <a:r>
              <a:rPr lang="en-US" dirty="0"/>
              <a:t> </a:t>
            </a:r>
            <a:r>
              <a:rPr lang="en-US" dirty="0" err="1"/>
              <a:t>kao</a:t>
            </a:r>
            <a:r>
              <a:rPr lang="en-US" dirty="0"/>
              <a:t> </a:t>
            </a:r>
            <a:r>
              <a:rPr lang="en-US" dirty="0" err="1"/>
              <a:t>što</a:t>
            </a:r>
            <a:r>
              <a:rPr lang="en-US" dirty="0"/>
              <a:t> je </a:t>
            </a:r>
            <a:r>
              <a:rPr lang="en-US" dirty="0" err="1"/>
              <a:t>kreč</a:t>
            </a:r>
            <a:r>
              <a:rPr lang="en-US" dirty="0"/>
              <a:t>, </a:t>
            </a:r>
            <a:r>
              <a:rPr lang="en-US" dirty="0" err="1"/>
              <a:t>voda</a:t>
            </a:r>
            <a:r>
              <a:rPr lang="en-US" dirty="0"/>
              <a:t> , </a:t>
            </a:r>
            <a:r>
              <a:rPr lang="en-US" dirty="0" err="1"/>
              <a:t>kvarcni</a:t>
            </a:r>
            <a:r>
              <a:rPr lang="en-US" dirty="0"/>
              <a:t> </a:t>
            </a:r>
            <a:r>
              <a:rPr lang="en-US" dirty="0" err="1"/>
              <a:t>pjesak</a:t>
            </a:r>
            <a:r>
              <a:rPr lang="en-US" dirty="0"/>
              <a:t> </a:t>
            </a:r>
            <a:r>
              <a:rPr lang="en-US" dirty="0" err="1"/>
              <a:t>kao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utrošiti</a:t>
            </a:r>
            <a:r>
              <a:rPr lang="en-US" dirty="0"/>
              <a:t> </a:t>
            </a:r>
            <a:r>
              <a:rPr lang="en-US" dirty="0" err="1"/>
              <a:t>veliku</a:t>
            </a:r>
            <a:r>
              <a:rPr lang="en-US" dirty="0"/>
              <a:t> </a:t>
            </a:r>
            <a:r>
              <a:rPr lang="en-US" dirty="0" err="1"/>
              <a:t>količinu</a:t>
            </a:r>
            <a:r>
              <a:rPr lang="en-US" dirty="0"/>
              <a:t> </a:t>
            </a:r>
            <a:r>
              <a:rPr lang="en-US" dirty="0" err="1"/>
              <a:t>energije</a:t>
            </a:r>
            <a:r>
              <a:rPr lang="en-US" dirty="0"/>
              <a:t> </a:t>
            </a:r>
            <a:r>
              <a:rPr lang="en-US" dirty="0" err="1"/>
              <a:t>za</a:t>
            </a:r>
            <a:r>
              <a:rPr lang="en-US" dirty="0"/>
              <a:t> </a:t>
            </a:r>
            <a:r>
              <a:rPr lang="en-US" dirty="0" err="1"/>
              <a:t>ponovnu</a:t>
            </a:r>
            <a:r>
              <a:rPr lang="en-US" dirty="0"/>
              <a:t> </a:t>
            </a:r>
            <a:r>
              <a:rPr lang="en-US" dirty="0" err="1"/>
              <a:t>proizvodnju</a:t>
            </a:r>
            <a:r>
              <a:rPr lang="en-US" dirty="0"/>
              <a:t>. </a:t>
            </a:r>
            <a:r>
              <a:rPr lang="en-US" dirty="0" err="1"/>
              <a:t>Takođe</a:t>
            </a:r>
            <a:r>
              <a:rPr lang="en-US" dirty="0"/>
              <a:t> u </a:t>
            </a:r>
            <a:r>
              <a:rPr lang="en-US" dirty="0" err="1"/>
              <a:t>prerađivačkoj</a:t>
            </a:r>
            <a:r>
              <a:rPr lang="en-US" dirty="0"/>
              <a:t> </a:t>
            </a:r>
            <a:r>
              <a:rPr lang="en-US" dirty="0" err="1"/>
              <a:t>industriji</a:t>
            </a:r>
            <a:r>
              <a:rPr lang="en-US" dirty="0"/>
              <a:t> </a:t>
            </a:r>
            <a:r>
              <a:rPr lang="en-US" dirty="0" err="1"/>
              <a:t>nastaju</a:t>
            </a:r>
            <a:r>
              <a:rPr lang="en-US" dirty="0"/>
              <a:t>  </a:t>
            </a:r>
            <a:r>
              <a:rPr lang="en-US" dirty="0" err="1"/>
              <a:t>velike</a:t>
            </a:r>
            <a:r>
              <a:rPr lang="en-US" dirty="0"/>
              <a:t> </a:t>
            </a:r>
            <a:r>
              <a:rPr lang="en-US" dirty="0" err="1"/>
              <a:t>količine</a:t>
            </a:r>
            <a:r>
              <a:rPr lang="en-US" dirty="0"/>
              <a:t> </a:t>
            </a:r>
            <a:r>
              <a:rPr lang="en-US" dirty="0" err="1"/>
              <a:t>otpada</a:t>
            </a:r>
            <a:r>
              <a:rPr lang="en-US" dirty="0"/>
              <a:t> od </a:t>
            </a:r>
            <a:r>
              <a:rPr lang="en-US" dirty="0" err="1"/>
              <a:t>papira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kartona</a:t>
            </a:r>
            <a:r>
              <a:rPr lang="en-US" dirty="0"/>
              <a:t> u 2012. </a:t>
            </a:r>
            <a:r>
              <a:rPr lang="en-US" dirty="0" err="1"/>
              <a:t>godini</a:t>
            </a:r>
            <a:r>
              <a:rPr lang="en-US" dirty="0"/>
              <a:t> ta </a:t>
            </a:r>
            <a:r>
              <a:rPr lang="en-US" dirty="0" err="1"/>
              <a:t>količina</a:t>
            </a:r>
            <a:r>
              <a:rPr lang="en-US" dirty="0"/>
              <a:t> je </a:t>
            </a:r>
            <a:r>
              <a:rPr lang="en-US" dirty="0" err="1"/>
              <a:t>iznosila</a:t>
            </a:r>
            <a:r>
              <a:rPr lang="en-US" dirty="0"/>
              <a:t> 1 174 tone u 2014. </a:t>
            </a:r>
            <a:r>
              <a:rPr lang="en-US" dirty="0" err="1"/>
              <a:t>godini</a:t>
            </a:r>
            <a:r>
              <a:rPr lang="en-US" dirty="0"/>
              <a:t> je </a:t>
            </a:r>
            <a:r>
              <a:rPr lang="en-US" dirty="0" err="1"/>
              <a:t>iznosila</a:t>
            </a:r>
            <a:r>
              <a:rPr lang="en-US" dirty="0"/>
              <a:t> 21 855 </a:t>
            </a:r>
            <a:r>
              <a:rPr lang="en-US" dirty="0" err="1"/>
              <a:t>tona</a:t>
            </a:r>
            <a:r>
              <a:rPr lang="en-US" dirty="0"/>
              <a:t> u 2016. </a:t>
            </a:r>
            <a:r>
              <a:rPr lang="en-US" dirty="0" err="1"/>
              <a:t>godini</a:t>
            </a:r>
            <a:r>
              <a:rPr lang="en-US" dirty="0"/>
              <a:t> je </a:t>
            </a:r>
            <a:r>
              <a:rPr lang="en-US" dirty="0" err="1"/>
              <a:t>iznosila</a:t>
            </a:r>
            <a:r>
              <a:rPr lang="en-US" dirty="0"/>
              <a:t> 2 312 </a:t>
            </a:r>
            <a:r>
              <a:rPr lang="en-US" dirty="0" err="1"/>
              <a:t>tona</a:t>
            </a:r>
            <a:r>
              <a:rPr lang="en-US" dirty="0"/>
              <a:t> a u 2018. </a:t>
            </a:r>
            <a:r>
              <a:rPr lang="en-US" dirty="0" err="1"/>
              <a:t>godini</a:t>
            </a:r>
            <a:r>
              <a:rPr lang="en-US" dirty="0"/>
              <a:t> je </a:t>
            </a:r>
            <a:r>
              <a:rPr lang="en-US" dirty="0" err="1"/>
              <a:t>iznosila</a:t>
            </a:r>
            <a:r>
              <a:rPr lang="en-US" dirty="0"/>
              <a:t> 2 102 </a:t>
            </a:r>
            <a:r>
              <a:rPr lang="en-US" dirty="0" err="1"/>
              <a:t>tone.Prirodna</a:t>
            </a:r>
            <a:r>
              <a:rPr lang="en-US" dirty="0"/>
              <a:t> </a:t>
            </a:r>
            <a:r>
              <a:rPr lang="en-US" dirty="0" err="1"/>
              <a:t>sirovina</a:t>
            </a:r>
            <a:r>
              <a:rPr lang="en-US" dirty="0"/>
              <a:t> </a:t>
            </a:r>
            <a:r>
              <a:rPr lang="en-US" dirty="0" err="1"/>
              <a:t>za</a:t>
            </a:r>
            <a:r>
              <a:rPr lang="en-US" dirty="0"/>
              <a:t> </a:t>
            </a:r>
            <a:r>
              <a:rPr lang="en-US" dirty="0" err="1"/>
              <a:t>papir</a:t>
            </a:r>
            <a:r>
              <a:rPr lang="en-US" dirty="0"/>
              <a:t> je </a:t>
            </a:r>
            <a:r>
              <a:rPr lang="en-US" dirty="0" err="1"/>
              <a:t>drvo</a:t>
            </a:r>
            <a:r>
              <a:rPr lang="en-US" dirty="0"/>
              <a:t>. </a:t>
            </a:r>
            <a:r>
              <a:rPr lang="en-US" dirty="0" err="1"/>
              <a:t>Papir</a:t>
            </a:r>
            <a:r>
              <a:rPr lang="en-US" dirty="0"/>
              <a:t> se </a:t>
            </a:r>
            <a:r>
              <a:rPr lang="en-US" dirty="0" err="1"/>
              <a:t>može</a:t>
            </a:r>
            <a:r>
              <a:rPr lang="en-US" dirty="0"/>
              <a:t> </a:t>
            </a:r>
            <a:r>
              <a:rPr lang="en-US" dirty="0" err="1"/>
              <a:t>reciklirati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taj</a:t>
            </a:r>
            <a:r>
              <a:rPr lang="en-US" dirty="0"/>
              <a:t> </a:t>
            </a:r>
            <a:r>
              <a:rPr lang="en-US" dirty="0" err="1"/>
              <a:t>način</a:t>
            </a:r>
            <a:r>
              <a:rPr lang="en-US" dirty="0"/>
              <a:t> </a:t>
            </a:r>
            <a:r>
              <a:rPr lang="en-US" dirty="0" err="1"/>
              <a:t>smanjiti</a:t>
            </a:r>
            <a:r>
              <a:rPr lang="en-US" dirty="0"/>
              <a:t> </a:t>
            </a:r>
            <a:r>
              <a:rPr lang="en-US" dirty="0" err="1"/>
              <a:t>iskorištavanje</a:t>
            </a:r>
            <a:r>
              <a:rPr lang="en-US" dirty="0"/>
              <a:t> </a:t>
            </a:r>
            <a:r>
              <a:rPr lang="en-US" dirty="0" err="1"/>
              <a:t>sirovina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troškova</a:t>
            </a:r>
            <a:r>
              <a:rPr lang="en-US" dirty="0"/>
              <a:t> </a:t>
            </a:r>
            <a:r>
              <a:rPr lang="en-US" dirty="0" err="1"/>
              <a:t>za</a:t>
            </a:r>
            <a:r>
              <a:rPr lang="en-US" dirty="0"/>
              <a:t> </a:t>
            </a:r>
            <a:r>
              <a:rPr lang="en-US" dirty="0" err="1"/>
              <a:t>ponovnu</a:t>
            </a:r>
            <a:r>
              <a:rPr lang="en-US" dirty="0"/>
              <a:t> </a:t>
            </a:r>
            <a:r>
              <a:rPr lang="en-US" dirty="0" err="1"/>
              <a:t>proizvodnju</a:t>
            </a:r>
            <a:r>
              <a:rPr lang="en-US" dirty="0"/>
              <a:t> </a:t>
            </a:r>
            <a:r>
              <a:rPr lang="en-US" dirty="0" err="1"/>
              <a:t>papira</a:t>
            </a:r>
            <a:r>
              <a:rPr lang="en-US" dirty="0"/>
              <a:t>. </a:t>
            </a:r>
            <a:r>
              <a:rPr lang="en-US" dirty="0" err="1"/>
              <a:t>Otpad</a:t>
            </a:r>
            <a:r>
              <a:rPr lang="en-US" dirty="0"/>
              <a:t> od </a:t>
            </a:r>
            <a:r>
              <a:rPr lang="en-US" dirty="0" err="1"/>
              <a:t>gume</a:t>
            </a:r>
            <a:r>
              <a:rPr lang="en-US" dirty="0"/>
              <a:t> </a:t>
            </a:r>
            <a:r>
              <a:rPr lang="en-US" dirty="0" err="1"/>
              <a:t>nastaje</a:t>
            </a:r>
            <a:r>
              <a:rPr lang="en-US" dirty="0"/>
              <a:t> </a:t>
            </a:r>
            <a:r>
              <a:rPr lang="en-US" dirty="0" err="1"/>
              <a:t>takođe</a:t>
            </a:r>
            <a:r>
              <a:rPr lang="en-US" dirty="0"/>
              <a:t> u </a:t>
            </a:r>
            <a:r>
              <a:rPr lang="en-US" dirty="0" err="1"/>
              <a:t>prerađivačkoj</a:t>
            </a:r>
            <a:r>
              <a:rPr lang="en-US" dirty="0"/>
              <a:t> </a:t>
            </a:r>
            <a:r>
              <a:rPr lang="en-US" dirty="0" err="1"/>
              <a:t>industriji</a:t>
            </a:r>
            <a:r>
              <a:rPr lang="en-US" dirty="0"/>
              <a:t> u </a:t>
            </a:r>
            <a:r>
              <a:rPr lang="en-US" dirty="0" err="1"/>
              <a:t>određenoj</a:t>
            </a:r>
            <a:r>
              <a:rPr lang="en-US" dirty="0"/>
              <a:t> </a:t>
            </a:r>
            <a:r>
              <a:rPr lang="en-US" dirty="0" err="1"/>
              <a:t>količini</a:t>
            </a:r>
            <a:r>
              <a:rPr lang="en-US" dirty="0"/>
              <a:t> 2012. </a:t>
            </a:r>
            <a:r>
              <a:rPr lang="en-US" dirty="0" err="1"/>
              <a:t>godine</a:t>
            </a:r>
            <a:r>
              <a:rPr lang="en-US" dirty="0"/>
              <a:t> ta </a:t>
            </a:r>
            <a:r>
              <a:rPr lang="en-US" dirty="0" err="1"/>
              <a:t>količina</a:t>
            </a:r>
            <a:r>
              <a:rPr lang="en-US" dirty="0"/>
              <a:t> je </a:t>
            </a:r>
            <a:r>
              <a:rPr lang="en-US" dirty="0" err="1"/>
              <a:t>iznosila</a:t>
            </a:r>
            <a:r>
              <a:rPr lang="en-US" dirty="0"/>
              <a:t> 40 </a:t>
            </a:r>
            <a:r>
              <a:rPr lang="en-US" dirty="0" err="1"/>
              <a:t>tona</a:t>
            </a:r>
            <a:r>
              <a:rPr lang="en-US" dirty="0"/>
              <a:t>  u 2014. </a:t>
            </a:r>
            <a:r>
              <a:rPr lang="en-US" dirty="0" err="1"/>
              <a:t>godini</a:t>
            </a:r>
            <a:r>
              <a:rPr lang="en-US" dirty="0"/>
              <a:t> je </a:t>
            </a:r>
            <a:r>
              <a:rPr lang="en-US" dirty="0" err="1"/>
              <a:t>iznosila</a:t>
            </a:r>
            <a:r>
              <a:rPr lang="en-US" dirty="0"/>
              <a:t> 27 </a:t>
            </a:r>
            <a:r>
              <a:rPr lang="en-US" dirty="0" err="1"/>
              <a:t>tona</a:t>
            </a:r>
            <a:r>
              <a:rPr lang="en-US" dirty="0"/>
              <a:t>, u 2016. </a:t>
            </a:r>
            <a:r>
              <a:rPr lang="en-US" dirty="0" err="1"/>
              <a:t>godini</a:t>
            </a:r>
            <a:r>
              <a:rPr lang="en-US" dirty="0"/>
              <a:t> je </a:t>
            </a:r>
            <a:r>
              <a:rPr lang="en-US" dirty="0" err="1"/>
              <a:t>iznosila</a:t>
            </a:r>
            <a:r>
              <a:rPr lang="en-US" dirty="0"/>
              <a:t> 10 </a:t>
            </a:r>
            <a:r>
              <a:rPr lang="en-US" dirty="0" err="1"/>
              <a:t>tona</a:t>
            </a:r>
            <a:r>
              <a:rPr lang="en-US" dirty="0"/>
              <a:t> a u 2018. </a:t>
            </a:r>
            <a:r>
              <a:rPr lang="en-US" dirty="0" err="1"/>
              <a:t>godini</a:t>
            </a:r>
            <a:r>
              <a:rPr lang="en-US" dirty="0"/>
              <a:t> je </a:t>
            </a:r>
            <a:r>
              <a:rPr lang="en-US" dirty="0" err="1"/>
              <a:t>iznosila</a:t>
            </a:r>
            <a:r>
              <a:rPr lang="en-US" dirty="0"/>
              <a:t> 6 </a:t>
            </a:r>
            <a:r>
              <a:rPr lang="en-US" dirty="0" err="1"/>
              <a:t>tona</a:t>
            </a:r>
            <a:r>
              <a:rPr lang="en-US" dirty="0"/>
              <a:t>. </a:t>
            </a:r>
            <a:r>
              <a:rPr lang="en-US" dirty="0" err="1"/>
              <a:t>Sirovina</a:t>
            </a:r>
            <a:r>
              <a:rPr lang="en-US" dirty="0"/>
              <a:t> </a:t>
            </a:r>
            <a:r>
              <a:rPr lang="en-US" dirty="0" err="1"/>
              <a:t>za</a:t>
            </a:r>
            <a:r>
              <a:rPr lang="en-US" dirty="0"/>
              <a:t> </a:t>
            </a:r>
            <a:r>
              <a:rPr lang="en-US" dirty="0" err="1"/>
              <a:t>proizvodnju</a:t>
            </a:r>
            <a:r>
              <a:rPr lang="en-US" dirty="0"/>
              <a:t> </a:t>
            </a:r>
            <a:r>
              <a:rPr lang="en-US" dirty="0" err="1"/>
              <a:t>gume</a:t>
            </a:r>
            <a:r>
              <a:rPr lang="en-US" dirty="0"/>
              <a:t> </a:t>
            </a:r>
            <a:r>
              <a:rPr lang="en-US" dirty="0" err="1"/>
              <a:t>potiče</a:t>
            </a:r>
            <a:r>
              <a:rPr lang="en-US" dirty="0"/>
              <a:t> </a:t>
            </a:r>
            <a:r>
              <a:rPr lang="en-US" dirty="0" err="1"/>
              <a:t>iz</a:t>
            </a:r>
            <a:r>
              <a:rPr lang="en-US" dirty="0"/>
              <a:t> </a:t>
            </a:r>
            <a:r>
              <a:rPr lang="en-US" dirty="0" err="1"/>
              <a:t>prirode</a:t>
            </a:r>
            <a:r>
              <a:rPr lang="en-US" dirty="0"/>
              <a:t> </a:t>
            </a:r>
            <a:r>
              <a:rPr lang="en-US" dirty="0" err="1"/>
              <a:t>odlaganje</a:t>
            </a:r>
            <a:r>
              <a:rPr lang="en-US" dirty="0"/>
              <a:t> </a:t>
            </a:r>
            <a:r>
              <a:rPr lang="en-US" dirty="0" err="1"/>
              <a:t>otpadnih</a:t>
            </a:r>
            <a:r>
              <a:rPr lang="en-US" dirty="0"/>
              <a:t> </a:t>
            </a:r>
            <a:r>
              <a:rPr lang="en-US" dirty="0" err="1"/>
              <a:t>guma</a:t>
            </a:r>
            <a:r>
              <a:rPr lang="en-US" dirty="0"/>
              <a:t> </a:t>
            </a:r>
            <a:r>
              <a:rPr lang="en-US" dirty="0" err="1"/>
              <a:t>zahtjeva</a:t>
            </a:r>
            <a:r>
              <a:rPr lang="en-US" dirty="0"/>
              <a:t> </a:t>
            </a:r>
            <a:r>
              <a:rPr lang="en-US" dirty="0" err="1"/>
              <a:t>primjenu</a:t>
            </a:r>
            <a:r>
              <a:rPr lang="en-US" dirty="0"/>
              <a:t> </a:t>
            </a:r>
            <a:r>
              <a:rPr lang="en-US" dirty="0" err="1"/>
              <a:t>posebnih</a:t>
            </a:r>
            <a:r>
              <a:rPr lang="en-US" dirty="0"/>
              <a:t> </a:t>
            </a:r>
            <a:r>
              <a:rPr lang="en-US" dirty="0" err="1"/>
              <a:t>mjera</a:t>
            </a:r>
            <a:r>
              <a:rPr lang="en-US" dirty="0"/>
              <a:t> a  </a:t>
            </a:r>
            <a:r>
              <a:rPr lang="en-US" dirty="0" err="1"/>
              <a:t>reciklirane</a:t>
            </a:r>
            <a:r>
              <a:rPr lang="en-US" dirty="0"/>
              <a:t> </a:t>
            </a:r>
            <a:r>
              <a:rPr lang="en-US" dirty="0" err="1"/>
              <a:t>gume</a:t>
            </a:r>
            <a:r>
              <a:rPr lang="en-US" dirty="0"/>
              <a:t>  se </a:t>
            </a:r>
            <a:r>
              <a:rPr lang="en-US" dirty="0" err="1"/>
              <a:t>mogu</a:t>
            </a:r>
            <a:r>
              <a:rPr lang="en-US" dirty="0"/>
              <a:t> </a:t>
            </a:r>
            <a:r>
              <a:rPr lang="en-US" dirty="0" err="1"/>
              <a:t>ponovo</a:t>
            </a:r>
            <a:r>
              <a:rPr lang="en-US" dirty="0"/>
              <a:t> </a:t>
            </a:r>
            <a:r>
              <a:rPr lang="en-US" dirty="0" err="1"/>
              <a:t>koristiti</a:t>
            </a:r>
            <a:r>
              <a:rPr lang="en-US" dirty="0"/>
              <a:t>  </a:t>
            </a:r>
            <a:r>
              <a:rPr lang="en-US" dirty="0" err="1"/>
              <a:t>za</a:t>
            </a:r>
            <a:r>
              <a:rPr lang="en-US" dirty="0"/>
              <a:t> </a:t>
            </a:r>
            <a:r>
              <a:rPr lang="en-US" dirty="0" err="1"/>
              <a:t>proizvodnju</a:t>
            </a:r>
            <a:r>
              <a:rPr lang="en-US" dirty="0"/>
              <a:t> </a:t>
            </a:r>
            <a:r>
              <a:rPr lang="en-US" dirty="0" err="1"/>
              <a:t>kanti</a:t>
            </a:r>
            <a:r>
              <a:rPr lang="en-US" dirty="0"/>
              <a:t> </a:t>
            </a:r>
            <a:r>
              <a:rPr lang="en-US" dirty="0" err="1"/>
              <a:t>za</a:t>
            </a:r>
            <a:r>
              <a:rPr lang="en-US" dirty="0"/>
              <a:t> </a:t>
            </a:r>
            <a:r>
              <a:rPr lang="en-US" dirty="0" err="1"/>
              <a:t>smeće</a:t>
            </a:r>
            <a:r>
              <a:rPr lang="en-US" dirty="0"/>
              <a:t> </a:t>
            </a:r>
            <a:r>
              <a:rPr lang="en-US" dirty="0" err="1"/>
              <a:t>za</a:t>
            </a:r>
            <a:r>
              <a:rPr lang="en-US" dirty="0"/>
              <a:t> </a:t>
            </a:r>
            <a:r>
              <a:rPr lang="en-US" dirty="0" err="1"/>
              <a:t>proizvodnju</a:t>
            </a:r>
            <a:r>
              <a:rPr lang="en-US" dirty="0"/>
              <a:t> </a:t>
            </a:r>
            <a:r>
              <a:rPr lang="en-US" dirty="0" err="1"/>
              <a:t>materijala</a:t>
            </a:r>
            <a:r>
              <a:rPr lang="en-US" dirty="0"/>
              <a:t> </a:t>
            </a:r>
            <a:r>
              <a:rPr lang="en-US" dirty="0" err="1"/>
              <a:t>koji</a:t>
            </a:r>
            <a:r>
              <a:rPr lang="en-US" dirty="0"/>
              <a:t> se </a:t>
            </a:r>
            <a:r>
              <a:rPr lang="en-US" dirty="0" err="1"/>
              <a:t>koriste</a:t>
            </a:r>
            <a:r>
              <a:rPr lang="en-US" dirty="0"/>
              <a:t> </a:t>
            </a:r>
            <a:r>
              <a:rPr lang="en-US" dirty="0" err="1"/>
              <a:t>za</a:t>
            </a:r>
            <a:r>
              <a:rPr lang="en-US" dirty="0"/>
              <a:t> </a:t>
            </a:r>
            <a:r>
              <a:rPr lang="en-US" dirty="0" err="1"/>
              <a:t>izolaciju.U</a:t>
            </a:r>
            <a:r>
              <a:rPr lang="en-US" dirty="0"/>
              <a:t> </a:t>
            </a:r>
            <a:r>
              <a:rPr lang="en-US" dirty="0" err="1"/>
              <a:t>prerađivačkoj</a:t>
            </a:r>
            <a:r>
              <a:rPr lang="en-US" dirty="0"/>
              <a:t> </a:t>
            </a:r>
            <a:r>
              <a:rPr lang="en-US" dirty="0" err="1"/>
              <a:t>industriji</a:t>
            </a:r>
            <a:r>
              <a:rPr lang="en-US" dirty="0"/>
              <a:t> </a:t>
            </a:r>
            <a:r>
              <a:rPr lang="en-US" dirty="0" err="1"/>
              <a:t>nije</a:t>
            </a:r>
            <a:r>
              <a:rPr lang="en-US" dirty="0"/>
              <a:t> </a:t>
            </a:r>
            <a:r>
              <a:rPr lang="en-US" dirty="0" err="1"/>
              <a:t>zanemarljiva</a:t>
            </a:r>
            <a:r>
              <a:rPr lang="en-US" dirty="0"/>
              <a:t> </a:t>
            </a:r>
            <a:r>
              <a:rPr lang="en-US" dirty="0" err="1"/>
              <a:t>ni</a:t>
            </a:r>
            <a:r>
              <a:rPr lang="en-US" dirty="0"/>
              <a:t> </a:t>
            </a:r>
            <a:r>
              <a:rPr lang="en-US" dirty="0" err="1"/>
              <a:t>količina</a:t>
            </a:r>
            <a:r>
              <a:rPr lang="en-US" dirty="0"/>
              <a:t> </a:t>
            </a:r>
            <a:r>
              <a:rPr lang="en-US" dirty="0" err="1"/>
              <a:t>otpada</a:t>
            </a:r>
            <a:r>
              <a:rPr lang="en-US" dirty="0"/>
              <a:t> od </a:t>
            </a:r>
            <a:r>
              <a:rPr lang="en-US" dirty="0" err="1"/>
              <a:t>plastike</a:t>
            </a:r>
            <a:r>
              <a:rPr lang="en-US" dirty="0"/>
              <a:t> </a:t>
            </a:r>
            <a:r>
              <a:rPr lang="en-US" dirty="0" err="1"/>
              <a:t>koja</a:t>
            </a:r>
            <a:r>
              <a:rPr lang="en-US" dirty="0"/>
              <a:t> je u 2012. </a:t>
            </a:r>
            <a:r>
              <a:rPr lang="en-US" dirty="0" err="1"/>
              <a:t>godini</a:t>
            </a:r>
            <a:r>
              <a:rPr lang="en-US" dirty="0"/>
              <a:t> </a:t>
            </a:r>
            <a:r>
              <a:rPr lang="en-US" dirty="0" err="1"/>
              <a:t>iznosila</a:t>
            </a:r>
            <a:r>
              <a:rPr lang="en-US" dirty="0"/>
              <a:t> 532 tone u 2014. </a:t>
            </a:r>
            <a:r>
              <a:rPr lang="en-US" dirty="0" err="1"/>
              <a:t>godini</a:t>
            </a:r>
            <a:r>
              <a:rPr lang="en-US" dirty="0"/>
              <a:t> je </a:t>
            </a:r>
            <a:r>
              <a:rPr lang="en-US" dirty="0" err="1"/>
              <a:t>iznosila</a:t>
            </a:r>
            <a:r>
              <a:rPr lang="en-US" dirty="0"/>
              <a:t> 4 514 </a:t>
            </a:r>
            <a:r>
              <a:rPr lang="en-US" dirty="0" err="1"/>
              <a:t>tona</a:t>
            </a:r>
            <a:r>
              <a:rPr lang="en-US" dirty="0"/>
              <a:t> u 2016 </a:t>
            </a:r>
            <a:r>
              <a:rPr lang="en-US" dirty="0" err="1"/>
              <a:t>godini</a:t>
            </a:r>
            <a:r>
              <a:rPr lang="en-US" dirty="0"/>
              <a:t> je </a:t>
            </a:r>
            <a:r>
              <a:rPr lang="en-US" dirty="0" err="1"/>
              <a:t>iznosila</a:t>
            </a:r>
            <a:r>
              <a:rPr lang="en-US" dirty="0"/>
              <a:t> 1 369 </a:t>
            </a:r>
            <a:r>
              <a:rPr lang="en-US" dirty="0" err="1"/>
              <a:t>tona</a:t>
            </a:r>
            <a:r>
              <a:rPr lang="en-US" dirty="0"/>
              <a:t> a u 2018. </a:t>
            </a:r>
            <a:r>
              <a:rPr lang="en-US" dirty="0" err="1"/>
              <a:t>godini</a:t>
            </a:r>
            <a:r>
              <a:rPr lang="en-US" dirty="0"/>
              <a:t> je </a:t>
            </a:r>
            <a:r>
              <a:rPr lang="en-US" dirty="0" err="1"/>
              <a:t>iznosila</a:t>
            </a:r>
            <a:r>
              <a:rPr lang="en-US" dirty="0"/>
              <a:t> 601 </a:t>
            </a:r>
            <a:r>
              <a:rPr lang="en-US" dirty="0" err="1"/>
              <a:t>tonu</a:t>
            </a:r>
            <a:r>
              <a:rPr lang="en-US" dirty="0"/>
              <a:t>. </a:t>
            </a:r>
            <a:r>
              <a:rPr lang="en-US" dirty="0" err="1"/>
              <a:t>Sirovina</a:t>
            </a:r>
            <a:r>
              <a:rPr lang="en-US" dirty="0"/>
              <a:t> </a:t>
            </a:r>
            <a:r>
              <a:rPr lang="en-US" dirty="0" err="1"/>
              <a:t>za</a:t>
            </a:r>
            <a:r>
              <a:rPr lang="en-US" dirty="0"/>
              <a:t> </a:t>
            </a:r>
            <a:r>
              <a:rPr lang="en-US" dirty="0" err="1"/>
              <a:t>plastiku</a:t>
            </a:r>
            <a:r>
              <a:rPr lang="en-US" dirty="0"/>
              <a:t> se </a:t>
            </a:r>
            <a:r>
              <a:rPr lang="en-US" dirty="0" err="1"/>
              <a:t>dobiva</a:t>
            </a:r>
            <a:r>
              <a:rPr lang="en-US" dirty="0"/>
              <a:t> </a:t>
            </a:r>
            <a:r>
              <a:rPr lang="en-US" dirty="0" err="1"/>
              <a:t>iz</a:t>
            </a:r>
            <a:r>
              <a:rPr lang="en-US" dirty="0"/>
              <a:t> </a:t>
            </a:r>
            <a:r>
              <a:rPr lang="en-US" dirty="0" err="1"/>
              <a:t>nafte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rude </a:t>
            </a:r>
            <a:r>
              <a:rPr lang="en-US" dirty="0" err="1"/>
              <a:t>što</a:t>
            </a:r>
            <a:r>
              <a:rPr lang="en-US" dirty="0"/>
              <a:t> </a:t>
            </a:r>
            <a:r>
              <a:rPr lang="en-US" dirty="0" err="1"/>
              <a:t>znače</a:t>
            </a:r>
            <a:r>
              <a:rPr lang="en-US" dirty="0"/>
              <a:t> da se </a:t>
            </a:r>
            <a:r>
              <a:rPr lang="en-US" dirty="0" err="1"/>
              <a:t>za</a:t>
            </a:r>
            <a:r>
              <a:rPr lang="en-US" dirty="0"/>
              <a:t> </a:t>
            </a:r>
            <a:r>
              <a:rPr lang="en-US" dirty="0" err="1"/>
              <a:t>proizvodnju</a:t>
            </a:r>
            <a:r>
              <a:rPr lang="en-US" dirty="0"/>
              <a:t> </a:t>
            </a:r>
            <a:r>
              <a:rPr lang="en-US" dirty="0" err="1"/>
              <a:t>plastike</a:t>
            </a:r>
            <a:r>
              <a:rPr lang="en-US" dirty="0"/>
              <a:t> </a:t>
            </a:r>
            <a:r>
              <a:rPr lang="en-US" dirty="0" err="1"/>
              <a:t>koriste</a:t>
            </a:r>
            <a:r>
              <a:rPr lang="en-US" dirty="0"/>
              <a:t> </a:t>
            </a:r>
            <a:r>
              <a:rPr lang="en-US" dirty="0" err="1"/>
              <a:t>prirodni</a:t>
            </a:r>
            <a:r>
              <a:rPr lang="en-US" dirty="0"/>
              <a:t> </a:t>
            </a:r>
            <a:r>
              <a:rPr lang="en-US" dirty="0" err="1"/>
              <a:t>resursi</a:t>
            </a:r>
            <a:r>
              <a:rPr lang="en-US" dirty="0"/>
              <a:t> </a:t>
            </a:r>
            <a:r>
              <a:rPr lang="en-US" dirty="0" err="1"/>
              <a:t>razgradnja</a:t>
            </a:r>
            <a:r>
              <a:rPr lang="en-US" dirty="0"/>
              <a:t> </a:t>
            </a:r>
            <a:r>
              <a:rPr lang="en-US" dirty="0" err="1"/>
              <a:t>plastike</a:t>
            </a:r>
            <a:r>
              <a:rPr lang="en-US" dirty="0"/>
              <a:t> </a:t>
            </a:r>
            <a:r>
              <a:rPr lang="en-US" dirty="0" err="1"/>
              <a:t>kao</a:t>
            </a:r>
            <a:r>
              <a:rPr lang="en-US" dirty="0"/>
              <a:t> </a:t>
            </a:r>
            <a:r>
              <a:rPr lang="en-US" dirty="0" err="1"/>
              <a:t>otpada</a:t>
            </a:r>
            <a:r>
              <a:rPr lang="en-US" dirty="0"/>
              <a:t> </a:t>
            </a:r>
            <a:r>
              <a:rPr lang="en-US" dirty="0" err="1"/>
              <a:t>traje</a:t>
            </a:r>
            <a:r>
              <a:rPr lang="en-US" dirty="0"/>
              <a:t> </a:t>
            </a:r>
            <a:r>
              <a:rPr lang="en-US" dirty="0" err="1"/>
              <a:t>dugo</a:t>
            </a:r>
            <a:r>
              <a:rPr lang="en-US" dirty="0"/>
              <a:t>. </a:t>
            </a:r>
            <a:r>
              <a:rPr lang="en-US" dirty="0" err="1"/>
              <a:t>Plastika</a:t>
            </a:r>
            <a:r>
              <a:rPr lang="en-US" dirty="0"/>
              <a:t> se </a:t>
            </a:r>
            <a:r>
              <a:rPr lang="en-US" dirty="0" err="1"/>
              <a:t>može</a:t>
            </a:r>
            <a:r>
              <a:rPr lang="en-US" dirty="0"/>
              <a:t> </a:t>
            </a:r>
            <a:r>
              <a:rPr lang="en-US" dirty="0" err="1"/>
              <a:t>reciklirati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ponovo</a:t>
            </a:r>
            <a:r>
              <a:rPr lang="en-US" dirty="0"/>
              <a:t> </a:t>
            </a:r>
            <a:r>
              <a:rPr lang="en-US" dirty="0" err="1"/>
              <a:t>koristiti</a:t>
            </a:r>
            <a:r>
              <a:rPr lang="en-US" dirty="0"/>
              <a:t> </a:t>
            </a:r>
            <a:r>
              <a:rPr lang="en-US" dirty="0" err="1"/>
              <a:t>za</a:t>
            </a:r>
            <a:r>
              <a:rPr lang="en-US" dirty="0"/>
              <a:t> </a:t>
            </a:r>
            <a:r>
              <a:rPr lang="en-US" dirty="0" err="1"/>
              <a:t>proizvodnju</a:t>
            </a:r>
            <a:r>
              <a:rPr lang="en-US" dirty="0"/>
              <a:t> </a:t>
            </a:r>
            <a:r>
              <a:rPr lang="en-US" dirty="0" err="1"/>
              <a:t>plastike</a:t>
            </a:r>
            <a:r>
              <a:rPr lang="en-US" dirty="0"/>
              <a:t> </a:t>
            </a:r>
            <a:r>
              <a:rPr lang="en-US" dirty="0" err="1"/>
              <a:t>što</a:t>
            </a:r>
            <a:r>
              <a:rPr lang="en-US" dirty="0"/>
              <a:t> je </a:t>
            </a:r>
            <a:r>
              <a:rPr lang="en-US" dirty="0" err="1"/>
              <a:t>svakako</a:t>
            </a:r>
            <a:r>
              <a:rPr lang="en-US" dirty="0"/>
              <a:t> </a:t>
            </a:r>
            <a:r>
              <a:rPr lang="en-US" dirty="0" err="1"/>
              <a:t>ušteda</a:t>
            </a:r>
            <a:r>
              <a:rPr lang="en-US" dirty="0"/>
              <a:t> u </a:t>
            </a:r>
            <a:r>
              <a:rPr lang="en-US" dirty="0" err="1"/>
              <a:t>ekonomskom</a:t>
            </a:r>
            <a:r>
              <a:rPr lang="en-US" dirty="0"/>
              <a:t> </a:t>
            </a:r>
            <a:r>
              <a:rPr lang="en-US" dirty="0" err="1"/>
              <a:t>pogledu</a:t>
            </a:r>
            <a:r>
              <a:rPr lang="en-US" dirty="0"/>
              <a:t>. Kao </a:t>
            </a:r>
            <a:r>
              <a:rPr lang="en-US" dirty="0" err="1"/>
              <a:t>otpad</a:t>
            </a:r>
            <a:r>
              <a:rPr lang="en-US" dirty="0"/>
              <a:t> u </a:t>
            </a:r>
            <a:r>
              <a:rPr lang="en-US" dirty="0" err="1"/>
              <a:t>prerađivačkoj</a:t>
            </a:r>
            <a:r>
              <a:rPr lang="en-US" dirty="0"/>
              <a:t> </a:t>
            </a:r>
            <a:r>
              <a:rPr lang="en-US" dirty="0" err="1"/>
              <a:t>industriji</a:t>
            </a:r>
            <a:r>
              <a:rPr lang="en-US" dirty="0"/>
              <a:t> se </a:t>
            </a:r>
            <a:r>
              <a:rPr lang="en-US" dirty="0" err="1"/>
              <a:t>pojavljuje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drvo</a:t>
            </a:r>
            <a:r>
              <a:rPr lang="en-US" dirty="0"/>
              <a:t> </a:t>
            </a:r>
            <a:r>
              <a:rPr lang="en-US" dirty="0" err="1"/>
              <a:t>čija</a:t>
            </a:r>
            <a:r>
              <a:rPr lang="en-US" dirty="0"/>
              <a:t> je </a:t>
            </a:r>
            <a:r>
              <a:rPr lang="en-US" dirty="0" err="1"/>
              <a:t>količina</a:t>
            </a:r>
            <a:r>
              <a:rPr lang="en-US" dirty="0"/>
              <a:t> u 2012. </a:t>
            </a:r>
            <a:r>
              <a:rPr lang="en-US" dirty="0" err="1"/>
              <a:t>godini</a:t>
            </a:r>
            <a:r>
              <a:rPr lang="en-US" dirty="0"/>
              <a:t> </a:t>
            </a:r>
            <a:r>
              <a:rPr lang="en-US" dirty="0" err="1"/>
              <a:t>iznosila</a:t>
            </a:r>
            <a:r>
              <a:rPr lang="en-US" dirty="0"/>
              <a:t> 98 769 </a:t>
            </a:r>
            <a:r>
              <a:rPr lang="en-US" dirty="0" err="1"/>
              <a:t>tona</a:t>
            </a:r>
            <a:r>
              <a:rPr lang="en-US" dirty="0"/>
              <a:t> u 2014. </a:t>
            </a:r>
            <a:r>
              <a:rPr lang="en-US" dirty="0" err="1"/>
              <a:t>godini</a:t>
            </a:r>
            <a:r>
              <a:rPr lang="en-US" dirty="0"/>
              <a:t> </a:t>
            </a:r>
            <a:r>
              <a:rPr lang="en-US" dirty="0" err="1"/>
              <a:t>iznosila</a:t>
            </a:r>
            <a:r>
              <a:rPr lang="en-US" dirty="0"/>
              <a:t> je 52 855 </a:t>
            </a:r>
            <a:r>
              <a:rPr lang="en-US" dirty="0" err="1"/>
              <a:t>tona</a:t>
            </a:r>
            <a:r>
              <a:rPr lang="en-US" dirty="0"/>
              <a:t> u 2016. </a:t>
            </a:r>
            <a:r>
              <a:rPr lang="en-US" dirty="0" err="1"/>
              <a:t>godini</a:t>
            </a:r>
            <a:r>
              <a:rPr lang="en-US" dirty="0"/>
              <a:t> </a:t>
            </a:r>
            <a:r>
              <a:rPr lang="en-US" dirty="0" err="1"/>
              <a:t>iznosila</a:t>
            </a:r>
            <a:r>
              <a:rPr lang="en-US" dirty="0"/>
              <a:t> je 43 607 </a:t>
            </a:r>
            <a:r>
              <a:rPr lang="en-US" dirty="0" err="1"/>
              <a:t>tona</a:t>
            </a:r>
            <a:r>
              <a:rPr lang="en-US" dirty="0"/>
              <a:t> a u 2018. </a:t>
            </a:r>
            <a:r>
              <a:rPr lang="en-US" dirty="0" err="1"/>
              <a:t>godini</a:t>
            </a:r>
            <a:r>
              <a:rPr lang="en-US" dirty="0"/>
              <a:t> </a:t>
            </a:r>
            <a:r>
              <a:rPr lang="en-US" dirty="0" err="1"/>
              <a:t>iznosila</a:t>
            </a:r>
            <a:r>
              <a:rPr lang="en-US" dirty="0"/>
              <a:t> je 44 763 tone. </a:t>
            </a:r>
            <a:r>
              <a:rPr lang="en-US" dirty="0" err="1"/>
              <a:t>Otpadno</a:t>
            </a:r>
            <a:r>
              <a:rPr lang="en-US" dirty="0"/>
              <a:t> </a:t>
            </a:r>
            <a:r>
              <a:rPr lang="en-US" dirty="0" err="1"/>
              <a:t>drvo</a:t>
            </a:r>
            <a:r>
              <a:rPr lang="en-US" dirty="0"/>
              <a:t> </a:t>
            </a:r>
            <a:r>
              <a:rPr lang="en-US" dirty="0" err="1"/>
              <a:t>takođe</a:t>
            </a:r>
            <a:r>
              <a:rPr lang="en-US" dirty="0"/>
              <a:t>  se </a:t>
            </a:r>
            <a:r>
              <a:rPr lang="en-US" dirty="0" err="1"/>
              <a:t>može</a:t>
            </a:r>
            <a:r>
              <a:rPr lang="en-US" dirty="0"/>
              <a:t> </a:t>
            </a:r>
            <a:r>
              <a:rPr lang="en-US" dirty="0" err="1"/>
              <a:t>reciklirati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 </a:t>
            </a:r>
            <a:r>
              <a:rPr lang="en-US" dirty="0" err="1"/>
              <a:t>ponovo</a:t>
            </a:r>
            <a:r>
              <a:rPr lang="en-US" dirty="0"/>
              <a:t>  se </a:t>
            </a:r>
            <a:r>
              <a:rPr lang="en-US" dirty="0" err="1"/>
              <a:t>upotrijebiti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primjer</a:t>
            </a:r>
            <a:r>
              <a:rPr lang="en-US" dirty="0"/>
              <a:t> </a:t>
            </a:r>
            <a:r>
              <a:rPr lang="en-US" dirty="0" err="1"/>
              <a:t>za</a:t>
            </a:r>
            <a:r>
              <a:rPr lang="en-US" dirty="0"/>
              <a:t> </a:t>
            </a:r>
            <a:r>
              <a:rPr lang="en-US" dirty="0" err="1"/>
              <a:t>proizvodnju</a:t>
            </a:r>
            <a:r>
              <a:rPr lang="en-US" dirty="0"/>
              <a:t> </a:t>
            </a:r>
            <a:r>
              <a:rPr lang="en-US" dirty="0" err="1"/>
              <a:t>briketa</a:t>
            </a:r>
            <a:r>
              <a:rPr lang="en-US" dirty="0"/>
              <a:t> </a:t>
            </a:r>
            <a:r>
              <a:rPr lang="en-US" dirty="0" err="1"/>
              <a:t>koji</a:t>
            </a:r>
            <a:r>
              <a:rPr lang="en-US" dirty="0"/>
              <a:t> se </a:t>
            </a:r>
            <a:r>
              <a:rPr lang="en-US" dirty="0" err="1"/>
              <a:t>koriste</a:t>
            </a:r>
            <a:r>
              <a:rPr lang="en-US" dirty="0"/>
              <a:t> </a:t>
            </a:r>
            <a:r>
              <a:rPr lang="en-US" dirty="0" err="1"/>
              <a:t>za</a:t>
            </a:r>
            <a:r>
              <a:rPr lang="en-US" dirty="0"/>
              <a:t> </a:t>
            </a:r>
            <a:r>
              <a:rPr lang="en-US" dirty="0" err="1"/>
              <a:t>grijanje</a:t>
            </a:r>
            <a:r>
              <a:rPr lang="en-US" dirty="0"/>
              <a:t>. </a:t>
            </a:r>
            <a:r>
              <a:rPr lang="en-US" dirty="0" err="1"/>
              <a:t>Otpad</a:t>
            </a:r>
            <a:r>
              <a:rPr lang="en-US" dirty="0"/>
              <a:t> od </a:t>
            </a:r>
            <a:r>
              <a:rPr lang="en-US" dirty="0" err="1"/>
              <a:t>tekstila</a:t>
            </a:r>
            <a:r>
              <a:rPr lang="en-US" dirty="0"/>
              <a:t>  u 2012. </a:t>
            </a:r>
            <a:r>
              <a:rPr lang="en-US" dirty="0" err="1"/>
              <a:t>godini</a:t>
            </a:r>
            <a:r>
              <a:rPr lang="en-US" dirty="0"/>
              <a:t> je </a:t>
            </a:r>
            <a:r>
              <a:rPr lang="en-US" dirty="0" err="1"/>
              <a:t>iznosio</a:t>
            </a:r>
            <a:r>
              <a:rPr lang="en-US" dirty="0"/>
              <a:t> 495 </a:t>
            </a:r>
            <a:r>
              <a:rPr lang="en-US" dirty="0" err="1"/>
              <a:t>tona</a:t>
            </a:r>
            <a:r>
              <a:rPr lang="en-US" dirty="0"/>
              <a:t> u 2014. </a:t>
            </a:r>
            <a:r>
              <a:rPr lang="en-US" dirty="0" err="1"/>
              <a:t>godini</a:t>
            </a:r>
            <a:r>
              <a:rPr lang="en-US" dirty="0"/>
              <a:t> </a:t>
            </a:r>
            <a:r>
              <a:rPr lang="en-US" dirty="0" err="1"/>
              <a:t>iznosio</a:t>
            </a:r>
            <a:r>
              <a:rPr lang="en-US" dirty="0"/>
              <a:t> je 1 109 </a:t>
            </a:r>
            <a:r>
              <a:rPr lang="en-US" dirty="0" err="1"/>
              <a:t>tona</a:t>
            </a:r>
            <a:r>
              <a:rPr lang="en-US" dirty="0"/>
              <a:t> u 2016. </a:t>
            </a:r>
            <a:r>
              <a:rPr lang="en-US" dirty="0" err="1"/>
              <a:t>godini</a:t>
            </a:r>
            <a:r>
              <a:rPr lang="en-US" dirty="0"/>
              <a:t> </a:t>
            </a:r>
            <a:r>
              <a:rPr lang="en-US" dirty="0" err="1"/>
              <a:t>iznosio</a:t>
            </a:r>
            <a:r>
              <a:rPr lang="en-US" dirty="0"/>
              <a:t> je 1 191 </a:t>
            </a:r>
            <a:r>
              <a:rPr lang="en-US" dirty="0" err="1"/>
              <a:t>tonu</a:t>
            </a:r>
            <a:r>
              <a:rPr lang="en-US" dirty="0"/>
              <a:t> a u 2018. </a:t>
            </a:r>
            <a:r>
              <a:rPr lang="en-US" dirty="0" err="1"/>
              <a:t>godini</a:t>
            </a:r>
            <a:r>
              <a:rPr lang="en-US" dirty="0"/>
              <a:t> </a:t>
            </a:r>
            <a:r>
              <a:rPr lang="en-US" dirty="0" err="1"/>
              <a:t>iznosio</a:t>
            </a:r>
            <a:r>
              <a:rPr lang="en-US" dirty="0"/>
              <a:t> je 1 489 </a:t>
            </a:r>
            <a:r>
              <a:rPr lang="en-US" dirty="0" err="1"/>
              <a:t>tona</a:t>
            </a:r>
            <a:r>
              <a:rPr lang="en-US" dirty="0"/>
              <a:t>.  </a:t>
            </a:r>
            <a:r>
              <a:rPr lang="en-US" dirty="0" err="1"/>
              <a:t>Tekstil</a:t>
            </a:r>
            <a:r>
              <a:rPr lang="en-US" dirty="0"/>
              <a:t> se </a:t>
            </a:r>
            <a:r>
              <a:rPr lang="en-US" dirty="0" err="1"/>
              <a:t>može</a:t>
            </a:r>
            <a:r>
              <a:rPr lang="en-US" dirty="0"/>
              <a:t> </a:t>
            </a:r>
            <a:r>
              <a:rPr lang="en-US" dirty="0" err="1"/>
              <a:t>reciklirati</a:t>
            </a:r>
            <a:r>
              <a:rPr lang="en-US" dirty="0"/>
              <a:t>.  </a:t>
            </a:r>
            <a:r>
              <a:rPr lang="en-US" dirty="0" err="1"/>
              <a:t>Reciklažom</a:t>
            </a:r>
            <a:r>
              <a:rPr lang="en-US" dirty="0"/>
              <a:t> </a:t>
            </a:r>
            <a:r>
              <a:rPr lang="en-US" dirty="0" err="1"/>
              <a:t>tekstila</a:t>
            </a:r>
            <a:r>
              <a:rPr lang="en-US" dirty="0"/>
              <a:t> </a:t>
            </a:r>
            <a:r>
              <a:rPr lang="en-US" dirty="0" err="1"/>
              <a:t>smanjuje</a:t>
            </a:r>
            <a:r>
              <a:rPr lang="en-US" dirty="0"/>
              <a:t> se </a:t>
            </a:r>
            <a:r>
              <a:rPr lang="en-US" dirty="0" err="1"/>
              <a:t>potreba</a:t>
            </a:r>
            <a:r>
              <a:rPr lang="en-US" dirty="0"/>
              <a:t> </a:t>
            </a:r>
            <a:r>
              <a:rPr lang="en-US" dirty="0" err="1"/>
              <a:t>za</a:t>
            </a:r>
            <a:r>
              <a:rPr lang="en-US" dirty="0"/>
              <a:t> </a:t>
            </a:r>
            <a:r>
              <a:rPr lang="en-US" dirty="0" err="1"/>
              <a:t>njegovim</a:t>
            </a:r>
            <a:r>
              <a:rPr lang="en-US" dirty="0"/>
              <a:t> </a:t>
            </a:r>
            <a:r>
              <a:rPr lang="en-US" dirty="0" err="1"/>
              <a:t>odlaganjem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troškovima</a:t>
            </a:r>
            <a:r>
              <a:rPr lang="en-US" dirty="0"/>
              <a:t> </a:t>
            </a:r>
            <a:r>
              <a:rPr lang="en-US" dirty="0" err="1"/>
              <a:t>odlaganja</a:t>
            </a:r>
            <a:r>
              <a:rPr lang="en-US" dirty="0"/>
              <a:t> </a:t>
            </a:r>
            <a:r>
              <a:rPr lang="en-US" dirty="0" err="1"/>
              <a:t>smanjuje</a:t>
            </a:r>
            <a:r>
              <a:rPr lang="en-US" dirty="0"/>
              <a:t> se </a:t>
            </a:r>
            <a:r>
              <a:rPr lang="en-US" dirty="0" err="1"/>
              <a:t>potrošnja</a:t>
            </a:r>
            <a:r>
              <a:rPr lang="en-US" dirty="0"/>
              <a:t> </a:t>
            </a:r>
            <a:r>
              <a:rPr lang="en-US" dirty="0" err="1"/>
              <a:t>energije</a:t>
            </a:r>
            <a:r>
              <a:rPr lang="en-US" dirty="0"/>
              <a:t> </a:t>
            </a:r>
            <a:r>
              <a:rPr lang="en-US" dirty="0" err="1"/>
              <a:t>što</a:t>
            </a:r>
            <a:r>
              <a:rPr lang="en-US" dirty="0"/>
              <a:t> </a:t>
            </a:r>
            <a:r>
              <a:rPr lang="en-US" dirty="0" err="1"/>
              <a:t>svakako</a:t>
            </a:r>
            <a:r>
              <a:rPr lang="en-US" dirty="0"/>
              <a:t> </a:t>
            </a:r>
            <a:r>
              <a:rPr lang="en-US" dirty="0" err="1"/>
              <a:t>ima</a:t>
            </a:r>
            <a:r>
              <a:rPr lang="en-US" dirty="0"/>
              <a:t> </a:t>
            </a:r>
            <a:r>
              <a:rPr lang="en-US" dirty="0" err="1"/>
              <a:t>ekonomsku</a:t>
            </a:r>
            <a:r>
              <a:rPr lang="en-US" dirty="0"/>
              <a:t> </a:t>
            </a:r>
            <a:r>
              <a:rPr lang="en-US" dirty="0" err="1"/>
              <a:t>korist</a:t>
            </a:r>
            <a:r>
              <a:rPr lang="en-US" dirty="0"/>
              <a:t>. </a:t>
            </a:r>
            <a:r>
              <a:rPr lang="en-US" dirty="0" err="1"/>
              <a:t>Količina</a:t>
            </a:r>
            <a:r>
              <a:rPr lang="en-US" dirty="0"/>
              <a:t> </a:t>
            </a:r>
            <a:r>
              <a:rPr lang="en-US" dirty="0" err="1"/>
              <a:t>otpadnih</a:t>
            </a:r>
            <a:r>
              <a:rPr lang="en-US" dirty="0"/>
              <a:t> </a:t>
            </a:r>
            <a:r>
              <a:rPr lang="en-US" dirty="0" err="1"/>
              <a:t>baterija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akumulatora</a:t>
            </a:r>
            <a:r>
              <a:rPr lang="en-US" dirty="0"/>
              <a:t> u </a:t>
            </a:r>
            <a:r>
              <a:rPr lang="en-US" dirty="0" err="1"/>
              <a:t>prerađivačkoj</a:t>
            </a:r>
            <a:r>
              <a:rPr lang="en-US" dirty="0"/>
              <a:t> </a:t>
            </a:r>
            <a:r>
              <a:rPr lang="en-US" dirty="0" err="1"/>
              <a:t>industriji</a:t>
            </a:r>
            <a:r>
              <a:rPr lang="en-US" dirty="0"/>
              <a:t> </a:t>
            </a:r>
            <a:r>
              <a:rPr lang="en-US" dirty="0" err="1"/>
              <a:t>iznosila</a:t>
            </a:r>
            <a:r>
              <a:rPr lang="en-US" dirty="0"/>
              <a:t> je  u 2012. </a:t>
            </a:r>
            <a:r>
              <a:rPr lang="en-US" dirty="0" err="1"/>
              <a:t>godini</a:t>
            </a:r>
            <a:r>
              <a:rPr lang="en-US" dirty="0"/>
              <a:t> 6 </a:t>
            </a:r>
            <a:r>
              <a:rPr lang="en-US" dirty="0" err="1"/>
              <a:t>tona</a:t>
            </a:r>
            <a:r>
              <a:rPr lang="en-US" dirty="0"/>
              <a:t> u 2014. </a:t>
            </a:r>
            <a:r>
              <a:rPr lang="en-US" dirty="0" err="1"/>
              <a:t>godini</a:t>
            </a:r>
            <a:r>
              <a:rPr lang="en-US" dirty="0"/>
              <a:t> </a:t>
            </a:r>
            <a:r>
              <a:rPr lang="en-US" dirty="0" err="1"/>
              <a:t>iznosila</a:t>
            </a:r>
            <a:r>
              <a:rPr lang="en-US" dirty="0"/>
              <a:t> je  4 tone u 2016. </a:t>
            </a:r>
            <a:r>
              <a:rPr lang="en-US" dirty="0" err="1"/>
              <a:t>godini</a:t>
            </a:r>
            <a:r>
              <a:rPr lang="en-US" dirty="0"/>
              <a:t> </a:t>
            </a:r>
            <a:r>
              <a:rPr lang="en-US" dirty="0" err="1"/>
              <a:t>iznosila</a:t>
            </a:r>
            <a:r>
              <a:rPr lang="en-US" dirty="0"/>
              <a:t> je  6 </a:t>
            </a:r>
            <a:r>
              <a:rPr lang="en-US" dirty="0" err="1"/>
              <a:t>tona</a:t>
            </a:r>
            <a:r>
              <a:rPr lang="en-US" dirty="0"/>
              <a:t> a u 2018, </a:t>
            </a:r>
            <a:r>
              <a:rPr lang="en-US" dirty="0" err="1"/>
              <a:t>godini</a:t>
            </a:r>
            <a:r>
              <a:rPr lang="en-US" dirty="0"/>
              <a:t> </a:t>
            </a:r>
            <a:r>
              <a:rPr lang="en-US" dirty="0" err="1"/>
              <a:t>iznosila</a:t>
            </a:r>
            <a:r>
              <a:rPr lang="en-US" dirty="0"/>
              <a:t> je  17 </a:t>
            </a:r>
            <a:r>
              <a:rPr lang="en-US" dirty="0" err="1"/>
              <a:t>tona</a:t>
            </a:r>
            <a:r>
              <a:rPr lang="en-US" dirty="0"/>
              <a:t>. </a:t>
            </a:r>
            <a:r>
              <a:rPr lang="en-US" dirty="0" err="1"/>
              <a:t>Baterije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akumulatori</a:t>
            </a:r>
            <a:r>
              <a:rPr lang="en-US" dirty="0"/>
              <a:t> se </a:t>
            </a:r>
            <a:r>
              <a:rPr lang="en-US" dirty="0" err="1"/>
              <a:t>ubraju</a:t>
            </a:r>
            <a:r>
              <a:rPr lang="en-US" dirty="0"/>
              <a:t> u </a:t>
            </a:r>
            <a:r>
              <a:rPr lang="en-US" dirty="0" err="1"/>
              <a:t>opasni</a:t>
            </a:r>
            <a:r>
              <a:rPr lang="en-US" dirty="0"/>
              <a:t> </a:t>
            </a:r>
            <a:r>
              <a:rPr lang="en-US" dirty="0" err="1"/>
              <a:t>otpad</a:t>
            </a:r>
            <a:r>
              <a:rPr lang="en-US" dirty="0"/>
              <a:t> </a:t>
            </a:r>
            <a:r>
              <a:rPr lang="en-US" dirty="0" err="1"/>
              <a:t>njihovo</a:t>
            </a:r>
            <a:r>
              <a:rPr lang="en-US" dirty="0"/>
              <a:t> </a:t>
            </a:r>
            <a:r>
              <a:rPr lang="en-US" dirty="0" err="1"/>
              <a:t>skladištenje</a:t>
            </a:r>
            <a:r>
              <a:rPr lang="en-US" dirty="0"/>
              <a:t> je </a:t>
            </a:r>
            <a:r>
              <a:rPr lang="en-US" dirty="0" err="1"/>
              <a:t>skupo</a:t>
            </a:r>
            <a:r>
              <a:rPr lang="en-US" dirty="0"/>
              <a:t>  </a:t>
            </a:r>
            <a:r>
              <a:rPr lang="en-US" dirty="0" err="1"/>
              <a:t>tako</a:t>
            </a:r>
            <a:r>
              <a:rPr lang="en-US" dirty="0"/>
              <a:t> da 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kod</a:t>
            </a:r>
            <a:r>
              <a:rPr lang="en-US" dirty="0"/>
              <a:t> </a:t>
            </a:r>
            <a:r>
              <a:rPr lang="en-US" dirty="0" err="1"/>
              <a:t>ove</a:t>
            </a:r>
            <a:r>
              <a:rPr lang="en-US" dirty="0"/>
              <a:t> </a:t>
            </a:r>
            <a:r>
              <a:rPr lang="en-US" dirty="0" err="1"/>
              <a:t>vrste</a:t>
            </a:r>
            <a:r>
              <a:rPr lang="en-US" dirty="0"/>
              <a:t> </a:t>
            </a:r>
            <a:r>
              <a:rPr lang="en-US" dirty="0" err="1"/>
              <a:t>otpada</a:t>
            </a:r>
            <a:r>
              <a:rPr lang="en-US" dirty="0"/>
              <a:t> </a:t>
            </a:r>
            <a:r>
              <a:rPr lang="en-US" dirty="0" err="1"/>
              <a:t>reciklaža</a:t>
            </a:r>
            <a:r>
              <a:rPr lang="en-US" dirty="0"/>
              <a:t> </a:t>
            </a:r>
            <a:r>
              <a:rPr lang="en-US" dirty="0" err="1"/>
              <a:t>doprinosi</a:t>
            </a:r>
            <a:r>
              <a:rPr lang="en-US" dirty="0"/>
              <a:t> </a:t>
            </a:r>
            <a:r>
              <a:rPr lang="en-US" dirty="0" err="1"/>
              <a:t>uštedi</a:t>
            </a:r>
            <a:r>
              <a:rPr lang="en-US" dirty="0"/>
              <a:t>. </a:t>
            </a:r>
            <a:r>
              <a:rPr lang="en-US" dirty="0" err="1"/>
              <a:t>Ukupna</a:t>
            </a:r>
            <a:r>
              <a:rPr lang="en-US" dirty="0"/>
              <a:t> </a:t>
            </a:r>
            <a:r>
              <a:rPr lang="en-US" dirty="0" err="1"/>
              <a:t>količina</a:t>
            </a:r>
            <a:r>
              <a:rPr lang="en-US" dirty="0"/>
              <a:t> </a:t>
            </a:r>
            <a:r>
              <a:rPr lang="en-US" dirty="0" err="1"/>
              <a:t>otpada</a:t>
            </a:r>
            <a:r>
              <a:rPr lang="en-US" dirty="0"/>
              <a:t> </a:t>
            </a:r>
            <a:r>
              <a:rPr lang="en-US" dirty="0" err="1"/>
              <a:t>koja</a:t>
            </a:r>
            <a:r>
              <a:rPr lang="en-US" dirty="0"/>
              <a:t> </a:t>
            </a:r>
            <a:r>
              <a:rPr lang="en-US" dirty="0" err="1"/>
              <a:t>nastaje</a:t>
            </a:r>
            <a:r>
              <a:rPr lang="en-US" dirty="0"/>
              <a:t> u </a:t>
            </a:r>
            <a:r>
              <a:rPr lang="en-US" dirty="0" err="1"/>
              <a:t>prerađivačkoj</a:t>
            </a:r>
            <a:r>
              <a:rPr lang="en-US" dirty="0"/>
              <a:t> </a:t>
            </a:r>
            <a:r>
              <a:rPr lang="en-US" dirty="0" err="1"/>
              <a:t>industriji</a:t>
            </a:r>
            <a:r>
              <a:rPr lang="en-US" dirty="0"/>
              <a:t> se </a:t>
            </a:r>
            <a:r>
              <a:rPr lang="en-US" dirty="0" err="1"/>
              <a:t>povećava</a:t>
            </a:r>
            <a:r>
              <a:rPr lang="en-US" dirty="0"/>
              <a:t> </a:t>
            </a:r>
            <a:r>
              <a:rPr lang="en-US" dirty="0" err="1"/>
              <a:t>iz</a:t>
            </a:r>
            <a:r>
              <a:rPr lang="en-US" dirty="0"/>
              <a:t> </a:t>
            </a:r>
            <a:r>
              <a:rPr lang="en-US" dirty="0" err="1"/>
              <a:t>godine</a:t>
            </a:r>
            <a:r>
              <a:rPr lang="en-US" dirty="0"/>
              <a:t> u </a:t>
            </a:r>
            <a:r>
              <a:rPr lang="en-US" dirty="0" err="1"/>
              <a:t>godinu</a:t>
            </a:r>
            <a:r>
              <a:rPr lang="en-US" dirty="0"/>
              <a:t> o </a:t>
            </a:r>
            <a:r>
              <a:rPr lang="en-US" dirty="0" err="1"/>
              <a:t>čemu</a:t>
            </a:r>
            <a:r>
              <a:rPr lang="en-US" dirty="0"/>
              <a:t> </a:t>
            </a:r>
            <a:r>
              <a:rPr lang="en-US" dirty="0" err="1"/>
              <a:t>govore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podaci</a:t>
            </a:r>
            <a:r>
              <a:rPr lang="en-US" dirty="0"/>
              <a:t> </a:t>
            </a:r>
            <a:r>
              <a:rPr lang="en-US" dirty="0" err="1"/>
              <a:t>tako</a:t>
            </a:r>
            <a:r>
              <a:rPr lang="en-US" dirty="0"/>
              <a:t> je u 2012. </a:t>
            </a:r>
            <a:r>
              <a:rPr lang="en-US" dirty="0" err="1"/>
              <a:t>godini</a:t>
            </a:r>
            <a:r>
              <a:rPr lang="en-US" dirty="0"/>
              <a:t> </a:t>
            </a:r>
            <a:r>
              <a:rPr lang="en-US" dirty="0" err="1"/>
              <a:t>ukupna</a:t>
            </a:r>
            <a:r>
              <a:rPr lang="en-US" dirty="0"/>
              <a:t> </a:t>
            </a:r>
            <a:r>
              <a:rPr lang="en-US" dirty="0" err="1"/>
              <a:t>količina</a:t>
            </a:r>
            <a:r>
              <a:rPr lang="en-US" dirty="0"/>
              <a:t> </a:t>
            </a:r>
            <a:r>
              <a:rPr lang="en-US" dirty="0" err="1"/>
              <a:t>otpada</a:t>
            </a:r>
            <a:r>
              <a:rPr lang="en-US" dirty="0"/>
              <a:t> </a:t>
            </a:r>
            <a:r>
              <a:rPr lang="en-US" dirty="0" err="1"/>
              <a:t>iznosila</a:t>
            </a:r>
            <a:r>
              <a:rPr lang="en-US" dirty="0"/>
              <a:t> 490 511 </a:t>
            </a:r>
            <a:r>
              <a:rPr lang="en-US" dirty="0" err="1"/>
              <a:t>tona</a:t>
            </a:r>
            <a:r>
              <a:rPr lang="en-US" dirty="0"/>
              <a:t> u 2014. </a:t>
            </a:r>
            <a:r>
              <a:rPr lang="en-US" dirty="0" err="1"/>
              <a:t>godini</a:t>
            </a:r>
            <a:r>
              <a:rPr lang="en-US" dirty="0"/>
              <a:t> je </a:t>
            </a:r>
            <a:r>
              <a:rPr lang="en-US" dirty="0" err="1"/>
              <a:t>iznosila</a:t>
            </a:r>
            <a:r>
              <a:rPr lang="en-US" dirty="0"/>
              <a:t> 459 915 </a:t>
            </a:r>
            <a:r>
              <a:rPr lang="en-US" dirty="0" err="1"/>
              <a:t>tona</a:t>
            </a:r>
            <a:r>
              <a:rPr lang="en-US" dirty="0"/>
              <a:t> u 2016. </a:t>
            </a:r>
            <a:r>
              <a:rPr lang="en-US" dirty="0" err="1"/>
              <a:t>godini</a:t>
            </a:r>
            <a:r>
              <a:rPr lang="en-US" dirty="0"/>
              <a:t> je </a:t>
            </a:r>
            <a:r>
              <a:rPr lang="en-US" dirty="0" err="1"/>
              <a:t>iznosila</a:t>
            </a:r>
            <a:r>
              <a:rPr lang="en-US" dirty="0"/>
              <a:t> 386 970 </a:t>
            </a:r>
            <a:r>
              <a:rPr lang="en-US" dirty="0" err="1"/>
              <a:t>tona</a:t>
            </a:r>
            <a:r>
              <a:rPr lang="en-US" dirty="0"/>
              <a:t> u 2018. </a:t>
            </a:r>
            <a:r>
              <a:rPr lang="en-US" dirty="0" err="1"/>
              <a:t>godini</a:t>
            </a:r>
            <a:r>
              <a:rPr lang="en-US" dirty="0"/>
              <a:t> je </a:t>
            </a:r>
            <a:r>
              <a:rPr lang="en-US" dirty="0" err="1"/>
              <a:t>iznosila</a:t>
            </a:r>
            <a:r>
              <a:rPr lang="en-US" dirty="0"/>
              <a:t> 530 939 </a:t>
            </a:r>
            <a:r>
              <a:rPr lang="en-US" dirty="0" err="1"/>
              <a:t>tona</a:t>
            </a:r>
            <a:r>
              <a:rPr lang="en-US" dirty="0"/>
              <a:t>. </a:t>
            </a:r>
            <a:r>
              <a:rPr lang="en-US" dirty="0" err="1"/>
              <a:t>Velike</a:t>
            </a:r>
            <a:r>
              <a:rPr lang="en-US" dirty="0"/>
              <a:t> </a:t>
            </a:r>
            <a:r>
              <a:rPr lang="en-US" dirty="0" err="1"/>
              <a:t>količine</a:t>
            </a:r>
            <a:r>
              <a:rPr lang="en-US" dirty="0"/>
              <a:t> </a:t>
            </a:r>
            <a:r>
              <a:rPr lang="en-US" dirty="0" err="1"/>
              <a:t>otpada</a:t>
            </a:r>
            <a:r>
              <a:rPr lang="en-US" dirty="0"/>
              <a:t> </a:t>
            </a:r>
            <a:r>
              <a:rPr lang="en-US" dirty="0" err="1"/>
              <a:t>koje</a:t>
            </a:r>
            <a:r>
              <a:rPr lang="en-US" dirty="0"/>
              <a:t> </a:t>
            </a:r>
            <a:r>
              <a:rPr lang="en-US" dirty="0" err="1"/>
              <a:t>nastaju</a:t>
            </a:r>
            <a:r>
              <a:rPr lang="en-US" dirty="0"/>
              <a:t> </a:t>
            </a:r>
            <a:r>
              <a:rPr lang="en-US" dirty="0" err="1"/>
              <a:t>iz</a:t>
            </a:r>
            <a:r>
              <a:rPr lang="en-US" dirty="0"/>
              <a:t> </a:t>
            </a:r>
            <a:r>
              <a:rPr lang="en-US" dirty="0" err="1"/>
              <a:t>godine</a:t>
            </a:r>
            <a:r>
              <a:rPr lang="en-US" dirty="0"/>
              <a:t> u </a:t>
            </a:r>
            <a:r>
              <a:rPr lang="en-US" dirty="0" err="1"/>
              <a:t>godinu</a:t>
            </a:r>
            <a:r>
              <a:rPr lang="en-US" dirty="0"/>
              <a:t> u </a:t>
            </a:r>
            <a:r>
              <a:rPr lang="en-US" dirty="0" err="1"/>
              <a:t>prerađivačkoj</a:t>
            </a:r>
            <a:r>
              <a:rPr lang="en-US" dirty="0"/>
              <a:t> </a:t>
            </a:r>
            <a:r>
              <a:rPr lang="en-US" dirty="0" err="1"/>
              <a:t>industriji</a:t>
            </a:r>
            <a:r>
              <a:rPr lang="en-US" dirty="0"/>
              <a:t>  </a:t>
            </a:r>
            <a:r>
              <a:rPr lang="en-US" dirty="0" err="1"/>
              <a:t>zahtjevaju</a:t>
            </a:r>
            <a:r>
              <a:rPr lang="en-US" dirty="0"/>
              <a:t> </a:t>
            </a:r>
            <a:r>
              <a:rPr lang="en-US" dirty="0" err="1"/>
              <a:t>velike</a:t>
            </a:r>
            <a:r>
              <a:rPr lang="en-US" dirty="0"/>
              <a:t> </a:t>
            </a:r>
            <a:r>
              <a:rPr lang="en-US" dirty="0" err="1"/>
              <a:t>troškove</a:t>
            </a:r>
            <a:r>
              <a:rPr lang="en-US" dirty="0"/>
              <a:t>. </a:t>
            </a:r>
            <a:r>
              <a:rPr lang="en-US" dirty="0" err="1"/>
              <a:t>Ekonomski</a:t>
            </a:r>
            <a:r>
              <a:rPr lang="en-US" dirty="0"/>
              <a:t> </a:t>
            </a:r>
            <a:r>
              <a:rPr lang="en-US" dirty="0" err="1"/>
              <a:t>doprinos</a:t>
            </a:r>
            <a:r>
              <a:rPr lang="en-US" dirty="0"/>
              <a:t>  od </a:t>
            </a:r>
            <a:r>
              <a:rPr lang="en-US" dirty="0" err="1"/>
              <a:t>otpada</a:t>
            </a:r>
            <a:r>
              <a:rPr lang="en-US" dirty="0"/>
              <a:t> </a:t>
            </a:r>
            <a:r>
              <a:rPr lang="en-US" dirty="0" err="1"/>
              <a:t>nastalog</a:t>
            </a:r>
            <a:r>
              <a:rPr lang="en-US" dirty="0"/>
              <a:t> u </a:t>
            </a:r>
            <a:r>
              <a:rPr lang="en-US" dirty="0" err="1"/>
              <a:t>prerađivačkoj</a:t>
            </a:r>
            <a:r>
              <a:rPr lang="en-US" dirty="0"/>
              <a:t> </a:t>
            </a:r>
            <a:r>
              <a:rPr lang="en-US" dirty="0" err="1"/>
              <a:t>industriji</a:t>
            </a:r>
            <a:r>
              <a:rPr lang="en-US" dirty="0"/>
              <a:t>  </a:t>
            </a:r>
            <a:r>
              <a:rPr lang="en-US" dirty="0" err="1"/>
              <a:t>može</a:t>
            </a:r>
            <a:r>
              <a:rPr lang="en-US" dirty="0"/>
              <a:t> se </a:t>
            </a:r>
            <a:r>
              <a:rPr lang="en-US" dirty="0" err="1"/>
              <a:t>ostvariti</a:t>
            </a:r>
            <a:r>
              <a:rPr lang="en-US" dirty="0"/>
              <a:t> </a:t>
            </a:r>
            <a:r>
              <a:rPr lang="en-US" dirty="0" err="1"/>
              <a:t>prije</a:t>
            </a:r>
            <a:r>
              <a:rPr lang="en-US" dirty="0"/>
              <a:t> </a:t>
            </a:r>
            <a:r>
              <a:rPr lang="en-US" dirty="0" err="1"/>
              <a:t>svega</a:t>
            </a:r>
            <a:r>
              <a:rPr lang="en-US" dirty="0"/>
              <a:t> </a:t>
            </a:r>
            <a:r>
              <a:rPr lang="en-US" dirty="0" err="1"/>
              <a:t>reciklažom</a:t>
            </a:r>
            <a:r>
              <a:rPr lang="en-US" dirty="0"/>
              <a:t> </a:t>
            </a:r>
            <a:r>
              <a:rPr lang="en-US" dirty="0" err="1"/>
              <a:t>ponovnom</a:t>
            </a:r>
            <a:r>
              <a:rPr lang="en-US" dirty="0"/>
              <a:t> </a:t>
            </a:r>
            <a:r>
              <a:rPr lang="en-US" dirty="0" err="1"/>
              <a:t>upotrebom</a:t>
            </a:r>
            <a:r>
              <a:rPr lang="en-US" dirty="0"/>
              <a:t> </a:t>
            </a:r>
            <a:r>
              <a:rPr lang="en-US" dirty="0" err="1"/>
              <a:t>istih</a:t>
            </a:r>
            <a:r>
              <a:rPr lang="en-US" dirty="0"/>
              <a:t>  </a:t>
            </a:r>
            <a:r>
              <a:rPr lang="en-US" dirty="0" err="1"/>
              <a:t>materijala</a:t>
            </a:r>
            <a:r>
              <a:rPr lang="en-US" dirty="0"/>
              <a:t>, </a:t>
            </a:r>
            <a:r>
              <a:rPr lang="en-US" dirty="0" err="1"/>
              <a:t>štednjom</a:t>
            </a:r>
            <a:r>
              <a:rPr lang="en-US" dirty="0"/>
              <a:t> </a:t>
            </a:r>
            <a:r>
              <a:rPr lang="en-US" dirty="0" err="1"/>
              <a:t>prirodnih</a:t>
            </a:r>
            <a:r>
              <a:rPr lang="en-US" dirty="0"/>
              <a:t> </a:t>
            </a:r>
            <a:r>
              <a:rPr lang="en-US" dirty="0" err="1"/>
              <a:t>resursa</a:t>
            </a:r>
            <a:r>
              <a:rPr lang="en-US" dirty="0"/>
              <a:t>, </a:t>
            </a:r>
            <a:r>
              <a:rPr lang="en-US" dirty="0" err="1"/>
              <a:t>smanjenjem</a:t>
            </a:r>
            <a:r>
              <a:rPr lang="en-US" dirty="0"/>
              <a:t> </a:t>
            </a:r>
            <a:r>
              <a:rPr lang="en-US" dirty="0" err="1"/>
              <a:t>troškova</a:t>
            </a:r>
            <a:r>
              <a:rPr lang="en-US" dirty="0"/>
              <a:t> </a:t>
            </a:r>
            <a:r>
              <a:rPr lang="en-US" dirty="0" err="1"/>
              <a:t>za</a:t>
            </a:r>
            <a:r>
              <a:rPr lang="en-US" dirty="0"/>
              <a:t> </a:t>
            </a:r>
            <a:r>
              <a:rPr lang="en-US" dirty="0" err="1"/>
              <a:t>odlaganje</a:t>
            </a:r>
            <a:r>
              <a:rPr lang="en-US" dirty="0"/>
              <a:t> </a:t>
            </a:r>
            <a:r>
              <a:rPr lang="en-US" dirty="0" err="1"/>
              <a:t>otpada</a:t>
            </a:r>
            <a:r>
              <a:rPr lang="en-US" dirty="0"/>
              <a:t> </a:t>
            </a:r>
            <a:r>
              <a:rPr lang="en-US" dirty="0" err="1"/>
              <a:t>kao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smanjenjem</a:t>
            </a:r>
            <a:r>
              <a:rPr lang="en-US" dirty="0"/>
              <a:t> </a:t>
            </a:r>
            <a:r>
              <a:rPr lang="en-US" dirty="0" err="1"/>
              <a:t>potrošnje</a:t>
            </a:r>
            <a:r>
              <a:rPr lang="en-US" dirty="0"/>
              <a:t> </a:t>
            </a:r>
            <a:r>
              <a:rPr lang="en-US" dirty="0" err="1"/>
              <a:t>energije</a:t>
            </a:r>
            <a:r>
              <a:rPr lang="en-US" dirty="0"/>
              <a:t>.    </a:t>
            </a:r>
          </a:p>
          <a:p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7" name="Text Placeholder 2"/>
          <p:cNvSpPr txBox="1">
            <a:spLocks/>
          </p:cNvSpPr>
          <p:nvPr/>
        </p:nvSpPr>
        <p:spPr>
          <a:xfrm>
            <a:off x="992188" y="1833563"/>
            <a:ext cx="5157787" cy="82391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sz="quarter" idx="4"/>
          </p:nvPr>
        </p:nvPicPr>
        <p:blipFill>
          <a:blip r:embed="rId2"/>
          <a:stretch>
            <a:fillRect/>
          </a:stretch>
        </p:blipFill>
        <p:spPr>
          <a:xfrm>
            <a:off x="7020719" y="3690144"/>
            <a:ext cx="3486150" cy="13144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79055" y="5161280"/>
            <a:ext cx="1933575" cy="1289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5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744</Words>
  <Application>Microsoft Office PowerPoint</Application>
  <PresentationFormat>Widescreen</PresentationFormat>
  <Paragraphs>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Times New Roman</vt:lpstr>
      <vt:lpstr>Office Theme</vt:lpstr>
      <vt:lpstr>PowerPoint Presentation</vt:lpstr>
      <vt:lpstr>EKONOMSKI DOPRINOS OD OTPADA NASTALOG U PRERAĐIVAČKOJ INDUSTRIJI                                 DOC.DR BILJANA BESPALJKO Profesorica biologije u JU Poljoprivrednoj školi u Banjoj Luci      Predmet ovog rada odnosi se na ekonomsku korist  koja može da nastane od ponovnog korištenja  otpada nastalog u prerađivačkoj industriji.    UVOD  Otpad  nastaje prilikom proizvodnje kao i nakon potrošnje određenih proizvoda. Materije koje su sadržane u otpadu  u velikoj mjeri ugrožavaju životnu sredinu. U rješavanju  problemu zaštite životne sredine adekvatno i ekonomično  postupanje sa otpadom mora imati prednost. U otpadu se nalazi mnogo ponovo iskoristivih sastojaka i zato se unapređuju postupci za reciklažu otpada.Pomoću određenih tehnologija otpad se može pretvoriti u sirovine koje se mogu koristiti za dalju preradu.     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Korisnik</dc:creator>
  <cp:lastModifiedBy>Korisnik</cp:lastModifiedBy>
  <cp:revision>7</cp:revision>
  <dcterms:created xsi:type="dcterms:W3CDTF">2020-09-08T18:45:27Z</dcterms:created>
  <dcterms:modified xsi:type="dcterms:W3CDTF">2020-09-09T04:48:21Z</dcterms:modified>
</cp:coreProperties>
</file>