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7"/>
  </p:notesMasterIdLst>
  <p:sldIdLst>
    <p:sldId id="271" r:id="rId2"/>
    <p:sldId id="277" r:id="rId3"/>
    <p:sldId id="278" r:id="rId4"/>
    <p:sldId id="279" r:id="rId5"/>
    <p:sldId id="280" r:id="rId6"/>
    <p:sldId id="281" r:id="rId7"/>
    <p:sldId id="300"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27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CC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4660"/>
  </p:normalViewPr>
  <p:slideViewPr>
    <p:cSldViewPr snapToGrid="0">
      <p:cViewPr varScale="1">
        <p:scale>
          <a:sx n="83" d="100"/>
          <a:sy n="83" d="100"/>
        </p:scale>
        <p:origin x="1507" y="62"/>
      </p:cViewPr>
      <p:guideLst/>
    </p:cSldViewPr>
  </p:slideViewPr>
  <p:notesTextViewPr>
    <p:cViewPr>
      <p:scale>
        <a:sx n="1" d="1"/>
        <a:sy n="1" d="1"/>
      </p:scale>
      <p:origin x="0" y="0"/>
    </p:cViewPr>
  </p:notesTextViewPr>
  <p:sorterViewPr>
    <p:cViewPr>
      <p:scale>
        <a:sx n="100" d="100"/>
        <a:sy n="100" d="100"/>
      </p:scale>
      <p:origin x="0" y="-54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C00000"/>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13FF-44E9-9299-A192764DFFB2}"/>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13FF-44E9-9299-A192764DFFB2}"/>
              </c:ext>
            </c:extLst>
          </c:dPt>
          <c:dLbls>
            <c:dLbl>
              <c:idx val="0"/>
              <c:tx>
                <c:rich>
                  <a:bodyPr rot="0" spcFirstLastPara="1" vertOverflow="ellipsis" vert="horz" wrap="square" lIns="38100" tIns="19050" rIns="38100" bIns="19050" anchor="ctr" anchorCtr="1">
                    <a:spAutoFit/>
                  </a:bodyPr>
                  <a:lstStyle/>
                  <a:p>
                    <a:pPr>
                      <a:defRPr sz="1800" b="1" i="0" u="none" strike="noStrike" kern="1200" spc="0" baseline="0">
                        <a:solidFill>
                          <a:schemeClr val="accent1"/>
                        </a:solidFill>
                        <a:latin typeface="+mn-lt"/>
                        <a:ea typeface="+mn-ea"/>
                        <a:cs typeface="+mn-cs"/>
                      </a:defRPr>
                    </a:pPr>
                    <a:fld id="{98154093-D9D6-4AD0-B009-5090F390E8BD}" type="CATEGORYNAME">
                      <a:rPr lang="en-US">
                        <a:solidFill>
                          <a:srgbClr val="C00000"/>
                        </a:solidFill>
                      </a:rPr>
                      <a:pPr>
                        <a:defRPr sz="1800"/>
                      </a:pPr>
                      <a:t>[CATEGORY NAME]</a:t>
                    </a:fld>
                    <a:r>
                      <a:rPr lang="en-US" baseline="0" dirty="0">
                        <a:solidFill>
                          <a:srgbClr val="C00000"/>
                        </a:solidFill>
                      </a:rPr>
                      <a:t>
</a:t>
                    </a:r>
                    <a:fld id="{398C3316-F357-4D53-8B6C-22211E3F3CD5}" type="PERCENTAGE">
                      <a:rPr lang="en-US" baseline="0">
                        <a:solidFill>
                          <a:srgbClr val="C00000"/>
                        </a:solidFill>
                      </a:rPr>
                      <a:pPr>
                        <a:defRPr sz="1800"/>
                      </a:pPr>
                      <a:t>[PERCENTAGE]</a:t>
                    </a:fld>
                    <a:endParaRPr lang="en-US" baseline="0" dirty="0">
                      <a:solidFill>
                        <a:srgbClr val="C00000"/>
                      </a:solidFill>
                    </a:endParaRPr>
                  </a:p>
                </c:rich>
              </c:tx>
              <c:spPr>
                <a:noFill/>
                <a:ln>
                  <a:noFill/>
                </a:ln>
                <a:effectLst/>
              </c:spPr>
              <c:txPr>
                <a:bodyPr rot="0" spcFirstLastPara="1" vertOverflow="ellipsis" vert="horz" wrap="square" lIns="38100" tIns="19050" rIns="38100" bIns="19050" anchor="ctr" anchorCtr="1">
                  <a:spAutoFit/>
                </a:bodyPr>
                <a:lstStyle/>
                <a:p>
                  <a:pPr>
                    <a:defRPr sz="18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13FF-44E9-9299-A192764DFFB2}"/>
                </c:ext>
              </c:extLst>
            </c:dLbl>
            <c:dLbl>
              <c:idx val="1"/>
              <c:spPr>
                <a:noFill/>
                <a:ln>
                  <a:noFill/>
                </a:ln>
                <a:effectLst/>
              </c:spPr>
              <c:txPr>
                <a:bodyPr rot="0" spcFirstLastPara="1" vertOverflow="ellipsis" vert="horz" wrap="square" lIns="38100" tIns="19050" rIns="38100" bIns="19050" anchor="ctr" anchorCtr="1">
                  <a:spAutoFit/>
                </a:bodyPr>
                <a:lstStyle/>
                <a:p>
                  <a:pPr>
                    <a:defRPr sz="180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3-13FF-44E9-9299-A192764DFFB2}"/>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Sheet1!$C$4:$D$4</c:f>
              <c:strCache>
                <c:ptCount val="2"/>
                <c:pt idx="0">
                  <c:v>Pozitivne hemokulture</c:v>
                </c:pt>
                <c:pt idx="1">
                  <c:v>Negativne hemokulture</c:v>
                </c:pt>
              </c:strCache>
            </c:strRef>
          </c:cat>
          <c:val>
            <c:numRef>
              <c:f>Sheet1!$C$5:$D$5</c:f>
              <c:numCache>
                <c:formatCode>General</c:formatCode>
                <c:ptCount val="2"/>
                <c:pt idx="0">
                  <c:v>108</c:v>
                </c:pt>
                <c:pt idx="1">
                  <c:v>142</c:v>
                </c:pt>
              </c:numCache>
            </c:numRef>
          </c:val>
          <c:extLst>
            <c:ext xmlns:c16="http://schemas.microsoft.com/office/drawing/2014/chart" uri="{C3380CC4-5D6E-409C-BE32-E72D297353CC}">
              <c16:uniqueId val="{00000004-13FF-44E9-9299-A192764DFFB2}"/>
            </c:ext>
          </c:extLst>
        </c:ser>
        <c:dLbls>
          <c:dLblPos val="outEnd"/>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rgbClr val="C00000"/>
            </a:solidFill>
          </c:spPr>
          <c:dPt>
            <c:idx val="0"/>
            <c:bubble3D val="0"/>
            <c:spPr>
              <a:solidFill>
                <a:srgbClr val="C00000"/>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7D44-4266-ACEC-BB15AFAAB72A}"/>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7D44-4266-ACEC-BB15AFAAB72A}"/>
              </c:ext>
            </c:extLst>
          </c:dPt>
          <c:dLbls>
            <c:dLbl>
              <c:idx val="0"/>
              <c:tx>
                <c:rich>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fld id="{C511BFB2-9D3F-4727-9997-CC22A0EA637F}" type="CATEGORYNAME">
                      <a:rPr lang="en-US">
                        <a:solidFill>
                          <a:srgbClr val="C00000"/>
                        </a:solidFill>
                      </a:rPr>
                      <a:pPr>
                        <a:defRPr sz="2000"/>
                      </a:pPr>
                      <a:t>[CATEGORY NAME]</a:t>
                    </a:fld>
                    <a:r>
                      <a:rPr lang="en-US" baseline="0" dirty="0">
                        <a:solidFill>
                          <a:srgbClr val="C00000"/>
                        </a:solidFill>
                      </a:rPr>
                      <a:t>
</a:t>
                    </a:r>
                    <a:fld id="{06BE3F46-E7A0-452F-8397-01F86D00CBAE}" type="PERCENTAGE">
                      <a:rPr lang="en-US" baseline="0">
                        <a:solidFill>
                          <a:srgbClr val="C00000"/>
                        </a:solidFill>
                      </a:rPr>
                      <a:pPr>
                        <a:defRPr sz="2000"/>
                      </a:pPr>
                      <a:t>[PERCENTAGE]</a:t>
                    </a:fld>
                    <a:endParaRPr lang="en-US" baseline="0" dirty="0">
                      <a:solidFill>
                        <a:srgbClr val="C00000"/>
                      </a:solidFill>
                    </a:endParaRPr>
                  </a:p>
                </c:rich>
              </c:tx>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7D44-4266-ACEC-BB15AFAAB72A}"/>
                </c:ext>
              </c:extLst>
            </c:dLbl>
            <c:dLbl>
              <c:idx val="1"/>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3-7D44-4266-ACEC-BB15AFAAB72A}"/>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Sheet1!$D$20:$E$20</c:f>
              <c:strCache>
                <c:ptCount val="2"/>
                <c:pt idx="0">
                  <c:v>Gram pozitivne bakterije</c:v>
                </c:pt>
                <c:pt idx="1">
                  <c:v>Gram negativne bakterije</c:v>
                </c:pt>
              </c:strCache>
            </c:strRef>
          </c:cat>
          <c:val>
            <c:numRef>
              <c:f>Sheet1!$D$21:$E$21</c:f>
              <c:numCache>
                <c:formatCode>General</c:formatCode>
                <c:ptCount val="2"/>
                <c:pt idx="0">
                  <c:v>73</c:v>
                </c:pt>
                <c:pt idx="1">
                  <c:v>35</c:v>
                </c:pt>
              </c:numCache>
            </c:numRef>
          </c:val>
          <c:extLst>
            <c:ext xmlns:c16="http://schemas.microsoft.com/office/drawing/2014/chart" uri="{C3380CC4-5D6E-409C-BE32-E72D297353CC}">
              <c16:uniqueId val="{00000004-7D44-4266-ACEC-BB15AFAAB72A}"/>
            </c:ext>
          </c:extLst>
        </c:ser>
        <c:dLbls>
          <c:dLblPos val="outEnd"/>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BC4-487C-AC5F-99C24C2FB9C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BC4-487C-AC5F-99C24C2FB9C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BC4-487C-AC5F-99C24C2FB9C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BC4-487C-AC5F-99C24C2FB9C1}"/>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Sheet1!$D$31:$D$34</c:f>
              <c:strCache>
                <c:ptCount val="4"/>
                <c:pt idx="0">
                  <c:v>Staphyilococcus epidermidis</c:v>
                </c:pt>
                <c:pt idx="1">
                  <c:v>Enterococcus spp.-Enterococcus daecalis</c:v>
                </c:pt>
                <c:pt idx="2">
                  <c:v>Staphylococcus aureus</c:v>
                </c:pt>
                <c:pt idx="3">
                  <c:v>Koagulaza negativan stafilokok</c:v>
                </c:pt>
              </c:strCache>
            </c:strRef>
          </c:cat>
          <c:val>
            <c:numRef>
              <c:f>Sheet1!$E$31:$E$34</c:f>
              <c:numCache>
                <c:formatCode>General</c:formatCode>
                <c:ptCount val="4"/>
                <c:pt idx="0">
                  <c:v>55</c:v>
                </c:pt>
                <c:pt idx="1">
                  <c:v>8</c:v>
                </c:pt>
                <c:pt idx="2">
                  <c:v>7</c:v>
                </c:pt>
                <c:pt idx="3">
                  <c:v>3</c:v>
                </c:pt>
              </c:numCache>
            </c:numRef>
          </c:val>
          <c:extLst>
            <c:ext xmlns:c16="http://schemas.microsoft.com/office/drawing/2014/chart" uri="{C3380CC4-5D6E-409C-BE32-E72D297353CC}">
              <c16:uniqueId val="{00000008-1BC4-487C-AC5F-99C24C2FB9C1}"/>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814-4C22-9594-39FE46A32CB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7814-4C22-9594-39FE46A32CB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7814-4C22-9594-39FE46A32CB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7814-4C22-9594-39FE46A32CB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7814-4C22-9594-39FE46A32CBA}"/>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7814-4C22-9594-39FE46A32CBA}"/>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7814-4C22-9594-39FE46A32CBA}"/>
              </c:ext>
            </c:extLst>
          </c:dPt>
          <c:dLbls>
            <c:dLbl>
              <c:idx val="0"/>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213353EA-7324-47A2-86C9-8E8E32822C21}"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7814-4C22-9594-39FE46A32CBA}"/>
                </c:ext>
              </c:extLst>
            </c:dLbl>
            <c:dLbl>
              <c:idx val="1"/>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CB18E97A-B9B7-4333-BCBF-9680D92E8A74}"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7814-4C22-9594-39FE46A32CBA}"/>
                </c:ext>
              </c:extLst>
            </c:dLbl>
            <c:dLbl>
              <c:idx val="2"/>
              <c:layout>
                <c:manualLayout>
                  <c:x val="-4.348474855625243E-2"/>
                  <c:y val="-8.2647822631326015E-2"/>
                </c:manualLayout>
              </c:layout>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12685B87-78F6-4601-BB05-79233612C864}"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7814-4C22-9594-39FE46A32CBA}"/>
                </c:ext>
              </c:extLst>
            </c:dLbl>
            <c:dLbl>
              <c:idx val="3"/>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41C8CB82-7AC4-44E6-9EB2-6A03E0970C3C}"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7814-4C22-9594-39FE46A32CBA}"/>
                </c:ext>
              </c:extLst>
            </c:dLbl>
            <c:dLbl>
              <c:idx val="4"/>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CF97DDFA-B88B-42C8-85A4-D9F1BCFD6B82}"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7814-4C22-9594-39FE46A32CBA}"/>
                </c:ext>
              </c:extLst>
            </c:dLbl>
            <c:dLbl>
              <c:idx val="5"/>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E710102F-752B-4A8A-8B50-4B9713A37786}" type="PERCENTAGE">
                      <a:rPr lang="en-US" sz="1400" b="1"/>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7814-4C22-9594-39FE46A32CBA}"/>
                </c:ext>
              </c:extLst>
            </c:dLbl>
            <c:dLbl>
              <c:idx val="6"/>
              <c:layout>
                <c:manualLayout>
                  <c:x val="2.7222887087882008E-2"/>
                  <c:y val="8.8523564416430375E-2"/>
                </c:manualLayout>
              </c:layout>
              <c:tx>
                <c:rich>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fld id="{06212DB6-F318-48DC-B1FD-CE2AE485D4F2}" type="PERCENTAGE">
                      <a:rPr lang="en-US" sz="1400" b="1">
                        <a:solidFill>
                          <a:schemeClr val="bg1"/>
                        </a:solidFill>
                      </a:rPr>
                      <a:pPr>
                        <a:defRPr sz="1400"/>
                      </a:pPr>
                      <a:t>[PERCENTAGE]</a:t>
                    </a:fld>
                    <a:endParaRPr lang="en-US"/>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D-7814-4C22-9594-39FE46A32CB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Sheet1!$A$2:$A$8</c:f>
              <c:strCache>
                <c:ptCount val="7"/>
                <c:pt idx="0">
                  <c:v>Pseudomonas aeruginosa</c:v>
                </c:pt>
                <c:pt idx="1">
                  <c:v>Escherichia coli </c:v>
                </c:pt>
                <c:pt idx="2">
                  <c:v>Proteus vulgaris</c:v>
                </c:pt>
                <c:pt idx="3">
                  <c:v>Acinetobacter spp</c:v>
                </c:pt>
                <c:pt idx="4">
                  <c:v>Klebsiella spp.</c:v>
                </c:pt>
                <c:pt idx="5">
                  <c:v>Proteus mirabilis </c:v>
                </c:pt>
                <c:pt idx="6">
                  <c:v>Serratia </c:v>
                </c:pt>
              </c:strCache>
            </c:strRef>
          </c:cat>
          <c:val>
            <c:numRef>
              <c:f>Sheet1!$B$2:$B$8</c:f>
              <c:numCache>
                <c:formatCode>0%</c:formatCode>
                <c:ptCount val="7"/>
                <c:pt idx="0">
                  <c:v>0.26</c:v>
                </c:pt>
                <c:pt idx="1">
                  <c:v>0.14000000000000001</c:v>
                </c:pt>
                <c:pt idx="2">
                  <c:v>0.03</c:v>
                </c:pt>
                <c:pt idx="3">
                  <c:v>0.2</c:v>
                </c:pt>
                <c:pt idx="4">
                  <c:v>0.11</c:v>
                </c:pt>
                <c:pt idx="5">
                  <c:v>0.2</c:v>
                </c:pt>
                <c:pt idx="6">
                  <c:v>0.06</c:v>
                </c:pt>
              </c:numCache>
            </c:numRef>
          </c:val>
          <c:extLst>
            <c:ext xmlns:c16="http://schemas.microsoft.com/office/drawing/2014/chart" uri="{C3380CC4-5D6E-409C-BE32-E72D297353CC}">
              <c16:uniqueId val="{0000000E-7814-4C22-9594-39FE46A32CBA}"/>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manualLayout>
          <c:xMode val="edge"/>
          <c:yMode val="edge"/>
          <c:x val="4.5866204899593456E-2"/>
          <c:y val="0.68023616980309887"/>
          <c:w val="0.95244411166969734"/>
          <c:h val="0.29147386982032653"/>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8EF6EA-26B4-4DA5-B697-9969159E7EA6}" type="datetimeFigureOut">
              <a:rPr lang="en-US" smtClean="0"/>
              <a:t>1/19/2022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CCDF44-D452-4C61-97C3-7DA124440337}" type="slidenum">
              <a:rPr lang="en-US" smtClean="0"/>
              <a:t>‹#›</a:t>
            </a:fld>
            <a:endParaRPr lang="en-US"/>
          </a:p>
        </p:txBody>
      </p:sp>
    </p:spTree>
    <p:extLst>
      <p:ext uri="{BB962C8B-B14F-4D97-AF65-F5344CB8AC3E}">
        <p14:creationId xmlns:p14="http://schemas.microsoft.com/office/powerpoint/2010/main" val="2780240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1DB0A79-DDBE-4D0B-913C-96E29529865A}"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41940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5EB346-6ED4-41AE-ABDC-76B79DEEA66B}"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283331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27B0AC-821B-48FC-916B-7F7E509A47DD}"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28316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E16002E-17F3-46D2-8209-2F13EA501011}"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731499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0EEE83-E9D7-4E16-950F-1872409135A4}" type="datetime1">
              <a:rPr lang="en-US" smtClean="0"/>
              <a:t>1/19/2022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047201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9435D0B-4DC6-42AD-9ECA-FCAE5BD2D561}" type="datetime1">
              <a:rPr lang="en-US" smtClean="0"/>
              <a:t>1/19/2022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4053480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4E203-5910-4708-AF1C-D8F6E02F8F10}" type="datetime1">
              <a:rPr lang="en-US" smtClean="0"/>
              <a:t>1/19/2022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597496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CE6598F-E423-45DF-8BDB-27BA356B2750}"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723144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9A639C9-800D-4430-8527-CADB0147BEAD}"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95851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3FF1FD-B482-4E83-B3FB-51B18A09EF2C}"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831177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C30806-D936-478B-AF64-D73DCFF5F7F6}"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801113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03296FF-2FE7-4B4A-86A7-089E2B07BFEE}" type="datetime1">
              <a:rPr lang="en-US" smtClean="0"/>
              <a:t>1/19/2022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AE05A82-540F-44F6-907A-49035C5DE833}" type="slidenum">
              <a:rPr lang="en-US" smtClean="0"/>
              <a:t>‹#›</a:t>
            </a:fld>
            <a:endParaRPr lang="en-US"/>
          </a:p>
        </p:txBody>
      </p:sp>
    </p:spTree>
    <p:extLst>
      <p:ext uri="{BB962C8B-B14F-4D97-AF65-F5344CB8AC3E}">
        <p14:creationId xmlns:p14="http://schemas.microsoft.com/office/powerpoint/2010/main" val="1882869930"/>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chart" Target="../charts/chart4.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1</a:t>
            </a:fld>
            <a:endParaRPr lang="en-US" dirty="0"/>
          </a:p>
        </p:txBody>
      </p:sp>
      <p:sp>
        <p:nvSpPr>
          <p:cNvPr id="4" name="Rectangle 3">
            <a:extLst>
              <a:ext uri="{FF2B5EF4-FFF2-40B4-BE49-F238E27FC236}">
                <a16:creationId xmlns:a16="http://schemas.microsoft.com/office/drawing/2014/main" id="{36E8601D-C1EC-4117-A63D-BE06A36A281A}"/>
              </a:ext>
            </a:extLst>
          </p:cNvPr>
          <p:cNvSpPr/>
          <p:nvPr/>
        </p:nvSpPr>
        <p:spPr>
          <a:xfrm>
            <a:off x="331099" y="2545868"/>
            <a:ext cx="8711883" cy="646331"/>
          </a:xfrm>
          <a:prstGeom prst="rect">
            <a:avLst/>
          </a:prstGeom>
          <a:noFill/>
        </p:spPr>
        <p:txBody>
          <a:bodyPr wrap="square" lIns="91440" tIns="45720" rIns="91440" bIns="45720">
            <a:spAutoFit/>
          </a:bodyPr>
          <a:lstStyle/>
          <a:p>
            <a:pPr algn="ctr"/>
            <a:r>
              <a:rPr lang="en-US" sz="3600" b="1" spc="50" dirty="0">
                <a:ln w="0"/>
                <a:solidFill>
                  <a:schemeClr val="tx1">
                    <a:lumMod val="75000"/>
                    <a:lumOff val="25000"/>
                  </a:schemeClr>
                </a:solidFill>
                <a:effectLst>
                  <a:innerShdw blurRad="63500" dist="50800" dir="13500000">
                    <a:srgbClr val="000000">
                      <a:alpha val="50000"/>
                    </a:srgbClr>
                  </a:innerShdw>
                </a:effectLst>
                <a:cs typeface="Arial" panose="020B0604020202020204" pitchFamily="34" charset="0"/>
              </a:rPr>
              <a:t>INCIDENCA BAKTERIJSKE REZISTENCIJE </a:t>
            </a:r>
          </a:p>
        </p:txBody>
      </p:sp>
      <p:sp>
        <p:nvSpPr>
          <p:cNvPr id="5" name="TextBox 4">
            <a:extLst>
              <a:ext uri="{FF2B5EF4-FFF2-40B4-BE49-F238E27FC236}">
                <a16:creationId xmlns:a16="http://schemas.microsoft.com/office/drawing/2014/main" id="{D0D53ED6-F4BF-4037-B559-098F20616C42}"/>
              </a:ext>
            </a:extLst>
          </p:cNvPr>
          <p:cNvSpPr txBox="1"/>
          <p:nvPr/>
        </p:nvSpPr>
        <p:spPr>
          <a:xfrm>
            <a:off x="1981045" y="6246525"/>
            <a:ext cx="5171847" cy="584775"/>
          </a:xfrm>
          <a:prstGeom prst="rect">
            <a:avLst/>
          </a:prstGeom>
          <a:noFill/>
        </p:spPr>
        <p:txBody>
          <a:bodyPr wrap="square" rtlCol="0">
            <a:spAutoFit/>
          </a:bodyPr>
          <a:lstStyle/>
          <a:p>
            <a:pPr algn="ctr"/>
            <a:r>
              <a:rPr lang="sr-Cyrl-RS" sz="900" b="1" dirty="0">
                <a:solidFill>
                  <a:schemeClr val="bg1"/>
                </a:solidFill>
              </a:rPr>
              <a:t>УНИВЕРЗИТЕТ У БАЊОЈ ЛУЦИ</a:t>
            </a:r>
          </a:p>
          <a:p>
            <a:pPr algn="ctr"/>
            <a:r>
              <a:rPr lang="en-US" sz="700" dirty="0">
                <a:solidFill>
                  <a:schemeClr val="bg1"/>
                </a:solidFill>
              </a:rPr>
              <a:t>UNIVERSITY OF BANJA LUKA</a:t>
            </a:r>
            <a:endParaRPr lang="sr-Cyrl-RS" sz="700" dirty="0">
              <a:solidFill>
                <a:schemeClr val="bg1"/>
              </a:solidFill>
            </a:endParaRPr>
          </a:p>
          <a:p>
            <a:pPr algn="ctr"/>
            <a:r>
              <a:rPr lang="sr-Cyrl-RS" sz="900" b="1" dirty="0">
                <a:solidFill>
                  <a:schemeClr val="bg1"/>
                </a:solidFill>
              </a:rPr>
              <a:t>МЕДИЦИНСКИ ФАКУЛТЕТ</a:t>
            </a:r>
            <a:endParaRPr lang="en-US" sz="900" b="1" dirty="0">
              <a:solidFill>
                <a:schemeClr val="bg1"/>
              </a:solidFill>
            </a:endParaRPr>
          </a:p>
          <a:p>
            <a:pPr algn="ctr"/>
            <a:r>
              <a:rPr lang="en-US" sz="700" dirty="0">
                <a:solidFill>
                  <a:schemeClr val="bg1"/>
                </a:solidFill>
              </a:rPr>
              <a:t>FACULTY OF MEDICINE </a:t>
            </a:r>
          </a:p>
        </p:txBody>
      </p:sp>
      <p:pic>
        <p:nvPicPr>
          <p:cNvPr id="9" name="Picture 8">
            <a:extLst>
              <a:ext uri="{FF2B5EF4-FFF2-40B4-BE49-F238E27FC236}">
                <a16:creationId xmlns:a16="http://schemas.microsoft.com/office/drawing/2014/main" id="{4A8752ED-730C-4F47-8DA7-EB092EA0DE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8018" y="6237210"/>
            <a:ext cx="601679" cy="594090"/>
          </a:xfrm>
          <a:prstGeom prst="rect">
            <a:avLst/>
          </a:prstGeom>
        </p:spPr>
      </p:pic>
      <p:pic>
        <p:nvPicPr>
          <p:cNvPr id="11" name="Picture 10">
            <a:extLst>
              <a:ext uri="{FF2B5EF4-FFF2-40B4-BE49-F238E27FC236}">
                <a16:creationId xmlns:a16="http://schemas.microsoft.com/office/drawing/2014/main" id="{B5ED642F-0A58-4082-9DC3-716F4ADC8E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3399" y="6272669"/>
            <a:ext cx="446194" cy="523171"/>
          </a:xfrm>
          <a:prstGeom prst="rect">
            <a:avLst/>
          </a:prstGeom>
        </p:spPr>
      </p:pic>
      <p:sp>
        <p:nvSpPr>
          <p:cNvPr id="8" name="TextBox 7">
            <a:extLst>
              <a:ext uri="{FF2B5EF4-FFF2-40B4-BE49-F238E27FC236}">
                <a16:creationId xmlns:a16="http://schemas.microsoft.com/office/drawing/2014/main" id="{D241919E-CE13-4575-8A72-C7C1014AC0FE}"/>
              </a:ext>
            </a:extLst>
          </p:cNvPr>
          <p:cNvSpPr txBox="1"/>
          <p:nvPr/>
        </p:nvSpPr>
        <p:spPr>
          <a:xfrm>
            <a:off x="3659697" y="3429000"/>
            <a:ext cx="2327306" cy="369332"/>
          </a:xfrm>
          <a:prstGeom prst="rect">
            <a:avLst/>
          </a:prstGeom>
          <a:noFill/>
        </p:spPr>
        <p:txBody>
          <a:bodyPr wrap="square">
            <a:spAutoFit/>
          </a:bodyPr>
          <a:lstStyle/>
          <a:p>
            <a:pPr eaLnBrk="1" hangingPunct="1"/>
            <a:r>
              <a:rPr lang="sr-Latn-BA" altLang="en-US" i="1" u="sng" dirty="0"/>
              <a:t>m</a:t>
            </a:r>
            <a:r>
              <a:rPr lang="sr-Latn-BA" altLang="en-US" sz="1800" i="1" u="sng" dirty="0"/>
              <a:t>r sc Jelena Maleš</a:t>
            </a:r>
          </a:p>
        </p:txBody>
      </p:sp>
    </p:spTree>
    <p:extLst>
      <p:ext uri="{BB962C8B-B14F-4D97-AF65-F5344CB8AC3E}">
        <p14:creationId xmlns:p14="http://schemas.microsoft.com/office/powerpoint/2010/main" val="1679167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7" name="TextBox 6">
            <a:extLst>
              <a:ext uri="{FF2B5EF4-FFF2-40B4-BE49-F238E27FC236}">
                <a16:creationId xmlns:a16="http://schemas.microsoft.com/office/drawing/2014/main" id="{3D43B052-DA68-45A3-9521-528240827215}"/>
              </a:ext>
            </a:extLst>
          </p:cNvPr>
          <p:cNvSpPr txBox="1"/>
          <p:nvPr/>
        </p:nvSpPr>
        <p:spPr>
          <a:xfrm>
            <a:off x="1543050" y="1716879"/>
            <a:ext cx="5943600" cy="2862322"/>
          </a:xfrm>
          <a:prstGeom prst="rect">
            <a:avLst/>
          </a:prstGeom>
          <a:noFill/>
        </p:spPr>
        <p:txBody>
          <a:bodyPr wrap="square">
            <a:spAutoFit/>
          </a:bodyPr>
          <a:lstStyle/>
          <a:p>
            <a:pPr algn="just" eaLnBrk="1" hangingPunct="1">
              <a:defRPr/>
            </a:pPr>
            <a:r>
              <a:rPr lang="sr-Latn-CS" altLang="en-US" sz="1800" dirty="0"/>
              <a:t>Bakterije su </a:t>
            </a:r>
            <a:r>
              <a:rPr lang="sr-Latn-BA" altLang="en-US" sz="1800" dirty="0"/>
              <a:t>mikroskopski jednoćelijski organizmi sa prokariotskom građom ćelije, što znači da nemaju oblikovano jedro, već u citoplazmi perzistira ekvivalent</a:t>
            </a:r>
            <a:r>
              <a:rPr lang="en-US" altLang="en-US" sz="1800" dirty="0"/>
              <a:t> </a:t>
            </a:r>
            <a:r>
              <a:rPr lang="sr-Latn-BA" altLang="en-US" sz="1800" dirty="0"/>
              <a:t>-</a:t>
            </a:r>
            <a:r>
              <a:rPr lang="en-US" altLang="en-US" sz="1800" dirty="0"/>
              <a:t> </a:t>
            </a:r>
            <a:r>
              <a:rPr lang="sr-Latn-BA" altLang="en-US" sz="1800" dirty="0"/>
              <a:t>nukleoid.</a:t>
            </a:r>
            <a:endParaRPr lang="en-US" altLang="en-US" sz="1800" dirty="0"/>
          </a:p>
          <a:p>
            <a:pPr algn="just" eaLnBrk="1" hangingPunct="1">
              <a:defRPr/>
            </a:pPr>
            <a:endParaRPr lang="en-US" altLang="en-US" dirty="0"/>
          </a:p>
          <a:p>
            <a:pPr algn="just" eaLnBrk="1" hangingPunct="1">
              <a:defRPr/>
            </a:pPr>
            <a:r>
              <a:rPr lang="sr-Cyrl-CS" altLang="en-US" sz="1800" i="1" u="sng" dirty="0"/>
              <a:t>Bakterije se mogu klasifikovati na više načina:</a:t>
            </a:r>
            <a:endParaRPr lang="en-US" altLang="en-US" sz="1800" i="1" u="sng" dirty="0"/>
          </a:p>
          <a:p>
            <a:pPr algn="just" eaLnBrk="1" hangingPunct="1">
              <a:defRPr/>
            </a:pPr>
            <a:endParaRPr lang="sr-Latn-BA" altLang="en-US" sz="1800" i="1" u="sng" dirty="0"/>
          </a:p>
          <a:p>
            <a:pPr marL="457200" indent="-457200" algn="just" eaLnBrk="1" hangingPunct="1">
              <a:buFont typeface="Wingdings" panose="05000000000000000000" pitchFamily="2" charset="2"/>
              <a:buChar char="ü"/>
              <a:defRPr/>
            </a:pPr>
            <a:r>
              <a:rPr lang="sr-Cyrl-CS" altLang="en-US" sz="1800" b="1" dirty="0"/>
              <a:t>prema rodu i vrsti</a:t>
            </a:r>
            <a:r>
              <a:rPr lang="sr-Cyrl-CS" altLang="en-US" sz="1800" dirty="0"/>
              <a:t>,</a:t>
            </a:r>
            <a:endParaRPr lang="sr-Latn-BA" altLang="en-US" sz="1800" dirty="0"/>
          </a:p>
          <a:p>
            <a:pPr marL="457200" indent="-457200" algn="just" eaLnBrk="1" hangingPunct="1">
              <a:buFont typeface="Wingdings" panose="05000000000000000000" pitchFamily="2" charset="2"/>
              <a:buChar char="ü"/>
              <a:defRPr/>
            </a:pPr>
            <a:r>
              <a:rPr lang="sr-Cyrl-CS" altLang="en-US" sz="1800" b="1" dirty="0"/>
              <a:t>prema bojenju </a:t>
            </a:r>
            <a:r>
              <a:rPr lang="sr-Cyrl-CS" altLang="en-US" sz="1800" i="1" dirty="0"/>
              <a:t>(</a:t>
            </a:r>
            <a:r>
              <a:rPr lang="sr-Latn-BA" altLang="en-US" sz="1800" i="1" dirty="0"/>
              <a:t>g</a:t>
            </a:r>
            <a:r>
              <a:rPr lang="sr-Cyrl-CS" altLang="en-US" sz="1800" i="1" dirty="0"/>
              <a:t>ram pozitivne i </a:t>
            </a:r>
            <a:r>
              <a:rPr lang="sr-Latn-BA" altLang="en-US" sz="1800" i="1" dirty="0"/>
              <a:t>g</a:t>
            </a:r>
            <a:r>
              <a:rPr lang="sr-Cyrl-CS" altLang="en-US" sz="1800" i="1" dirty="0"/>
              <a:t>ram negativne),</a:t>
            </a:r>
            <a:endParaRPr lang="sr-Latn-BA" altLang="en-US" sz="1800" i="1" dirty="0"/>
          </a:p>
          <a:p>
            <a:pPr marL="457200" indent="-457200" algn="just" eaLnBrk="1" hangingPunct="1">
              <a:buFont typeface="Wingdings" panose="05000000000000000000" pitchFamily="2" charset="2"/>
              <a:buChar char="ü"/>
              <a:defRPr/>
            </a:pPr>
            <a:r>
              <a:rPr lang="sr-Cyrl-CS" altLang="en-US" sz="1800" b="1" dirty="0"/>
              <a:t>prema obliku </a:t>
            </a:r>
            <a:r>
              <a:rPr lang="sr-Cyrl-CS" altLang="en-US" sz="1800" i="1" dirty="0"/>
              <a:t>(koke, bacili, spirohete) i</a:t>
            </a:r>
            <a:endParaRPr lang="sr-Latn-BA" altLang="en-US" sz="1800" i="1" dirty="0"/>
          </a:p>
          <a:p>
            <a:pPr marL="457200" indent="-457200" algn="just" eaLnBrk="1" hangingPunct="1">
              <a:buFont typeface="Wingdings" panose="05000000000000000000" pitchFamily="2" charset="2"/>
              <a:buChar char="ü"/>
              <a:defRPr/>
            </a:pPr>
            <a:r>
              <a:rPr lang="sr-Latn-BA" altLang="en-US" sz="1800" b="1" dirty="0"/>
              <a:t>prema potrebama za kiseonikom </a:t>
            </a:r>
            <a:r>
              <a:rPr lang="sr-Latn-BA" altLang="en-US" i="1" dirty="0"/>
              <a:t>(aerobne i anaerobne)</a:t>
            </a:r>
            <a:endParaRPr lang="en-US" altLang="en-US" sz="2000" i="1" dirty="0"/>
          </a:p>
        </p:txBody>
      </p:sp>
      <p:sp>
        <p:nvSpPr>
          <p:cNvPr id="10" name="TextBox 9">
            <a:extLst>
              <a:ext uri="{FF2B5EF4-FFF2-40B4-BE49-F238E27FC236}">
                <a16:creationId xmlns:a16="http://schemas.microsoft.com/office/drawing/2014/main" id="{09938F1D-247D-486A-B0D7-576671DE93A3}"/>
              </a:ext>
            </a:extLst>
          </p:cNvPr>
          <p:cNvSpPr txBox="1"/>
          <p:nvPr/>
        </p:nvSpPr>
        <p:spPr>
          <a:xfrm>
            <a:off x="3943350" y="875508"/>
            <a:ext cx="1410528" cy="400110"/>
          </a:xfrm>
          <a:prstGeom prst="rect">
            <a:avLst/>
          </a:prstGeom>
          <a:noFill/>
        </p:spPr>
        <p:txBody>
          <a:bodyPr wrap="square">
            <a:spAutoFit/>
          </a:bodyPr>
          <a:lstStyle/>
          <a:p>
            <a:r>
              <a:rPr lang="en-US" sz="2000" b="1" dirty="0"/>
              <a:t>BAKTERIJE</a:t>
            </a:r>
          </a:p>
        </p:txBody>
      </p:sp>
    </p:spTree>
    <p:extLst>
      <p:ext uri="{BB962C8B-B14F-4D97-AF65-F5344CB8AC3E}">
        <p14:creationId xmlns:p14="http://schemas.microsoft.com/office/powerpoint/2010/main" val="273385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3</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7" name="TextBox 6">
            <a:extLst>
              <a:ext uri="{FF2B5EF4-FFF2-40B4-BE49-F238E27FC236}">
                <a16:creationId xmlns:a16="http://schemas.microsoft.com/office/drawing/2014/main" id="{BD9709C0-79A8-4EDA-9D05-F68071B627B0}"/>
              </a:ext>
            </a:extLst>
          </p:cNvPr>
          <p:cNvSpPr txBox="1"/>
          <p:nvPr/>
        </p:nvSpPr>
        <p:spPr>
          <a:xfrm>
            <a:off x="802585" y="1748064"/>
            <a:ext cx="7712765" cy="1477328"/>
          </a:xfrm>
          <a:prstGeom prst="rect">
            <a:avLst/>
          </a:prstGeom>
          <a:noFill/>
        </p:spPr>
        <p:txBody>
          <a:bodyPr wrap="square">
            <a:spAutoFit/>
          </a:bodyPr>
          <a:lstStyle/>
          <a:p>
            <a:pPr algn="just" eaLnBrk="1" hangingPunct="1"/>
            <a:r>
              <a:rPr lang="sr-Latn-BA" altLang="en-US" sz="1800" dirty="0"/>
              <a:t>Ljudski</a:t>
            </a:r>
            <a:r>
              <a:rPr lang="en-US" altLang="en-US" sz="1800" dirty="0"/>
              <a:t> </a:t>
            </a:r>
            <a:r>
              <a:rPr lang="sr-Latn-BA" altLang="en-US" sz="1800" dirty="0"/>
              <a:t>organizam je stanište brojnim mikroorganizmima od kojih je većina bezopasna. Samo manji broj tih organizama čine patogene bakterije. Patogenost je genetski determinisano svojstvo koje predstavlja sposobnost jednog organizma da izazove bolest. Od svih poznatih vrsta bakterija, njih nekoliko stotina mogu izazvati oboljenja ljudi.</a:t>
            </a:r>
            <a:endParaRPr lang="en-GB" altLang="en-US" sz="1800" dirty="0"/>
          </a:p>
        </p:txBody>
      </p:sp>
      <p:sp>
        <p:nvSpPr>
          <p:cNvPr id="10" name="TextBox 9">
            <a:extLst>
              <a:ext uri="{FF2B5EF4-FFF2-40B4-BE49-F238E27FC236}">
                <a16:creationId xmlns:a16="http://schemas.microsoft.com/office/drawing/2014/main" id="{60161238-55E1-4D09-AC0E-E6A128744E4A}"/>
              </a:ext>
            </a:extLst>
          </p:cNvPr>
          <p:cNvSpPr txBox="1"/>
          <p:nvPr/>
        </p:nvSpPr>
        <p:spPr>
          <a:xfrm>
            <a:off x="3293591" y="703230"/>
            <a:ext cx="3054199" cy="400110"/>
          </a:xfrm>
          <a:prstGeom prst="rect">
            <a:avLst/>
          </a:prstGeom>
          <a:noFill/>
        </p:spPr>
        <p:txBody>
          <a:bodyPr wrap="square">
            <a:spAutoFit/>
          </a:bodyPr>
          <a:lstStyle/>
          <a:p>
            <a:r>
              <a:rPr lang="en-US" sz="2000" b="1" dirty="0"/>
              <a:t>PATOGENOST BAKTERIJA</a:t>
            </a:r>
          </a:p>
        </p:txBody>
      </p:sp>
      <p:pic>
        <p:nvPicPr>
          <p:cNvPr id="5" name="Picture 4">
            <a:extLst>
              <a:ext uri="{FF2B5EF4-FFF2-40B4-BE49-F238E27FC236}">
                <a16:creationId xmlns:a16="http://schemas.microsoft.com/office/drawing/2014/main" id="{34A12F44-FC15-4880-B2C8-B7ABE91313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37313" y="3225392"/>
            <a:ext cx="4378037" cy="2465508"/>
          </a:xfrm>
          <a:prstGeom prst="rect">
            <a:avLst/>
          </a:prstGeom>
        </p:spPr>
      </p:pic>
    </p:spTree>
    <p:extLst>
      <p:ext uri="{BB962C8B-B14F-4D97-AF65-F5344CB8AC3E}">
        <p14:creationId xmlns:p14="http://schemas.microsoft.com/office/powerpoint/2010/main" val="2436937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4</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7" name="TextBox 6">
            <a:extLst>
              <a:ext uri="{FF2B5EF4-FFF2-40B4-BE49-F238E27FC236}">
                <a16:creationId xmlns:a16="http://schemas.microsoft.com/office/drawing/2014/main" id="{48536181-3E16-4768-8765-9D900AB3864B}"/>
              </a:ext>
            </a:extLst>
          </p:cNvPr>
          <p:cNvSpPr txBox="1"/>
          <p:nvPr/>
        </p:nvSpPr>
        <p:spPr>
          <a:xfrm>
            <a:off x="384313" y="1397675"/>
            <a:ext cx="8375374" cy="2031325"/>
          </a:xfrm>
          <a:prstGeom prst="rect">
            <a:avLst/>
          </a:prstGeom>
          <a:noFill/>
        </p:spPr>
        <p:txBody>
          <a:bodyPr wrap="square">
            <a:spAutoFit/>
          </a:bodyPr>
          <a:lstStyle/>
          <a:p>
            <a:pPr algn="just" eaLnBrk="1" hangingPunct="1"/>
            <a:r>
              <a:rPr lang="sr-Latn-BA" altLang="en-US" dirty="0"/>
              <a:t>Uzroci nastanka rezistencije su mnogobrojni</a:t>
            </a:r>
            <a:r>
              <a:rPr lang="sr-Latn-BA" altLang="en-US" b="1" dirty="0"/>
              <a:t>. </a:t>
            </a:r>
            <a:r>
              <a:rPr lang="sr-Latn-BA" altLang="en-US" dirty="0"/>
              <a:t>Prekomjerna upotreba antibiotika jasno podstiče razvoj rezistencije. Epidemiološke studije pokazale su direktnu  vezu između konzumacije antibiotika i pojave i širenja rezistentnih sojeva bakterija. </a:t>
            </a:r>
            <a:endParaRPr lang="en-US" altLang="en-US" dirty="0"/>
          </a:p>
          <a:p>
            <a:pPr algn="just" eaLnBrk="1" hangingPunct="1"/>
            <a:endParaRPr lang="sr-Latn-BA" altLang="en-US" dirty="0"/>
          </a:p>
          <a:p>
            <a:pPr algn="just" eaLnBrk="1" hangingPunct="1"/>
            <a:r>
              <a:rPr lang="sr-Latn-BA" altLang="en-US" dirty="0"/>
              <a:t>Pogrešno propisani antibiotici takođe doprinose promociji rezistentnih bakterija. Studije su pokazale da indikacija, izbor antibiotika ili trajanje antibiotske terapije nisu tačni u 30% do 50% slučajeva.</a:t>
            </a:r>
          </a:p>
        </p:txBody>
      </p:sp>
      <p:sp>
        <p:nvSpPr>
          <p:cNvPr id="10" name="TextBox 9">
            <a:extLst>
              <a:ext uri="{FF2B5EF4-FFF2-40B4-BE49-F238E27FC236}">
                <a16:creationId xmlns:a16="http://schemas.microsoft.com/office/drawing/2014/main" id="{9F9D1E9E-96B2-4C23-A4B0-FAEAD6C88279}"/>
              </a:ext>
            </a:extLst>
          </p:cNvPr>
          <p:cNvSpPr txBox="1"/>
          <p:nvPr/>
        </p:nvSpPr>
        <p:spPr>
          <a:xfrm>
            <a:off x="2914650" y="523374"/>
            <a:ext cx="4572000" cy="400110"/>
          </a:xfrm>
          <a:prstGeom prst="rect">
            <a:avLst/>
          </a:prstGeom>
          <a:noFill/>
        </p:spPr>
        <p:txBody>
          <a:bodyPr wrap="square">
            <a:spAutoFit/>
          </a:bodyPr>
          <a:lstStyle/>
          <a:p>
            <a:r>
              <a:rPr lang="en-US" sz="2000" b="1" dirty="0"/>
              <a:t>BAKTERIJSKA REZISTENCIJA</a:t>
            </a:r>
          </a:p>
        </p:txBody>
      </p:sp>
      <p:pic>
        <p:nvPicPr>
          <p:cNvPr id="13" name="Picture 12">
            <a:extLst>
              <a:ext uri="{FF2B5EF4-FFF2-40B4-BE49-F238E27FC236}">
                <a16:creationId xmlns:a16="http://schemas.microsoft.com/office/drawing/2014/main" id="{2E35269D-1682-4AF0-A632-55EA28E7E2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8068" y="3460007"/>
            <a:ext cx="3741619" cy="2231887"/>
          </a:xfrm>
          <a:prstGeom prst="rect">
            <a:avLst/>
          </a:prstGeom>
        </p:spPr>
      </p:pic>
    </p:spTree>
    <p:extLst>
      <p:ext uri="{BB962C8B-B14F-4D97-AF65-F5344CB8AC3E}">
        <p14:creationId xmlns:p14="http://schemas.microsoft.com/office/powerpoint/2010/main" val="2347512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5</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7" name="TextBox 6">
            <a:extLst>
              <a:ext uri="{FF2B5EF4-FFF2-40B4-BE49-F238E27FC236}">
                <a16:creationId xmlns:a16="http://schemas.microsoft.com/office/drawing/2014/main" id="{91A7596E-0ECB-4833-AF87-5FF27853123E}"/>
              </a:ext>
            </a:extLst>
          </p:cNvPr>
          <p:cNvSpPr txBox="1"/>
          <p:nvPr/>
        </p:nvSpPr>
        <p:spPr>
          <a:xfrm>
            <a:off x="465118" y="1222438"/>
            <a:ext cx="8077200" cy="2031325"/>
          </a:xfrm>
          <a:prstGeom prst="rect">
            <a:avLst/>
          </a:prstGeom>
          <a:noFill/>
        </p:spPr>
        <p:txBody>
          <a:bodyPr wrap="square">
            <a:spAutoFit/>
          </a:bodyPr>
          <a:lstStyle/>
          <a:p>
            <a:pPr algn="just" eaLnBrk="1" hangingPunct="1"/>
            <a:r>
              <a:rPr lang="sr-Latn-BA" altLang="en-US" dirty="0"/>
              <a:t>Infekcije otporne na antibiotike već su široko rasprostranjene širom svijeta.</a:t>
            </a:r>
          </a:p>
          <a:p>
            <a:pPr algn="just" eaLnBrk="1" hangingPunct="1"/>
            <a:r>
              <a:rPr lang="sr-Latn-BA" altLang="en-US" dirty="0"/>
              <a:t>Među gram pozitivnim patogenima, globalna pandemija rezistentnih vrsta </a:t>
            </a:r>
            <a:r>
              <a:rPr lang="sr-Latn-BA" altLang="en-US" b="1" i="1" dirty="0"/>
              <a:t>S. aureus </a:t>
            </a:r>
            <a:r>
              <a:rPr lang="sr-Latn-BA" altLang="en-US" dirty="0"/>
              <a:t>i </a:t>
            </a:r>
            <a:r>
              <a:rPr lang="sr-Latn-BA" altLang="en-US" b="1" i="1" dirty="0"/>
              <a:t>Enterococcus</a:t>
            </a:r>
            <a:r>
              <a:rPr lang="sr-Latn-BA" altLang="en-US" dirty="0"/>
              <a:t> trenutno predstavlja najveću prijetnju. </a:t>
            </a:r>
            <a:endParaRPr lang="en-US" altLang="en-US" dirty="0"/>
          </a:p>
          <a:p>
            <a:pPr algn="just" eaLnBrk="1" hangingPunct="1"/>
            <a:endParaRPr lang="sr-Latn-BA" altLang="en-US" dirty="0"/>
          </a:p>
          <a:p>
            <a:pPr algn="just" eaLnBrk="1" hangingPunct="1"/>
            <a:r>
              <a:rPr lang="sr-Latn-BA" altLang="en-US" dirty="0"/>
              <a:t>Najozbiljnije gram negativne infekcije javljaju se u zdravstvenim ustanovama, a najčešće ih uzrokuju </a:t>
            </a:r>
            <a:r>
              <a:rPr lang="sr-Latn-BA" altLang="en-US" b="1" i="1" dirty="0"/>
              <a:t>Enterobacteriaceae</a:t>
            </a:r>
            <a:r>
              <a:rPr lang="sr-Latn-BA" altLang="en-US" dirty="0"/>
              <a:t> (uglavnom </a:t>
            </a:r>
            <a:r>
              <a:rPr lang="sr-Latn-BA" altLang="en-US" b="1" i="1" dirty="0"/>
              <a:t>Klebsiella pneumoniae</a:t>
            </a:r>
            <a:r>
              <a:rPr lang="sr-Latn-BA" altLang="en-US" dirty="0"/>
              <a:t>), </a:t>
            </a:r>
            <a:r>
              <a:rPr lang="sr-Latn-BA" altLang="en-US" b="1" i="1" dirty="0"/>
              <a:t>Pseudomonas aeruginosa </a:t>
            </a:r>
            <a:r>
              <a:rPr lang="sr-Latn-BA" altLang="en-US" dirty="0"/>
              <a:t>i </a:t>
            </a:r>
            <a:r>
              <a:rPr lang="sr-Latn-BA" altLang="en-US" b="1" i="1" dirty="0"/>
              <a:t>Acinetobacter</a:t>
            </a:r>
            <a:r>
              <a:rPr lang="sr-Latn-BA" altLang="en-US" i="1" dirty="0"/>
              <a:t>.</a:t>
            </a:r>
            <a:endParaRPr lang="sr-Latn-BA" altLang="en-US" sz="2000" i="1" dirty="0"/>
          </a:p>
        </p:txBody>
      </p:sp>
      <p:sp>
        <p:nvSpPr>
          <p:cNvPr id="5" name="TextBox 4">
            <a:extLst>
              <a:ext uri="{FF2B5EF4-FFF2-40B4-BE49-F238E27FC236}">
                <a16:creationId xmlns:a16="http://schemas.microsoft.com/office/drawing/2014/main" id="{64A502A0-650B-47F1-B712-91C83EF703E3}"/>
              </a:ext>
            </a:extLst>
          </p:cNvPr>
          <p:cNvSpPr txBox="1"/>
          <p:nvPr/>
        </p:nvSpPr>
        <p:spPr>
          <a:xfrm>
            <a:off x="2982203" y="531763"/>
            <a:ext cx="3975652" cy="400110"/>
          </a:xfrm>
          <a:prstGeom prst="rect">
            <a:avLst/>
          </a:prstGeom>
          <a:noFill/>
        </p:spPr>
        <p:txBody>
          <a:bodyPr wrap="square" rtlCol="0">
            <a:spAutoFit/>
          </a:bodyPr>
          <a:lstStyle/>
          <a:p>
            <a:r>
              <a:rPr lang="en-US" sz="2000" b="1" dirty="0"/>
              <a:t>BAKTERIJSKA REZISTENCIJA</a:t>
            </a:r>
          </a:p>
        </p:txBody>
      </p:sp>
      <p:pic>
        <p:nvPicPr>
          <p:cNvPr id="10" name="Picture 9">
            <a:extLst>
              <a:ext uri="{FF2B5EF4-FFF2-40B4-BE49-F238E27FC236}">
                <a16:creationId xmlns:a16="http://schemas.microsoft.com/office/drawing/2014/main" id="{B5A2F467-B5D9-45B6-96A7-F22D4B2DD3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605" y="3429000"/>
            <a:ext cx="4346713" cy="2441184"/>
          </a:xfrm>
          <a:prstGeom prst="rect">
            <a:avLst/>
          </a:prstGeom>
        </p:spPr>
      </p:pic>
    </p:spTree>
    <p:extLst>
      <p:ext uri="{BB962C8B-B14F-4D97-AF65-F5344CB8AC3E}">
        <p14:creationId xmlns:p14="http://schemas.microsoft.com/office/powerpoint/2010/main" val="2579030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6</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graphicFrame>
        <p:nvGraphicFramePr>
          <p:cNvPr id="6" name="Table 5">
            <a:extLst>
              <a:ext uri="{FF2B5EF4-FFF2-40B4-BE49-F238E27FC236}">
                <a16:creationId xmlns:a16="http://schemas.microsoft.com/office/drawing/2014/main" id="{1E620447-E2EE-4B06-928A-51B78B6B21C2}"/>
              </a:ext>
            </a:extLst>
          </p:cNvPr>
          <p:cNvGraphicFramePr>
            <a:graphicFrameLocks noGrp="1"/>
          </p:cNvGraphicFramePr>
          <p:nvPr>
            <p:extLst>
              <p:ext uri="{D42A27DB-BD31-4B8C-83A1-F6EECF244321}">
                <p14:modId xmlns:p14="http://schemas.microsoft.com/office/powerpoint/2010/main" val="2097031555"/>
              </p:ext>
            </p:extLst>
          </p:nvPr>
        </p:nvGraphicFramePr>
        <p:xfrm>
          <a:off x="1536700" y="1448967"/>
          <a:ext cx="5949950" cy="3417722"/>
        </p:xfrm>
        <a:graphic>
          <a:graphicData uri="http://schemas.openxmlformats.org/drawingml/2006/table">
            <a:tbl>
              <a:tblPr firstRow="1" firstCol="1" bandRow="1">
                <a:tableStyleId>{16D9F66E-5EB9-4882-86FB-DCBF35E3C3E4}</a:tableStyleId>
              </a:tblPr>
              <a:tblGrid>
                <a:gridCol w="2916149">
                  <a:extLst>
                    <a:ext uri="{9D8B030D-6E8A-4147-A177-3AD203B41FA5}">
                      <a16:colId xmlns:a16="http://schemas.microsoft.com/office/drawing/2014/main" val="20000"/>
                    </a:ext>
                  </a:extLst>
                </a:gridCol>
                <a:gridCol w="3033801">
                  <a:extLst>
                    <a:ext uri="{9D8B030D-6E8A-4147-A177-3AD203B41FA5}">
                      <a16:colId xmlns:a16="http://schemas.microsoft.com/office/drawing/2014/main" val="20001"/>
                    </a:ext>
                  </a:extLst>
                </a:gridCol>
              </a:tblGrid>
              <a:tr h="315365">
                <a:tc>
                  <a:txBody>
                    <a:bodyPr/>
                    <a:lstStyle/>
                    <a:p>
                      <a:pPr algn="just">
                        <a:lnSpc>
                          <a:spcPct val="150000"/>
                        </a:lnSpc>
                        <a:spcAft>
                          <a:spcPts val="600"/>
                        </a:spcAft>
                      </a:pPr>
                      <a:r>
                        <a:rPr lang="sr-Latn-CS" sz="1200" spc="20" dirty="0">
                          <a:effectLst/>
                        </a:rPr>
                        <a:t>Mehanizam dejstva</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just">
                        <a:lnSpc>
                          <a:spcPct val="150000"/>
                        </a:lnSpc>
                        <a:spcAft>
                          <a:spcPts val="600"/>
                        </a:spcAft>
                      </a:pPr>
                      <a:r>
                        <a:rPr lang="sr-Latn-CS" sz="1200" spc="20" dirty="0">
                          <a:effectLst/>
                        </a:rPr>
                        <a:t>Grupa antibiotika</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0"/>
                  </a:ext>
                </a:extLst>
              </a:tr>
              <a:tr h="630729">
                <a:tc>
                  <a:txBody>
                    <a:bodyPr/>
                    <a:lstStyle/>
                    <a:p>
                      <a:pPr algn="just">
                        <a:lnSpc>
                          <a:spcPct val="150000"/>
                        </a:lnSpc>
                        <a:spcAft>
                          <a:spcPts val="600"/>
                        </a:spcAft>
                      </a:pPr>
                      <a:r>
                        <a:rPr lang="sr-Latn-CS" sz="1200" b="0" spc="20" dirty="0">
                          <a:effectLst/>
                        </a:rPr>
                        <a:t>Inhibicija sinteze ćelijskog zida</a:t>
                      </a:r>
                      <a:endParaRPr lang="sr-Latn-BA"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just">
                        <a:lnSpc>
                          <a:spcPct val="150000"/>
                        </a:lnSpc>
                        <a:spcAft>
                          <a:spcPts val="600"/>
                        </a:spcAft>
                      </a:pPr>
                      <a:r>
                        <a:rPr lang="sr-Latn-CS" sz="1200" spc="20" dirty="0">
                          <a:effectLst/>
                        </a:rPr>
                        <a:t>Β-laktami,</a:t>
                      </a:r>
                      <a:r>
                        <a:rPr lang="sr-Latn-CS" sz="1200" spc="20">
                          <a:effectLst/>
                        </a:rPr>
                        <a:t>Karbapenemi,Cefalosporini</a:t>
                      </a:r>
                      <a:r>
                        <a:rPr lang="sr-Latn-CS" sz="1200" spc="20" dirty="0">
                          <a:effectLst/>
                        </a:rPr>
                        <a:t>, Penicilini</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1"/>
                  </a:ext>
                </a:extLst>
              </a:tr>
              <a:tr h="352630">
                <a:tc>
                  <a:txBody>
                    <a:bodyPr/>
                    <a:lstStyle/>
                    <a:p>
                      <a:pPr algn="just">
                        <a:lnSpc>
                          <a:spcPct val="150000"/>
                        </a:lnSpc>
                        <a:spcAft>
                          <a:spcPts val="600"/>
                        </a:spcAft>
                      </a:pPr>
                      <a:r>
                        <a:rPr lang="sr-Latn-CS" sz="1200" b="0" spc="20" dirty="0">
                          <a:effectLst/>
                        </a:rPr>
                        <a:t>Depolarizacija ćelijske membrane</a:t>
                      </a:r>
                      <a:endParaRPr lang="sr-Latn-BA"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just">
                        <a:lnSpc>
                          <a:spcPct val="150000"/>
                        </a:lnSpc>
                        <a:spcAft>
                          <a:spcPts val="600"/>
                        </a:spcAft>
                      </a:pPr>
                      <a:r>
                        <a:rPr lang="sr-Latn-CS" sz="1200" spc="20" dirty="0">
                          <a:effectLst/>
                        </a:rPr>
                        <a:t>Lipopeptidi</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2"/>
                  </a:ext>
                </a:extLst>
              </a:tr>
              <a:tr h="1246996">
                <a:tc>
                  <a:txBody>
                    <a:bodyPr/>
                    <a:lstStyle/>
                    <a:p>
                      <a:pPr algn="just">
                        <a:lnSpc>
                          <a:spcPct val="150000"/>
                        </a:lnSpc>
                        <a:spcAft>
                          <a:spcPts val="600"/>
                        </a:spcAft>
                      </a:pPr>
                      <a:r>
                        <a:rPr lang="sr-Latn-CS" sz="1200" b="0" spc="20" dirty="0">
                          <a:effectLst/>
                        </a:rPr>
                        <a:t>Inhibicija sinteze proteina </a:t>
                      </a:r>
                      <a:endParaRPr lang="sr-Latn-BA"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l">
                        <a:lnSpc>
                          <a:spcPct val="150000"/>
                        </a:lnSpc>
                        <a:spcAft>
                          <a:spcPts val="600"/>
                        </a:spcAft>
                      </a:pPr>
                      <a:r>
                        <a:rPr lang="sr-Latn-CS" sz="1200" spc="20" dirty="0">
                          <a:effectLst/>
                        </a:rPr>
                        <a:t>-</a:t>
                      </a:r>
                      <a:r>
                        <a:rPr lang="en-GB" sz="1200" spc="20" dirty="0">
                          <a:effectLst/>
                        </a:rPr>
                        <a:t> </a:t>
                      </a:r>
                      <a:r>
                        <a:rPr lang="sr-Latn-CS" sz="1200" spc="20" dirty="0">
                          <a:effectLst/>
                        </a:rPr>
                        <a:t>Vezivanje za 30S ribozomalnu subjedinicu: Aminoglikozidi, Tetraciklini</a:t>
                      </a:r>
                      <a:br>
                        <a:rPr lang="en-GB" sz="1200" spc="20" dirty="0">
                          <a:effectLst/>
                        </a:rPr>
                      </a:br>
                      <a:r>
                        <a:rPr lang="sr-Latn-CS" sz="1200" spc="20" dirty="0">
                          <a:effectLst/>
                        </a:rPr>
                        <a:t>- Vezivanje za 50S ribozomalnu subjedinicu: Chloramphenicol, Macrolidi</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3"/>
                  </a:ext>
                </a:extLst>
              </a:tr>
              <a:tr h="556637">
                <a:tc>
                  <a:txBody>
                    <a:bodyPr/>
                    <a:lstStyle/>
                    <a:p>
                      <a:pPr algn="just">
                        <a:lnSpc>
                          <a:spcPct val="150000"/>
                        </a:lnSpc>
                        <a:spcAft>
                          <a:spcPts val="600"/>
                        </a:spcAft>
                      </a:pPr>
                      <a:r>
                        <a:rPr lang="sr-Latn-CS" sz="1200" b="0" spc="20" dirty="0">
                          <a:effectLst/>
                        </a:rPr>
                        <a:t>Inhibicija sinteze nukleinskih kiselina</a:t>
                      </a:r>
                      <a:endParaRPr lang="sr-Latn-BA"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l">
                        <a:lnSpc>
                          <a:spcPct val="150000"/>
                        </a:lnSpc>
                        <a:spcAft>
                          <a:spcPts val="600"/>
                        </a:spcAft>
                      </a:pPr>
                      <a:r>
                        <a:rPr lang="sr-Latn-CS" sz="1200" spc="20" dirty="0">
                          <a:effectLst/>
                        </a:rPr>
                        <a:t>Quinoloni</a:t>
                      </a:r>
                      <a:br>
                        <a:rPr lang="en-GB" sz="1200" spc="0" dirty="0">
                          <a:effectLst/>
                        </a:rPr>
                      </a:br>
                      <a:r>
                        <a:rPr lang="sr-Latn-CS" sz="1200" spc="20" dirty="0">
                          <a:effectLst/>
                        </a:rPr>
                        <a:t>Chlorquinoloni</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4"/>
                  </a:ext>
                </a:extLst>
              </a:tr>
              <a:tr h="315365">
                <a:tc>
                  <a:txBody>
                    <a:bodyPr/>
                    <a:lstStyle/>
                    <a:p>
                      <a:pPr algn="just">
                        <a:lnSpc>
                          <a:spcPct val="150000"/>
                        </a:lnSpc>
                        <a:spcAft>
                          <a:spcPts val="600"/>
                        </a:spcAft>
                      </a:pPr>
                      <a:r>
                        <a:rPr lang="sr-Latn-CS" sz="1200" b="0" spc="20" dirty="0">
                          <a:effectLst/>
                        </a:rPr>
                        <a:t>Inhibicija metaboličkih puteva </a:t>
                      </a:r>
                      <a:endParaRPr lang="sr-Latn-BA"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tc>
                  <a:txBody>
                    <a:bodyPr/>
                    <a:lstStyle/>
                    <a:p>
                      <a:pPr algn="just">
                        <a:lnSpc>
                          <a:spcPct val="150000"/>
                        </a:lnSpc>
                        <a:spcAft>
                          <a:spcPts val="600"/>
                        </a:spcAft>
                      </a:pPr>
                      <a:r>
                        <a:rPr lang="sr-Latn-CS" sz="1200" spc="20" dirty="0">
                          <a:effectLst/>
                        </a:rPr>
                        <a:t>Sulfonamidi</a:t>
                      </a:r>
                      <a:endParaRPr lang="sr-Latn-B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915" marR="61915" marT="0" marB="0"/>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17FB3F7C-A01C-4DAF-9C26-E87766D5912F}"/>
              </a:ext>
            </a:extLst>
          </p:cNvPr>
          <p:cNvSpPr txBox="1"/>
          <p:nvPr/>
        </p:nvSpPr>
        <p:spPr>
          <a:xfrm>
            <a:off x="1272962" y="504081"/>
            <a:ext cx="6620013" cy="400110"/>
          </a:xfrm>
          <a:prstGeom prst="rect">
            <a:avLst/>
          </a:prstGeom>
          <a:noFill/>
        </p:spPr>
        <p:txBody>
          <a:bodyPr wrap="square">
            <a:spAutoFit/>
          </a:bodyPr>
          <a:lstStyle/>
          <a:p>
            <a:r>
              <a:rPr lang="en-US" sz="2000" b="1" dirty="0"/>
              <a:t>MEHANIZAM NASTANKA I RAZVOJA BAKTERIJSKE INFEKCIJE</a:t>
            </a:r>
          </a:p>
        </p:txBody>
      </p:sp>
    </p:spTree>
    <p:extLst>
      <p:ext uri="{BB962C8B-B14F-4D97-AF65-F5344CB8AC3E}">
        <p14:creationId xmlns:p14="http://schemas.microsoft.com/office/powerpoint/2010/main" val="768786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7</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35844FEB-1D5D-4AC6-9736-4091FAD4D74B}"/>
              </a:ext>
            </a:extLst>
          </p:cNvPr>
          <p:cNvSpPr txBox="1">
            <a:spLocks/>
          </p:cNvSpPr>
          <p:nvPr/>
        </p:nvSpPr>
        <p:spPr>
          <a:xfrm>
            <a:off x="672025" y="577191"/>
            <a:ext cx="7975847" cy="520460"/>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US" sz="2000" b="1" dirty="0">
                <a:latin typeface="+mn-lt"/>
              </a:rPr>
              <a:t>VRSTE BAKTERIJSKE</a:t>
            </a:r>
            <a:r>
              <a:rPr lang="sr-Latn-BA" sz="2000" b="1" dirty="0">
                <a:latin typeface="+mn-lt"/>
              </a:rPr>
              <a:t> REZISTENCIJ</a:t>
            </a:r>
            <a:r>
              <a:rPr lang="en-US" sz="2000" b="1" dirty="0">
                <a:latin typeface="+mn-lt"/>
              </a:rPr>
              <a:t>E</a:t>
            </a:r>
          </a:p>
        </p:txBody>
      </p:sp>
      <p:sp>
        <p:nvSpPr>
          <p:cNvPr id="12" name="Content Placeholder 2">
            <a:extLst>
              <a:ext uri="{FF2B5EF4-FFF2-40B4-BE49-F238E27FC236}">
                <a16:creationId xmlns:a16="http://schemas.microsoft.com/office/drawing/2014/main" id="{D0A6D958-E94D-498F-8A6E-8D61FEFE7D9F}"/>
              </a:ext>
            </a:extLst>
          </p:cNvPr>
          <p:cNvSpPr txBox="1">
            <a:spLocks/>
          </p:cNvSpPr>
          <p:nvPr/>
        </p:nvSpPr>
        <p:spPr>
          <a:xfrm>
            <a:off x="628650" y="1551332"/>
            <a:ext cx="7886700" cy="4351338"/>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just">
              <a:buClr>
                <a:schemeClr val="accent1">
                  <a:lumMod val="75000"/>
                </a:schemeClr>
              </a:buClr>
              <a:defRPr/>
            </a:pPr>
            <a:r>
              <a:rPr lang="sr-Latn-CS" i="1" u="sng" dirty="0"/>
              <a:t>Rezistencija bakterija se može ispoljiti na više načina, kao:</a:t>
            </a:r>
            <a:endParaRPr lang="sr-Latn-BA" i="1" u="sng" dirty="0"/>
          </a:p>
          <a:p>
            <a:pPr algn="just">
              <a:buClr>
                <a:schemeClr val="accent1">
                  <a:lumMod val="75000"/>
                </a:schemeClr>
              </a:buClr>
              <a:defRPr/>
            </a:pPr>
            <a:r>
              <a:rPr lang="sr-Latn-CS" b="1" dirty="0"/>
              <a:t>PRI</a:t>
            </a:r>
            <a:r>
              <a:rPr lang="en-US" b="1" dirty="0"/>
              <a:t>MARNA</a:t>
            </a:r>
            <a:r>
              <a:rPr lang="sr-Latn-CS" dirty="0"/>
              <a:t> </a:t>
            </a:r>
            <a:r>
              <a:rPr lang="sr-Latn-CS" i="1" dirty="0"/>
              <a:t>(npr. već postojeća rezistencija, kao npr. otpornost Pseudomonasa na skoro sve antibiotike);</a:t>
            </a:r>
            <a:endParaRPr lang="sr-Latn-BA" i="1" dirty="0"/>
          </a:p>
          <a:p>
            <a:pPr algn="just">
              <a:buClr>
                <a:schemeClr val="accent1">
                  <a:lumMod val="75000"/>
                </a:schemeClr>
              </a:buClr>
              <a:defRPr/>
            </a:pPr>
            <a:r>
              <a:rPr lang="sr-Latn-CS" b="1" dirty="0"/>
              <a:t>STEČENA</a:t>
            </a:r>
            <a:r>
              <a:rPr lang="sr-Latn-CS" dirty="0"/>
              <a:t> </a:t>
            </a:r>
            <a:r>
              <a:rPr lang="sr-Latn-CS" i="1" dirty="0"/>
              <a:t>(otpornost bakterija tokom primjene antibiotika) i</a:t>
            </a:r>
            <a:endParaRPr lang="sr-Latn-BA" i="1" dirty="0"/>
          </a:p>
          <a:p>
            <a:pPr algn="just">
              <a:buClr>
                <a:schemeClr val="accent1">
                  <a:lumMod val="75000"/>
                </a:schemeClr>
              </a:buClr>
              <a:defRPr/>
            </a:pPr>
            <a:r>
              <a:rPr lang="sr-Latn-CS" b="1" dirty="0"/>
              <a:t>UKRŠTENA</a:t>
            </a:r>
            <a:r>
              <a:rPr lang="sr-Latn-CS" dirty="0"/>
              <a:t> </a:t>
            </a:r>
            <a:r>
              <a:rPr lang="sr-Latn-CS" i="1" dirty="0"/>
              <a:t>(otpornost </a:t>
            </a:r>
            <a:r>
              <a:rPr lang="en-US" i="1" dirty="0" err="1"/>
              <a:t>bakterije</a:t>
            </a:r>
            <a:r>
              <a:rPr lang="sr-Latn-CS" i="1" dirty="0"/>
              <a:t> prema svim antibioticima iz neke grupe).</a:t>
            </a:r>
          </a:p>
          <a:p>
            <a:pPr algn="just">
              <a:buClr>
                <a:schemeClr val="accent1">
                  <a:lumMod val="75000"/>
                </a:schemeClr>
              </a:buClr>
              <a:defRPr/>
            </a:pPr>
            <a:endParaRPr lang="sr-Latn-BA" i="1" dirty="0"/>
          </a:p>
          <a:p>
            <a:pPr algn="just">
              <a:buClr>
                <a:schemeClr val="accent1">
                  <a:lumMod val="75000"/>
                </a:schemeClr>
              </a:buClr>
              <a:buFont typeface="Arial"/>
              <a:buNone/>
              <a:defRPr/>
            </a:pPr>
            <a:r>
              <a:rPr lang="sr-Latn-BA" b="1" dirty="0"/>
              <a:t>Mehanizmi antimikrobne rezistencije dijele se u četiri glavne kategorije:</a:t>
            </a:r>
          </a:p>
          <a:p>
            <a:pPr marL="2001838" indent="-457200" algn="just">
              <a:buClr>
                <a:schemeClr val="accent1">
                  <a:lumMod val="75000"/>
                </a:schemeClr>
              </a:buClr>
              <a:buFont typeface="Arial"/>
              <a:buAutoNum type="arabicParenBoth"/>
              <a:defRPr/>
            </a:pPr>
            <a:r>
              <a:rPr lang="sr-Latn-BA" dirty="0"/>
              <a:t>ograničavanje unosa lijeka u ćeliju;</a:t>
            </a:r>
          </a:p>
          <a:p>
            <a:pPr marL="2001838" indent="-457200" algn="just">
              <a:buClr>
                <a:schemeClr val="accent1">
                  <a:lumMod val="75000"/>
                </a:schemeClr>
              </a:buClr>
              <a:buFont typeface="Arial"/>
              <a:buAutoNum type="arabicParenBoth"/>
              <a:defRPr/>
            </a:pPr>
            <a:r>
              <a:rPr lang="sr-Latn-BA" dirty="0"/>
              <a:t>modifikovanje cilja lijeka;</a:t>
            </a:r>
          </a:p>
          <a:p>
            <a:pPr marL="2001838" indent="-457200" algn="just">
              <a:buClr>
                <a:schemeClr val="accent1">
                  <a:lumMod val="75000"/>
                </a:schemeClr>
              </a:buClr>
              <a:buFont typeface="Arial"/>
              <a:buAutoNum type="arabicParenBoth"/>
              <a:defRPr/>
            </a:pPr>
            <a:r>
              <a:rPr lang="sr-Latn-BA" dirty="0"/>
              <a:t>inaktivacija lijeka;</a:t>
            </a:r>
          </a:p>
          <a:p>
            <a:pPr marL="2001838" indent="-457200" algn="just">
              <a:buClr>
                <a:schemeClr val="accent1">
                  <a:lumMod val="75000"/>
                </a:schemeClr>
              </a:buClr>
              <a:buFont typeface="Arial"/>
              <a:buAutoNum type="arabicParenBoth"/>
              <a:defRPr/>
            </a:pPr>
            <a:r>
              <a:rPr lang="sr-Latn-BA" dirty="0"/>
              <a:t>aktivno izbacivanje lijeka iz ćelije.</a:t>
            </a:r>
          </a:p>
          <a:p>
            <a:endParaRPr lang="en-US" dirty="0"/>
          </a:p>
        </p:txBody>
      </p:sp>
      <p:sp>
        <p:nvSpPr>
          <p:cNvPr id="13" name="Slide Number Placeholder 3">
            <a:extLst>
              <a:ext uri="{FF2B5EF4-FFF2-40B4-BE49-F238E27FC236}">
                <a16:creationId xmlns:a16="http://schemas.microsoft.com/office/drawing/2014/main" id="{F9739513-C25C-421A-83A9-66FF08492E94}"/>
              </a:ext>
            </a:extLst>
          </p:cNvPr>
          <p:cNvSpPr txBox="1">
            <a:spLocks/>
          </p:cNvSpPr>
          <p:nvPr/>
        </p:nvSpPr>
        <p:spPr>
          <a:xfrm>
            <a:off x="6590472" y="649287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7</a:t>
            </a:fld>
            <a:endParaRPr lang="en-US"/>
          </a:p>
        </p:txBody>
      </p:sp>
    </p:spTree>
    <p:extLst>
      <p:ext uri="{BB962C8B-B14F-4D97-AF65-F5344CB8AC3E}">
        <p14:creationId xmlns:p14="http://schemas.microsoft.com/office/powerpoint/2010/main" val="3235580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8</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C163B375-7041-4C44-ADB1-83EEA95196BD}"/>
              </a:ext>
            </a:extLst>
          </p:cNvPr>
          <p:cNvSpPr txBox="1">
            <a:spLocks/>
          </p:cNvSpPr>
          <p:nvPr/>
        </p:nvSpPr>
        <p:spPr>
          <a:xfrm>
            <a:off x="2044856" y="224515"/>
            <a:ext cx="5054287" cy="86775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GENETSKI MEHANIZMI STEČENE REZISTENCIJE</a:t>
            </a:r>
            <a:endParaRPr lang="en-US" sz="2000" b="1" dirty="0">
              <a:latin typeface="+mn-lt"/>
            </a:endParaRPr>
          </a:p>
        </p:txBody>
      </p:sp>
      <p:sp>
        <p:nvSpPr>
          <p:cNvPr id="12" name="Slide Number Placeholder 3">
            <a:extLst>
              <a:ext uri="{FF2B5EF4-FFF2-40B4-BE49-F238E27FC236}">
                <a16:creationId xmlns:a16="http://schemas.microsoft.com/office/drawing/2014/main" id="{E91249A0-C6DE-4121-A7D9-1CF62EA2830C}"/>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8</a:t>
            </a:fld>
            <a:endParaRPr lang="en-US"/>
          </a:p>
        </p:txBody>
      </p:sp>
      <p:pic>
        <p:nvPicPr>
          <p:cNvPr id="13" name="Picture 2" descr="Mechanism-of-vertical-and-horizontal-transmission-in-bacteria-A-During-replication-the">
            <a:extLst>
              <a:ext uri="{FF2B5EF4-FFF2-40B4-BE49-F238E27FC236}">
                <a16:creationId xmlns:a16="http://schemas.microsoft.com/office/drawing/2014/main" id="{9E490023-2E79-475A-9260-22A677292C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928" y="1622356"/>
            <a:ext cx="7667625"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415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9</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345669B8-966C-4B15-A191-52478C39BD1E}"/>
              </a:ext>
            </a:extLst>
          </p:cNvPr>
          <p:cNvSpPr txBox="1">
            <a:spLocks/>
          </p:cNvSpPr>
          <p:nvPr/>
        </p:nvSpPr>
        <p:spPr>
          <a:xfrm>
            <a:off x="1767064" y="368500"/>
            <a:ext cx="5679525" cy="647148"/>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a:latin typeface="+mn-lt"/>
              </a:rPr>
              <a:t>BIOHEMIJSKI MEHANIZMI STEČENE REZISTENCIJE</a:t>
            </a:r>
            <a:endParaRPr lang="en-US" sz="2000" b="1" dirty="0">
              <a:latin typeface="+mn-lt"/>
            </a:endParaRPr>
          </a:p>
        </p:txBody>
      </p:sp>
      <p:sp>
        <p:nvSpPr>
          <p:cNvPr id="12" name="Content Placeholder 2">
            <a:extLst>
              <a:ext uri="{FF2B5EF4-FFF2-40B4-BE49-F238E27FC236}">
                <a16:creationId xmlns:a16="http://schemas.microsoft.com/office/drawing/2014/main" id="{7B3748EE-59C9-44E3-AC85-F4972FB9C66F}"/>
              </a:ext>
            </a:extLst>
          </p:cNvPr>
          <p:cNvSpPr txBox="1">
            <a:spLocks/>
          </p:cNvSpPr>
          <p:nvPr/>
        </p:nvSpPr>
        <p:spPr>
          <a:xfrm>
            <a:off x="628650" y="1591461"/>
            <a:ext cx="7956354" cy="4267450"/>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just">
              <a:buClr>
                <a:schemeClr val="accent1">
                  <a:lumMod val="75000"/>
                </a:schemeClr>
              </a:buClr>
              <a:buFont typeface="Arial"/>
              <a:buNone/>
              <a:defRPr/>
            </a:pPr>
            <a:r>
              <a:rPr lang="sr-Latn-CS" i="1" u="sng" dirty="0"/>
              <a:t>Postoji više mehanizama pomoću kojih se razvija rezistencija prema antibioticima:</a:t>
            </a:r>
          </a:p>
          <a:p>
            <a:pPr algn="just">
              <a:buClr>
                <a:schemeClr val="accent1">
                  <a:lumMod val="75000"/>
                </a:schemeClr>
              </a:buClr>
              <a:buFont typeface="Arial"/>
              <a:buNone/>
              <a:defRPr/>
            </a:pPr>
            <a:endParaRPr lang="sr-Latn-CS" i="1" u="sng" dirty="0"/>
          </a:p>
          <a:p>
            <a:pPr marL="342900" indent="-342900" algn="just">
              <a:buClr>
                <a:schemeClr val="accent1">
                  <a:lumMod val="75000"/>
                </a:schemeClr>
              </a:buClr>
              <a:buFont typeface="Wingdings" panose="05000000000000000000" pitchFamily="2" charset="2"/>
              <a:buChar char="ü"/>
              <a:defRPr/>
            </a:pPr>
            <a:r>
              <a:rPr lang="sr-Latn-CS" dirty="0"/>
              <a:t>produkcija enzima koji razaraju lijekove,</a:t>
            </a:r>
          </a:p>
          <a:p>
            <a:pPr marL="342900" indent="-342900" algn="just">
              <a:buClr>
                <a:schemeClr val="accent1">
                  <a:lumMod val="75000"/>
                </a:schemeClr>
              </a:buClr>
              <a:buFont typeface="Wingdings" panose="05000000000000000000" pitchFamily="2" charset="2"/>
              <a:buChar char="ü"/>
              <a:defRPr/>
            </a:pPr>
            <a:r>
              <a:rPr lang="sr-Latn-CS" dirty="0"/>
              <a:t>promjena strukture vezivnog mjesta osjetljivog na lijek,</a:t>
            </a:r>
          </a:p>
          <a:p>
            <a:pPr marL="342900" indent="-342900" algn="just">
              <a:buClr>
                <a:schemeClr val="accent1">
                  <a:lumMod val="75000"/>
                </a:schemeClr>
              </a:buClr>
              <a:buFont typeface="Wingdings" panose="05000000000000000000" pitchFamily="2" charset="2"/>
              <a:buChar char="ü"/>
              <a:defRPr/>
            </a:pPr>
            <a:r>
              <a:rPr lang="sr-Latn-CS" dirty="0"/>
              <a:t>smanjenje akumulacije antibiotika u bakteriji i</a:t>
            </a:r>
          </a:p>
          <a:p>
            <a:pPr marL="342900" indent="-342900" algn="just">
              <a:buClr>
                <a:schemeClr val="accent1">
                  <a:lumMod val="75000"/>
                </a:schemeClr>
              </a:buClr>
              <a:buFont typeface="Wingdings" panose="05000000000000000000" pitchFamily="2" charset="2"/>
              <a:buChar char="ü"/>
              <a:defRPr/>
            </a:pPr>
            <a:r>
              <a:rPr lang="sr-Latn-CS" dirty="0"/>
              <a:t>razvoj alternativnog enzima kojim se zaobilazi reakcija na koju djeluju antibiotici.</a:t>
            </a:r>
            <a:endParaRPr lang="sr-Latn-BA" dirty="0"/>
          </a:p>
          <a:p>
            <a:endParaRPr lang="en-US" dirty="0"/>
          </a:p>
        </p:txBody>
      </p:sp>
      <p:sp>
        <p:nvSpPr>
          <p:cNvPr id="13" name="Slide Number Placeholder 3">
            <a:extLst>
              <a:ext uri="{FF2B5EF4-FFF2-40B4-BE49-F238E27FC236}">
                <a16:creationId xmlns:a16="http://schemas.microsoft.com/office/drawing/2014/main" id="{117E1ACA-6ACB-439C-94EB-D2531C374241}"/>
              </a:ext>
            </a:extLst>
          </p:cNvPr>
          <p:cNvSpPr txBox="1">
            <a:spLocks/>
          </p:cNvSpPr>
          <p:nvPr/>
        </p:nvSpPr>
        <p:spPr>
          <a:xfrm>
            <a:off x="6457949" y="6363390"/>
            <a:ext cx="2075571" cy="358086"/>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9</a:t>
            </a:fld>
            <a:endParaRPr lang="en-US"/>
          </a:p>
        </p:txBody>
      </p:sp>
      <p:pic>
        <p:nvPicPr>
          <p:cNvPr id="14" name="Picture 13">
            <a:extLst>
              <a:ext uri="{FF2B5EF4-FFF2-40B4-BE49-F238E27FC236}">
                <a16:creationId xmlns:a16="http://schemas.microsoft.com/office/drawing/2014/main" id="{17486321-1E22-452A-9235-4E286D2F514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29824" y="3758546"/>
            <a:ext cx="5195260" cy="2290637"/>
          </a:xfrm>
          <a:prstGeom prst="rect">
            <a:avLst/>
          </a:prstGeom>
        </p:spPr>
      </p:pic>
    </p:spTree>
    <p:extLst>
      <p:ext uri="{BB962C8B-B14F-4D97-AF65-F5344CB8AC3E}">
        <p14:creationId xmlns:p14="http://schemas.microsoft.com/office/powerpoint/2010/main" val="4263041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10</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64208939-4C5D-4F26-949E-9E856A97A241}"/>
              </a:ext>
            </a:extLst>
          </p:cNvPr>
          <p:cNvSpPr txBox="1">
            <a:spLocks/>
          </p:cNvSpPr>
          <p:nvPr/>
        </p:nvSpPr>
        <p:spPr>
          <a:xfrm>
            <a:off x="859041" y="485985"/>
            <a:ext cx="7686510" cy="488051"/>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KLINIČKI ZNAČAJNE REZISTENTNE BAKTERIJE</a:t>
            </a:r>
            <a:endParaRPr lang="en-US" sz="2000" b="1" dirty="0">
              <a:latin typeface="+mn-lt"/>
            </a:endParaRPr>
          </a:p>
        </p:txBody>
      </p:sp>
      <p:sp>
        <p:nvSpPr>
          <p:cNvPr id="12" name="Slide Number Placeholder 3">
            <a:extLst>
              <a:ext uri="{FF2B5EF4-FFF2-40B4-BE49-F238E27FC236}">
                <a16:creationId xmlns:a16="http://schemas.microsoft.com/office/drawing/2014/main" id="{B76A20BD-C62F-4569-A0A3-92A68D85E99F}"/>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10</a:t>
            </a:fld>
            <a:endParaRPr lang="en-US"/>
          </a:p>
        </p:txBody>
      </p:sp>
      <p:graphicFrame>
        <p:nvGraphicFramePr>
          <p:cNvPr id="4" name="Table 3">
            <a:extLst>
              <a:ext uri="{FF2B5EF4-FFF2-40B4-BE49-F238E27FC236}">
                <a16:creationId xmlns:a16="http://schemas.microsoft.com/office/drawing/2014/main" id="{9ED13022-B6ED-4586-9B57-AC28EDA80C3B}"/>
              </a:ext>
            </a:extLst>
          </p:cNvPr>
          <p:cNvGraphicFramePr>
            <a:graphicFrameLocks noGrp="1"/>
          </p:cNvGraphicFramePr>
          <p:nvPr>
            <p:extLst>
              <p:ext uri="{D42A27DB-BD31-4B8C-83A1-F6EECF244321}">
                <p14:modId xmlns:p14="http://schemas.microsoft.com/office/powerpoint/2010/main" val="1409418939"/>
              </p:ext>
            </p:extLst>
          </p:nvPr>
        </p:nvGraphicFramePr>
        <p:xfrm>
          <a:off x="1135093" y="1265281"/>
          <a:ext cx="6895752" cy="4327438"/>
        </p:xfrm>
        <a:graphic>
          <a:graphicData uri="http://schemas.openxmlformats.org/drawingml/2006/table">
            <a:tbl>
              <a:tblPr firstRow="1" firstCol="1" bandRow="1">
                <a:tableStyleId>{16D9F66E-5EB9-4882-86FB-DCBF35E3C3E4}</a:tableStyleId>
              </a:tblPr>
              <a:tblGrid>
                <a:gridCol w="360727">
                  <a:extLst>
                    <a:ext uri="{9D8B030D-6E8A-4147-A177-3AD203B41FA5}">
                      <a16:colId xmlns:a16="http://schemas.microsoft.com/office/drawing/2014/main" val="3670099868"/>
                    </a:ext>
                  </a:extLst>
                </a:gridCol>
                <a:gridCol w="2231472">
                  <a:extLst>
                    <a:ext uri="{9D8B030D-6E8A-4147-A177-3AD203B41FA5}">
                      <a16:colId xmlns:a16="http://schemas.microsoft.com/office/drawing/2014/main" val="1220869731"/>
                    </a:ext>
                  </a:extLst>
                </a:gridCol>
                <a:gridCol w="2223082">
                  <a:extLst>
                    <a:ext uri="{9D8B030D-6E8A-4147-A177-3AD203B41FA5}">
                      <a16:colId xmlns:a16="http://schemas.microsoft.com/office/drawing/2014/main" val="976922470"/>
                    </a:ext>
                  </a:extLst>
                </a:gridCol>
                <a:gridCol w="2080471">
                  <a:extLst>
                    <a:ext uri="{9D8B030D-6E8A-4147-A177-3AD203B41FA5}">
                      <a16:colId xmlns:a16="http://schemas.microsoft.com/office/drawing/2014/main" val="3535468573"/>
                    </a:ext>
                  </a:extLst>
                </a:gridCol>
              </a:tblGrid>
              <a:tr h="251969">
                <a:tc>
                  <a:txBody>
                    <a:bodyPr/>
                    <a:lstStyle/>
                    <a:p>
                      <a:pPr>
                        <a:lnSpc>
                          <a:spcPct val="107000"/>
                        </a:lnSpc>
                        <a:spcAft>
                          <a:spcPts val="800"/>
                        </a:spcAft>
                      </a:pPr>
                      <a:r>
                        <a:rPr lang="sr-Latn-CS" sz="1100" dirty="0">
                          <a:effectLst/>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pPr>
                      <a:r>
                        <a:rPr lang="sr-Latn-CS" sz="1100">
                          <a:effectLst/>
                        </a:rPr>
                        <a:t>Urgentno</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pPr>
                      <a:r>
                        <a:rPr lang="sr-Latn-CS" sz="1100" dirty="0">
                          <a:effectLst/>
                        </a:rPr>
                        <a:t>Ozbiljno</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pPr>
                      <a:r>
                        <a:rPr lang="sr-Latn-CS" sz="1100">
                          <a:effectLst/>
                        </a:rPr>
                        <a:t>Zabrinjavaju</a:t>
                      </a:r>
                      <a:r>
                        <a:rPr lang="sr-Latn-CS" sz="1200" spc="20">
                          <a:effectLst/>
                        </a:rPr>
                        <a:t>će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75822691"/>
                  </a:ext>
                </a:extLst>
              </a:tr>
              <a:tr h="386592">
                <a:tc>
                  <a:txBody>
                    <a:bodyPr/>
                    <a:lstStyle/>
                    <a:p>
                      <a:pPr>
                        <a:lnSpc>
                          <a:spcPct val="107000"/>
                        </a:lnSpc>
                        <a:spcAft>
                          <a:spcPts val="800"/>
                        </a:spcAft>
                      </a:pPr>
                      <a:r>
                        <a:rPr lang="sr-Latn-CS" sz="1100">
                          <a:effectLst/>
                        </a:rPr>
                        <a:t>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spc="20" dirty="0">
                          <a:effectLst/>
                        </a:rPr>
                        <a:t>Clostridium difficile</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Acinetobacter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900">
                          <a:effectLst/>
                        </a:rPr>
                        <a:t>Vankomicin-rezistentni Staphylococcus aureus (VRSA)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650134806"/>
                  </a:ext>
                </a:extLst>
              </a:tr>
              <a:tr h="429528">
                <a:tc>
                  <a:txBody>
                    <a:bodyPr/>
                    <a:lstStyle/>
                    <a:p>
                      <a:pPr>
                        <a:lnSpc>
                          <a:spcPct val="107000"/>
                        </a:lnSpc>
                        <a:spcAft>
                          <a:spcPts val="800"/>
                        </a:spcAft>
                      </a:pPr>
                      <a:r>
                        <a:rPr lang="sr-Latn-CS" sz="1100">
                          <a:effectLst/>
                        </a:rPr>
                        <a:t>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spc="20" dirty="0">
                          <a:effectLst/>
                        </a:rPr>
                        <a:t>Karbapenem- rezistentne</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Campylobacter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Eritromicin-rezistentni Streptococcus Group 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07001993"/>
                  </a:ext>
                </a:extLst>
              </a:tr>
              <a:tr h="429528">
                <a:tc>
                  <a:txBody>
                    <a:bodyPr/>
                    <a:lstStyle/>
                    <a:p>
                      <a:pPr>
                        <a:lnSpc>
                          <a:spcPct val="107000"/>
                        </a:lnSpc>
                        <a:spcAft>
                          <a:spcPts val="800"/>
                        </a:spcAft>
                      </a:pPr>
                      <a:r>
                        <a:rPr lang="sr-Latn-CS" sz="1100">
                          <a:effectLst/>
                        </a:rPr>
                        <a:t>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spc="20">
                          <a:effectLst/>
                        </a:rPr>
                        <a:t>Enterobacteriaceae(CRE)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Flukonazol-rezistentna Candida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Klindamicin-rezistentni Streptococcus Group B</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36997259"/>
                  </a:ext>
                </a:extLst>
              </a:tr>
              <a:tr h="429528">
                <a:tc>
                  <a:txBody>
                    <a:bodyPr/>
                    <a:lstStyle/>
                    <a:p>
                      <a:pPr>
                        <a:lnSpc>
                          <a:spcPct val="107000"/>
                        </a:lnSpc>
                        <a:spcAft>
                          <a:spcPts val="800"/>
                        </a:spcAft>
                      </a:pPr>
                      <a:r>
                        <a:rPr lang="sr-Latn-CS" sz="1100">
                          <a:effectLst/>
                        </a:rPr>
                        <a:t>4.</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spc="20">
                          <a:effectLst/>
                        </a:rPr>
                        <a:t>Rezistentna Neisseria gonorrhoeae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Cefalosporin-rezistentne Enterobacteriaceae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90833663"/>
                  </a:ext>
                </a:extLst>
              </a:tr>
              <a:tr h="429528">
                <a:tc>
                  <a:txBody>
                    <a:bodyPr/>
                    <a:lstStyle/>
                    <a:p>
                      <a:pPr>
                        <a:lnSpc>
                          <a:spcPct val="107000"/>
                        </a:lnSpc>
                        <a:spcAft>
                          <a:spcPts val="800"/>
                        </a:spcAft>
                      </a:pPr>
                      <a:r>
                        <a:rPr lang="sr-Latn-CS" sz="1100">
                          <a:effectLst/>
                        </a:rPr>
                        <a:t>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dirty="0">
                          <a:effectLst/>
                        </a:rPr>
                        <a:t>Vankomicin-rezistentni Enterococcus (VRE)</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173017553"/>
                  </a:ext>
                </a:extLst>
              </a:tr>
              <a:tr h="230929">
                <a:tc>
                  <a:txBody>
                    <a:bodyPr/>
                    <a:lstStyle/>
                    <a:p>
                      <a:pPr>
                        <a:lnSpc>
                          <a:spcPct val="107000"/>
                        </a:lnSpc>
                        <a:spcAft>
                          <a:spcPts val="800"/>
                        </a:spcAft>
                      </a:pPr>
                      <a:r>
                        <a:rPr lang="sr-Latn-CS" sz="1100">
                          <a:effectLst/>
                        </a:rPr>
                        <a:t>6.</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Pseudomonas aeruginosa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78343600"/>
                  </a:ext>
                </a:extLst>
              </a:tr>
              <a:tr h="230929">
                <a:tc>
                  <a:txBody>
                    <a:bodyPr/>
                    <a:lstStyle/>
                    <a:p>
                      <a:pPr>
                        <a:lnSpc>
                          <a:spcPct val="107000"/>
                        </a:lnSpc>
                        <a:spcAft>
                          <a:spcPts val="800"/>
                        </a:spcAft>
                      </a:pPr>
                      <a:r>
                        <a:rPr lang="sr-Latn-CS" sz="1100">
                          <a:effectLst/>
                        </a:rPr>
                        <a:t>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Nontyphoidal Salmonella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507432809"/>
                  </a:ext>
                </a:extLst>
              </a:tr>
              <a:tr h="230929">
                <a:tc>
                  <a:txBody>
                    <a:bodyPr/>
                    <a:lstStyle/>
                    <a:p>
                      <a:pPr>
                        <a:lnSpc>
                          <a:spcPct val="107000"/>
                        </a:lnSpc>
                        <a:spcAft>
                          <a:spcPts val="800"/>
                        </a:spcAft>
                      </a:pPr>
                      <a:r>
                        <a:rPr lang="sr-Latn-CS" sz="1100">
                          <a:effectLst/>
                        </a:rPr>
                        <a:t>8.</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Salmonella Typhi</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78256934"/>
                  </a:ext>
                </a:extLst>
              </a:tr>
              <a:tr h="230929">
                <a:tc>
                  <a:txBody>
                    <a:bodyPr/>
                    <a:lstStyle/>
                    <a:p>
                      <a:pPr>
                        <a:lnSpc>
                          <a:spcPct val="107000"/>
                        </a:lnSpc>
                        <a:spcAft>
                          <a:spcPts val="800"/>
                        </a:spcAft>
                      </a:pPr>
                      <a:r>
                        <a:rPr lang="sr-Latn-CS" sz="1100">
                          <a:effectLst/>
                        </a:rPr>
                        <a:t>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Shigella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114515291"/>
                  </a:ext>
                </a:extLst>
              </a:tr>
              <a:tr h="386592">
                <a:tc>
                  <a:txBody>
                    <a:bodyPr/>
                    <a:lstStyle/>
                    <a:p>
                      <a:pPr>
                        <a:lnSpc>
                          <a:spcPct val="107000"/>
                        </a:lnSpc>
                        <a:spcAft>
                          <a:spcPts val="800"/>
                        </a:spcAft>
                      </a:pPr>
                      <a:r>
                        <a:rPr lang="sr-Latn-CS" sz="1100">
                          <a:effectLst/>
                        </a:rPr>
                        <a:t>10.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900">
                          <a:effectLst/>
                        </a:rPr>
                        <a:t>Meticilin-rezistentni Staphylococcus aureus (MRSA)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203689264"/>
                  </a:ext>
                </a:extLst>
              </a:tr>
              <a:tr h="230929">
                <a:tc>
                  <a:txBody>
                    <a:bodyPr/>
                    <a:lstStyle/>
                    <a:p>
                      <a:pPr>
                        <a:lnSpc>
                          <a:spcPct val="107000"/>
                        </a:lnSpc>
                        <a:spcAft>
                          <a:spcPts val="800"/>
                        </a:spcAft>
                      </a:pPr>
                      <a:r>
                        <a:rPr lang="sr-Latn-CS" sz="1100">
                          <a:effectLst/>
                        </a:rPr>
                        <a:t>11.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Streptococcus pneumoniae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5498370"/>
                  </a:ext>
                </a:extLst>
              </a:tr>
              <a:tr h="429528">
                <a:tc>
                  <a:txBody>
                    <a:bodyPr/>
                    <a:lstStyle/>
                    <a:p>
                      <a:pPr>
                        <a:lnSpc>
                          <a:spcPct val="107000"/>
                        </a:lnSpc>
                        <a:spcAft>
                          <a:spcPts val="800"/>
                        </a:spcAft>
                      </a:pPr>
                      <a:r>
                        <a:rPr lang="sr-Latn-CS" sz="1100">
                          <a:effectLst/>
                        </a:rPr>
                        <a:t>12.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000">
                          <a:effectLst/>
                        </a:rPr>
                        <a:t>M. tuberculosis (MDR and XDR)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07000"/>
                        </a:lnSpc>
                        <a:spcAft>
                          <a:spcPts val="800"/>
                        </a:spcAft>
                      </a:pPr>
                      <a:r>
                        <a:rPr lang="sr-Latn-CS" sz="1100" dirty="0">
                          <a:effectLst/>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551056221"/>
                  </a:ext>
                </a:extLst>
              </a:tr>
            </a:tbl>
          </a:graphicData>
        </a:graphic>
      </p:graphicFrame>
    </p:spTree>
    <p:extLst>
      <p:ext uri="{BB962C8B-B14F-4D97-AF65-F5344CB8AC3E}">
        <p14:creationId xmlns:p14="http://schemas.microsoft.com/office/powerpoint/2010/main" val="304342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11</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E8618F8E-769C-4A4A-82D2-03BDE7E3221B}"/>
              </a:ext>
            </a:extLst>
          </p:cNvPr>
          <p:cNvSpPr txBox="1">
            <a:spLocks/>
          </p:cNvSpPr>
          <p:nvPr/>
        </p:nvSpPr>
        <p:spPr>
          <a:xfrm>
            <a:off x="513855" y="533560"/>
            <a:ext cx="7886700" cy="483326"/>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MJERE KONTROLE PRAĆEN</a:t>
            </a:r>
            <a:r>
              <a:rPr lang="en-US" sz="2000" b="1" dirty="0">
                <a:latin typeface="+mn-lt"/>
              </a:rPr>
              <a:t>J</a:t>
            </a:r>
            <a:r>
              <a:rPr lang="sr-Latn-BA" sz="2000" b="1" dirty="0">
                <a:latin typeface="+mn-lt"/>
              </a:rPr>
              <a:t>A I PREVENCIJE ANTIBIOTSKE REZISTENCIJE</a:t>
            </a:r>
            <a:endParaRPr lang="en-US" sz="2000" b="1" dirty="0">
              <a:latin typeface="+mn-lt"/>
            </a:endParaRPr>
          </a:p>
        </p:txBody>
      </p:sp>
      <p:sp>
        <p:nvSpPr>
          <p:cNvPr id="12" name="Slide Number Placeholder 3">
            <a:extLst>
              <a:ext uri="{FF2B5EF4-FFF2-40B4-BE49-F238E27FC236}">
                <a16:creationId xmlns:a16="http://schemas.microsoft.com/office/drawing/2014/main" id="{A52E3CA9-AB94-44EC-918F-8B313E3823C8}"/>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11</a:t>
            </a:fld>
            <a:endParaRPr lang="en-US"/>
          </a:p>
        </p:txBody>
      </p:sp>
      <p:pic>
        <p:nvPicPr>
          <p:cNvPr id="13" name="Content Placeholder 9">
            <a:extLst>
              <a:ext uri="{FF2B5EF4-FFF2-40B4-BE49-F238E27FC236}">
                <a16:creationId xmlns:a16="http://schemas.microsoft.com/office/drawing/2014/main" id="{69455E16-69A5-464B-9A5E-5F2B285E3B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142" y="1340961"/>
            <a:ext cx="7424136" cy="4176077"/>
          </a:xfrm>
          <a:prstGeom prst="rect">
            <a:avLst/>
          </a:prstGeom>
        </p:spPr>
      </p:pic>
    </p:spTree>
    <p:extLst>
      <p:ext uri="{BB962C8B-B14F-4D97-AF65-F5344CB8AC3E}">
        <p14:creationId xmlns:p14="http://schemas.microsoft.com/office/powerpoint/2010/main" val="311758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12</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C3D33FD0-2DF4-4582-BE38-6B6DE3E21131}"/>
              </a:ext>
            </a:extLst>
          </p:cNvPr>
          <p:cNvSpPr txBox="1">
            <a:spLocks/>
          </p:cNvSpPr>
          <p:nvPr/>
        </p:nvSpPr>
        <p:spPr>
          <a:xfrm>
            <a:off x="3481476" y="790113"/>
            <a:ext cx="1972700" cy="494712"/>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HIPOTEZA</a:t>
            </a:r>
            <a:endParaRPr lang="en-US" sz="2000" b="1" dirty="0">
              <a:latin typeface="+mn-lt"/>
            </a:endParaRPr>
          </a:p>
        </p:txBody>
      </p:sp>
      <p:sp>
        <p:nvSpPr>
          <p:cNvPr id="12" name="Content Placeholder 2">
            <a:extLst>
              <a:ext uri="{FF2B5EF4-FFF2-40B4-BE49-F238E27FC236}">
                <a16:creationId xmlns:a16="http://schemas.microsoft.com/office/drawing/2014/main" id="{A31AB3C3-3D67-4101-B42E-DB10FBEAA435}"/>
              </a:ext>
            </a:extLst>
          </p:cNvPr>
          <p:cNvSpPr txBox="1">
            <a:spLocks/>
          </p:cNvSpPr>
          <p:nvPr/>
        </p:nvSpPr>
        <p:spPr>
          <a:xfrm>
            <a:off x="781050" y="2157413"/>
            <a:ext cx="7886700" cy="4351338"/>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just">
              <a:lnSpc>
                <a:spcPct val="150000"/>
              </a:lnSpc>
              <a:spcBef>
                <a:spcPts val="0"/>
              </a:spcBef>
              <a:spcAft>
                <a:spcPts val="600"/>
              </a:spcAft>
            </a:pPr>
            <a:r>
              <a:rPr lang="sr-Latn-BA" spc="20" dirty="0">
                <a:ea typeface="Calibri" panose="020F0502020204030204" pitchFamily="34" charset="0"/>
                <a:cs typeface="Times New Roman" panose="02020603050405020304" pitchFamily="18" charset="0"/>
              </a:rPr>
              <a:t>H0: Kogaluza negativni stafilokok i proteus vulgaris pokazuju najveći stepen rezistencije u odnosu na posmatrane antibiotike.</a:t>
            </a:r>
            <a:r>
              <a:rPr lang="sr-Latn-BA" spc="20" dirty="0">
                <a:ea typeface="Times New Roman" panose="02020603050405020304" pitchFamily="18"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lgn="just">
              <a:lnSpc>
                <a:spcPct val="150000"/>
              </a:lnSpc>
              <a:spcBef>
                <a:spcPts val="0"/>
              </a:spcBef>
              <a:spcAft>
                <a:spcPts val="600"/>
              </a:spcAft>
            </a:pPr>
            <a:r>
              <a:rPr lang="sr-Latn-RS" spc="20" dirty="0">
                <a:ea typeface="Times New Roman" panose="02020603050405020304" pitchFamily="18" charset="0"/>
                <a:cs typeface="Times New Roman" panose="02020603050405020304" pitchFamily="18" charset="0"/>
              </a:rPr>
              <a:t>H1: Erythromycin i vancomycin pokazuju bolje rezultate, odnosno uočena je veća senzitivnost gram negativnih bakterija u odnosu na gram pozitivne.</a:t>
            </a:r>
            <a:endParaRPr lang="en-US" dirty="0">
              <a:ea typeface="Calibri" panose="020F0502020204030204" pitchFamily="34" charset="0"/>
              <a:cs typeface="Times New Roman" panose="02020603050405020304" pitchFamily="18" charset="0"/>
            </a:endParaRPr>
          </a:p>
          <a:p>
            <a:endParaRPr lang="en-US" dirty="0"/>
          </a:p>
        </p:txBody>
      </p:sp>
      <p:sp>
        <p:nvSpPr>
          <p:cNvPr id="13" name="Slide Number Placeholder 3">
            <a:extLst>
              <a:ext uri="{FF2B5EF4-FFF2-40B4-BE49-F238E27FC236}">
                <a16:creationId xmlns:a16="http://schemas.microsoft.com/office/drawing/2014/main" id="{927FAE3D-6E72-4B6C-921A-40E2457E608C}"/>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12</a:t>
            </a:fld>
            <a:endParaRPr lang="en-US"/>
          </a:p>
        </p:txBody>
      </p:sp>
    </p:spTree>
    <p:extLst>
      <p:ext uri="{BB962C8B-B14F-4D97-AF65-F5344CB8AC3E}">
        <p14:creationId xmlns:p14="http://schemas.microsoft.com/office/powerpoint/2010/main" val="1613613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13</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522D7ACD-21EA-4C5F-9212-2D8C51C53591}"/>
              </a:ext>
            </a:extLst>
          </p:cNvPr>
          <p:cNvSpPr txBox="1">
            <a:spLocks/>
          </p:cNvSpPr>
          <p:nvPr/>
        </p:nvSpPr>
        <p:spPr>
          <a:xfrm>
            <a:off x="784388" y="781594"/>
            <a:ext cx="7730962" cy="520253"/>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CILJEVI ISTRAŽIVANJA</a:t>
            </a:r>
            <a:endParaRPr lang="en-US" sz="2000" b="1" dirty="0">
              <a:latin typeface="+mn-lt"/>
            </a:endParaRPr>
          </a:p>
        </p:txBody>
      </p:sp>
      <p:sp>
        <p:nvSpPr>
          <p:cNvPr id="12" name="Content Placeholder 2">
            <a:extLst>
              <a:ext uri="{FF2B5EF4-FFF2-40B4-BE49-F238E27FC236}">
                <a16:creationId xmlns:a16="http://schemas.microsoft.com/office/drawing/2014/main" id="{2A4406D7-690F-4C5F-8D2C-67DFDD88FEF7}"/>
              </a:ext>
            </a:extLst>
          </p:cNvPr>
          <p:cNvSpPr txBox="1">
            <a:spLocks/>
          </p:cNvSpPr>
          <p:nvPr/>
        </p:nvSpPr>
        <p:spPr>
          <a:xfrm>
            <a:off x="770671" y="1757777"/>
            <a:ext cx="7886700" cy="4351338"/>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just">
              <a:lnSpc>
                <a:spcPct val="150000"/>
              </a:lnSpc>
              <a:spcBef>
                <a:spcPts val="0"/>
              </a:spcBef>
              <a:spcAft>
                <a:spcPts val="600"/>
              </a:spcAft>
            </a:pPr>
            <a:r>
              <a:rPr lang="sr-Latn-CS" i="1" u="sng" spc="20" dirty="0">
                <a:ea typeface="Times New Roman" panose="02020603050405020304" pitchFamily="18" charset="0"/>
                <a:cs typeface="Times New Roman" panose="02020603050405020304" pitchFamily="18" charset="0"/>
              </a:rPr>
              <a:t>Definisali smo sljedeće ciljeve rada:</a:t>
            </a:r>
            <a:endParaRPr lang="en-US" i="1" u="sng" dirty="0">
              <a:ea typeface="Calibri" panose="020F0502020204030204" pitchFamily="34" charset="0"/>
              <a:cs typeface="Times New Roman" panose="02020603050405020304" pitchFamily="18" charset="0"/>
            </a:endParaRPr>
          </a:p>
          <a:p>
            <a:pPr algn="just">
              <a:lnSpc>
                <a:spcPct val="150000"/>
              </a:lnSpc>
              <a:spcBef>
                <a:spcPts val="0"/>
              </a:spcBef>
              <a:spcAft>
                <a:spcPts val="600"/>
              </a:spcAft>
              <a:buClr>
                <a:srgbClr val="000000"/>
              </a:buClr>
              <a:buSzPts val="800"/>
              <a:buFont typeface="Wingdings" panose="05000000000000000000" pitchFamily="2" charset="2"/>
              <a:buChar char="§"/>
            </a:pPr>
            <a:r>
              <a:rPr lang="sr-Latn-CS" spc="20" dirty="0">
                <a:ea typeface="Times New Roman" panose="02020603050405020304" pitchFamily="18" charset="0"/>
                <a:cs typeface="Times New Roman" panose="02020603050405020304" pitchFamily="18" charset="0"/>
              </a:rPr>
              <a:t> Utvrditi bakterijske uzročnike iz primarno sterilnih uzoraka (hemokultura) u vremenskom periodu od 2019. - 2021. godine kod pacijenata liječenih na klinici za anesteziju i intenzivno liječenje Univerzitetsko kliničkog centra Banja Luka.</a:t>
            </a:r>
            <a:endParaRPr lang="en-US" dirty="0">
              <a:ea typeface="Calibri" panose="020F0502020204030204" pitchFamily="34" charset="0"/>
              <a:cs typeface="Times New Roman" panose="02020603050405020304" pitchFamily="18" charset="0"/>
            </a:endParaRPr>
          </a:p>
          <a:p>
            <a:pPr algn="just">
              <a:lnSpc>
                <a:spcPct val="150000"/>
              </a:lnSpc>
              <a:spcBef>
                <a:spcPts val="0"/>
              </a:spcBef>
              <a:spcAft>
                <a:spcPts val="600"/>
              </a:spcAft>
              <a:buClr>
                <a:srgbClr val="000000"/>
              </a:buClr>
              <a:buSzPts val="800"/>
              <a:buFont typeface="Wingdings" panose="05000000000000000000" pitchFamily="2" charset="2"/>
              <a:buChar char="§"/>
            </a:pPr>
            <a:r>
              <a:rPr lang="sr-Latn-CS" spc="20" dirty="0">
                <a:ea typeface="Times New Roman" panose="02020603050405020304" pitchFamily="18" charset="0"/>
                <a:cs typeface="Times New Roman" panose="02020603050405020304" pitchFamily="18" charset="0"/>
              </a:rPr>
              <a:t> Utvrditi učestalost gram pozitivnih i gram negativnih bakterija kod pozitivnih hemokultura.</a:t>
            </a:r>
            <a:endParaRPr lang="sr-Latn-BA" dirty="0">
              <a:ea typeface="Times New Roman" panose="02020603050405020304" pitchFamily="18" charset="0"/>
              <a:cs typeface="Times New Roman" panose="02020603050405020304" pitchFamily="18" charset="0"/>
            </a:endParaRPr>
          </a:p>
          <a:p>
            <a:pPr algn="just">
              <a:lnSpc>
                <a:spcPct val="150000"/>
              </a:lnSpc>
              <a:spcBef>
                <a:spcPts val="0"/>
              </a:spcBef>
              <a:spcAft>
                <a:spcPts val="600"/>
              </a:spcAft>
              <a:buClr>
                <a:srgbClr val="000000"/>
              </a:buClr>
              <a:buSzPts val="800"/>
              <a:buFont typeface="Wingdings" panose="05000000000000000000" pitchFamily="2" charset="2"/>
              <a:buChar char="§"/>
            </a:pPr>
            <a:r>
              <a:rPr lang="sr-Latn-CS" spc="20" dirty="0">
                <a:ea typeface="Times New Roman" panose="02020603050405020304" pitchFamily="18" charset="0"/>
                <a:cs typeface="Times New Roman" panose="02020603050405020304" pitchFamily="18" charset="0"/>
              </a:rPr>
              <a:t> Utvrditi incidencu rezistencije izolovanih bakterija.</a:t>
            </a:r>
            <a:endParaRPr lang="en-US" dirty="0">
              <a:ea typeface="Calibri" panose="020F0502020204030204" pitchFamily="34" charset="0"/>
              <a:cs typeface="Times New Roman" panose="02020603050405020304" pitchFamily="18" charset="0"/>
            </a:endParaRPr>
          </a:p>
          <a:p>
            <a:endParaRPr lang="en-US" dirty="0"/>
          </a:p>
        </p:txBody>
      </p:sp>
      <p:sp>
        <p:nvSpPr>
          <p:cNvPr id="13" name="Slide Number Placeholder 3">
            <a:extLst>
              <a:ext uri="{FF2B5EF4-FFF2-40B4-BE49-F238E27FC236}">
                <a16:creationId xmlns:a16="http://schemas.microsoft.com/office/drawing/2014/main" id="{65B9E675-7228-45D0-A339-F6519BBBF706}"/>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13</a:t>
            </a:fld>
            <a:endParaRPr lang="en-US"/>
          </a:p>
        </p:txBody>
      </p:sp>
    </p:spTree>
    <p:extLst>
      <p:ext uri="{BB962C8B-B14F-4D97-AF65-F5344CB8AC3E}">
        <p14:creationId xmlns:p14="http://schemas.microsoft.com/office/powerpoint/2010/main" val="2038090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14</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47040C30-D915-42AA-9F60-81E1CAF46FAE}"/>
              </a:ext>
            </a:extLst>
          </p:cNvPr>
          <p:cNvSpPr txBox="1">
            <a:spLocks/>
          </p:cNvSpPr>
          <p:nvPr/>
        </p:nvSpPr>
        <p:spPr>
          <a:xfrm>
            <a:off x="2982203" y="807868"/>
            <a:ext cx="2990030" cy="55659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MATERIJAL I METODE</a:t>
            </a:r>
            <a:endParaRPr lang="en-US" sz="2000" b="1" dirty="0">
              <a:latin typeface="+mn-lt"/>
            </a:endParaRPr>
          </a:p>
        </p:txBody>
      </p:sp>
      <p:sp>
        <p:nvSpPr>
          <p:cNvPr id="12" name="Content Placeholder 2">
            <a:extLst>
              <a:ext uri="{FF2B5EF4-FFF2-40B4-BE49-F238E27FC236}">
                <a16:creationId xmlns:a16="http://schemas.microsoft.com/office/drawing/2014/main" id="{EAB4214A-EBB8-41ED-9E9A-00EA2E6F9CC8}"/>
              </a:ext>
            </a:extLst>
          </p:cNvPr>
          <p:cNvSpPr txBox="1">
            <a:spLocks/>
          </p:cNvSpPr>
          <p:nvPr/>
        </p:nvSpPr>
        <p:spPr>
          <a:xfrm>
            <a:off x="781050" y="1978025"/>
            <a:ext cx="7886700" cy="4351338"/>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marL="285750" indent="-285750" algn="just">
              <a:buFont typeface="Arial" panose="020B0604020202020204" pitchFamily="34" charset="0"/>
              <a:buChar char="•"/>
            </a:pPr>
            <a:r>
              <a:rPr lang="sr-Latn-CS" spc="20" dirty="0">
                <a:ea typeface="Times New Roman" panose="02020603050405020304" pitchFamily="18" charset="0"/>
              </a:rPr>
              <a:t>Ova studija je retrospektivna i obuhvatala je 250 ispitanika, starijih od 18 godina,  liječenih  na klinici za anesteziju i intenzivno liječenje Univerzitetsko kliničkog centra Banja Luka od 1. januara 2019. do 31. decembra 2021. godine.</a:t>
            </a:r>
          </a:p>
          <a:p>
            <a:pPr marL="285750" indent="-285750" algn="just">
              <a:buFont typeface="Arial" panose="020B0604020202020204" pitchFamily="34" charset="0"/>
              <a:buChar char="•"/>
            </a:pPr>
            <a:endParaRPr lang="sr-Latn-CS" spc="20" dirty="0">
              <a:ea typeface="Times New Roman" panose="02020603050405020304" pitchFamily="18" charset="0"/>
            </a:endParaRPr>
          </a:p>
          <a:p>
            <a:pPr marL="285750" indent="-285750" algn="just">
              <a:buFont typeface="Arial" panose="020B0604020202020204" pitchFamily="34" charset="0"/>
              <a:buChar char="•"/>
            </a:pPr>
            <a:r>
              <a:rPr lang="sr-Latn-CS" spc="20" dirty="0">
                <a:ea typeface="Times New Roman" panose="02020603050405020304" pitchFamily="18" charset="0"/>
                <a:cs typeface="Times New Roman" panose="02020603050405020304" pitchFamily="18" charset="0"/>
              </a:rPr>
              <a:t>Klinički podaci o ispitanicima su prikupljeni iz istorija bolesti, a podaci o izolovanim patogenima iz mikrobiološkog protokola Zavoda za mikrobiologiju Banja Luka. (korištena excel tabela sa prikazom izolovanih uzročnika pozitivnih hemokultura uzetih od pacijenata liječenih na klinici za anesteziju i intenzivno liječenje UKC Banja Luka u periodu između 01.01.2019. i 31.12.2021).</a:t>
            </a:r>
            <a:endParaRPr lang="en-US" dirty="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endParaRPr lang="en-US" dirty="0"/>
          </a:p>
        </p:txBody>
      </p:sp>
      <p:sp>
        <p:nvSpPr>
          <p:cNvPr id="13" name="Slide Number Placeholder 3">
            <a:extLst>
              <a:ext uri="{FF2B5EF4-FFF2-40B4-BE49-F238E27FC236}">
                <a16:creationId xmlns:a16="http://schemas.microsoft.com/office/drawing/2014/main" id="{89F4F2F1-50C9-4A98-ACAC-6E116329FD1D}"/>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14</a:t>
            </a:fld>
            <a:endParaRPr lang="en-US"/>
          </a:p>
        </p:txBody>
      </p:sp>
    </p:spTree>
    <p:extLst>
      <p:ext uri="{BB962C8B-B14F-4D97-AF65-F5344CB8AC3E}">
        <p14:creationId xmlns:p14="http://schemas.microsoft.com/office/powerpoint/2010/main" val="812723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15</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DDBF3B70-9E66-4217-A165-13A89ED1DC3F}"/>
              </a:ext>
            </a:extLst>
          </p:cNvPr>
          <p:cNvSpPr txBox="1">
            <a:spLocks/>
          </p:cNvSpPr>
          <p:nvPr/>
        </p:nvSpPr>
        <p:spPr>
          <a:xfrm>
            <a:off x="2814890" y="896645"/>
            <a:ext cx="3214484" cy="45810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REZULTATI ISTRAŽIVANJA</a:t>
            </a:r>
            <a:endParaRPr lang="en-US" sz="2000" b="1" dirty="0">
              <a:latin typeface="+mn-lt"/>
            </a:endParaRPr>
          </a:p>
        </p:txBody>
      </p:sp>
      <p:sp>
        <p:nvSpPr>
          <p:cNvPr id="12" name="Content Placeholder 2">
            <a:extLst>
              <a:ext uri="{FF2B5EF4-FFF2-40B4-BE49-F238E27FC236}">
                <a16:creationId xmlns:a16="http://schemas.microsoft.com/office/drawing/2014/main" id="{25E4B60E-A555-4B6D-B77B-DB730499CC2B}"/>
              </a:ext>
            </a:extLst>
          </p:cNvPr>
          <p:cNvSpPr txBox="1">
            <a:spLocks/>
          </p:cNvSpPr>
          <p:nvPr/>
        </p:nvSpPr>
        <p:spPr>
          <a:xfrm>
            <a:off x="781050" y="1978025"/>
            <a:ext cx="7886700" cy="4351338"/>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marL="285750" indent="-285750" algn="just">
              <a:buFont typeface="Arial" panose="020B0604020202020204" pitchFamily="34" charset="0"/>
              <a:buChar char="•"/>
            </a:pPr>
            <a:r>
              <a:rPr lang="sr-Latn-CS" altLang="en-US" dirty="0"/>
              <a:t>Istraživanje je sprovedeno na 250 ispitanika hospitalizovanih na klinici za anesteziju i intenzivno liječenje UKC Banja Luka tokom dvogodišnjeg razdoblja.</a:t>
            </a:r>
          </a:p>
          <a:p>
            <a:pPr marL="285750" indent="-285750" algn="just">
              <a:buFont typeface="Arial" panose="020B0604020202020204" pitchFamily="34" charset="0"/>
              <a:buChar char="•"/>
            </a:pPr>
            <a:endParaRPr lang="sr-Latn-BA" altLang="en-US" dirty="0"/>
          </a:p>
          <a:p>
            <a:pPr marL="285750" indent="-285750" algn="just">
              <a:buFont typeface="Arial" panose="020B0604020202020204" pitchFamily="34" charset="0"/>
              <a:buChar char="•"/>
            </a:pPr>
            <a:r>
              <a:rPr lang="sr-Latn-CS" altLang="en-US" dirty="0"/>
              <a:t>Hemokulture su uzimane kod naglog skoka temperature ili sumnje na sepsu.</a:t>
            </a:r>
          </a:p>
          <a:p>
            <a:pPr marL="285750" indent="-285750" algn="just">
              <a:buFont typeface="Arial" panose="020B0604020202020204" pitchFamily="34" charset="0"/>
              <a:buChar char="•"/>
            </a:pPr>
            <a:endParaRPr lang="sr-Latn-BA" altLang="en-US" dirty="0"/>
          </a:p>
          <a:p>
            <a:pPr marL="285750" indent="-285750" algn="just">
              <a:buFont typeface="Arial" panose="020B0604020202020204" pitchFamily="34" charset="0"/>
              <a:buChar char="•"/>
            </a:pPr>
            <a:r>
              <a:rPr lang="sr-Latn-CS" altLang="en-US" dirty="0"/>
              <a:t>Kod 108 ispitanika hemokulture su bile pozitivne i utvrđeni su bakterijski uzročnici kao i njihova senzitivnost i rezistencija na određene antibiotike. Od 108 pozitivnih hemokultura, 64 pripada muškarcima, a 44 ženama.</a:t>
            </a:r>
            <a:endParaRPr lang="sr-Latn-BA" altLang="en-US" dirty="0"/>
          </a:p>
          <a:p>
            <a:pPr marL="285750" indent="-285750">
              <a:buFont typeface="Arial" panose="020B0604020202020204" pitchFamily="34" charset="0"/>
              <a:buChar char="•"/>
            </a:pPr>
            <a:endParaRPr lang="en-US" dirty="0"/>
          </a:p>
        </p:txBody>
      </p:sp>
      <p:sp>
        <p:nvSpPr>
          <p:cNvPr id="13" name="Slide Number Placeholder 3">
            <a:extLst>
              <a:ext uri="{FF2B5EF4-FFF2-40B4-BE49-F238E27FC236}">
                <a16:creationId xmlns:a16="http://schemas.microsoft.com/office/drawing/2014/main" id="{E3A84B7E-3F0A-4135-B47E-AD8CC668D4D1}"/>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15</a:t>
            </a:fld>
            <a:endParaRPr lang="en-US"/>
          </a:p>
        </p:txBody>
      </p:sp>
    </p:spTree>
    <p:extLst>
      <p:ext uri="{BB962C8B-B14F-4D97-AF65-F5344CB8AC3E}">
        <p14:creationId xmlns:p14="http://schemas.microsoft.com/office/powerpoint/2010/main" val="4238061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16</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28138D8D-4D10-44F7-BAD1-710C803CA296}"/>
              </a:ext>
            </a:extLst>
          </p:cNvPr>
          <p:cNvSpPr txBox="1">
            <a:spLocks/>
          </p:cNvSpPr>
          <p:nvPr/>
        </p:nvSpPr>
        <p:spPr>
          <a:xfrm>
            <a:off x="404807" y="235638"/>
            <a:ext cx="8356324" cy="1325563"/>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PRIKAZ ODNOSA POZITIVNIH I NEGATIVNIH HEMIKULTURA IZRAŽEN U    PROCENTIMA</a:t>
            </a:r>
            <a:endParaRPr lang="en-US" sz="2000" b="1" dirty="0">
              <a:latin typeface="+mn-lt"/>
            </a:endParaRPr>
          </a:p>
        </p:txBody>
      </p:sp>
      <p:sp>
        <p:nvSpPr>
          <p:cNvPr id="12" name="Slide Number Placeholder 3">
            <a:extLst>
              <a:ext uri="{FF2B5EF4-FFF2-40B4-BE49-F238E27FC236}">
                <a16:creationId xmlns:a16="http://schemas.microsoft.com/office/drawing/2014/main" id="{F49AA1DD-8A0E-4890-BFD1-31F35E069397}"/>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16</a:t>
            </a:fld>
            <a:endParaRPr lang="en-US"/>
          </a:p>
        </p:txBody>
      </p:sp>
      <p:graphicFrame>
        <p:nvGraphicFramePr>
          <p:cNvPr id="13" name="Content Placeholder 4">
            <a:extLst>
              <a:ext uri="{FF2B5EF4-FFF2-40B4-BE49-F238E27FC236}">
                <a16:creationId xmlns:a16="http://schemas.microsoft.com/office/drawing/2014/main" id="{1B99CED2-3843-42C8-B884-17F35635D650}"/>
              </a:ext>
            </a:extLst>
          </p:cNvPr>
          <p:cNvGraphicFramePr>
            <a:graphicFrameLocks/>
          </p:cNvGraphicFramePr>
          <p:nvPr>
            <p:extLst>
              <p:ext uri="{D42A27DB-BD31-4B8C-83A1-F6EECF244321}">
                <p14:modId xmlns:p14="http://schemas.microsoft.com/office/powerpoint/2010/main" val="3317395942"/>
              </p:ext>
            </p:extLst>
          </p:nvPr>
        </p:nvGraphicFramePr>
        <p:xfrm>
          <a:off x="628650" y="1561201"/>
          <a:ext cx="7886700" cy="435133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172745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17</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9BF4652F-4373-485E-9A60-42DC22C90DD9}"/>
              </a:ext>
            </a:extLst>
          </p:cNvPr>
          <p:cNvSpPr txBox="1">
            <a:spLocks/>
          </p:cNvSpPr>
          <p:nvPr/>
        </p:nvSpPr>
        <p:spPr>
          <a:xfrm>
            <a:off x="628650" y="249717"/>
            <a:ext cx="7886700" cy="1325563"/>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ODNOS GRAM POZITIVNIH I GRAM NEGATIVNIH BAKTERIJA IZRAŽEN U PROCENTIMA</a:t>
            </a:r>
            <a:endParaRPr lang="en-US" sz="2000" b="1" dirty="0">
              <a:latin typeface="+mn-lt"/>
            </a:endParaRPr>
          </a:p>
        </p:txBody>
      </p:sp>
      <p:sp>
        <p:nvSpPr>
          <p:cNvPr id="12" name="Slide Number Placeholder 3">
            <a:extLst>
              <a:ext uri="{FF2B5EF4-FFF2-40B4-BE49-F238E27FC236}">
                <a16:creationId xmlns:a16="http://schemas.microsoft.com/office/drawing/2014/main" id="{4DAADEF1-9890-44D9-B2E8-CD9C695F3B82}"/>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17</a:t>
            </a:fld>
            <a:endParaRPr lang="en-US"/>
          </a:p>
        </p:txBody>
      </p:sp>
      <p:graphicFrame>
        <p:nvGraphicFramePr>
          <p:cNvPr id="13" name="Content Placeholder 4">
            <a:extLst>
              <a:ext uri="{FF2B5EF4-FFF2-40B4-BE49-F238E27FC236}">
                <a16:creationId xmlns:a16="http://schemas.microsoft.com/office/drawing/2014/main" id="{F15319FB-8E16-48C8-B7B9-27D5B7251BAD}"/>
              </a:ext>
            </a:extLst>
          </p:cNvPr>
          <p:cNvGraphicFramePr>
            <a:graphicFrameLocks/>
          </p:cNvGraphicFramePr>
          <p:nvPr>
            <p:extLst>
              <p:ext uri="{D42A27DB-BD31-4B8C-83A1-F6EECF244321}">
                <p14:modId xmlns:p14="http://schemas.microsoft.com/office/powerpoint/2010/main" val="2438570256"/>
              </p:ext>
            </p:extLst>
          </p:nvPr>
        </p:nvGraphicFramePr>
        <p:xfrm>
          <a:off x="639619" y="1653530"/>
          <a:ext cx="7886700" cy="435133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388628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18</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F8555B27-3235-4EC1-88B6-2971237B468E}"/>
              </a:ext>
            </a:extLst>
          </p:cNvPr>
          <p:cNvSpPr txBox="1">
            <a:spLocks/>
          </p:cNvSpPr>
          <p:nvPr/>
        </p:nvSpPr>
        <p:spPr>
          <a:xfrm>
            <a:off x="840405" y="695753"/>
            <a:ext cx="7485128" cy="50995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BROJ IZOLATA POJEDINAČNIH GRAM POZITIVNIH BAKTERIJA</a:t>
            </a:r>
            <a:endParaRPr lang="en-US" sz="2000" b="1" dirty="0">
              <a:latin typeface="+mn-lt"/>
            </a:endParaRPr>
          </a:p>
        </p:txBody>
      </p:sp>
      <p:sp>
        <p:nvSpPr>
          <p:cNvPr id="12" name="Slide Number Placeholder 3">
            <a:extLst>
              <a:ext uri="{FF2B5EF4-FFF2-40B4-BE49-F238E27FC236}">
                <a16:creationId xmlns:a16="http://schemas.microsoft.com/office/drawing/2014/main" id="{32E003EC-CEF8-4D71-BEC4-A6A3779F2B21}"/>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18</a:t>
            </a:fld>
            <a:endParaRPr lang="en-US"/>
          </a:p>
        </p:txBody>
      </p:sp>
      <p:graphicFrame>
        <p:nvGraphicFramePr>
          <p:cNvPr id="13" name="Content Placeholder 10">
            <a:extLst>
              <a:ext uri="{FF2B5EF4-FFF2-40B4-BE49-F238E27FC236}">
                <a16:creationId xmlns:a16="http://schemas.microsoft.com/office/drawing/2014/main" id="{73E2C1BD-E775-4221-940A-0B928F8FB870}"/>
              </a:ext>
            </a:extLst>
          </p:cNvPr>
          <p:cNvGraphicFramePr>
            <a:graphicFrameLocks/>
          </p:cNvGraphicFramePr>
          <p:nvPr>
            <p:extLst>
              <p:ext uri="{D42A27DB-BD31-4B8C-83A1-F6EECF244321}">
                <p14:modId xmlns:p14="http://schemas.microsoft.com/office/powerpoint/2010/main" val="1434496452"/>
              </p:ext>
            </p:extLst>
          </p:nvPr>
        </p:nvGraphicFramePr>
        <p:xfrm>
          <a:off x="628650" y="1399525"/>
          <a:ext cx="7886700" cy="435133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335148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19</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565A1F8B-EB59-4C4E-9AB2-3A8E1F704A2E}"/>
              </a:ext>
            </a:extLst>
          </p:cNvPr>
          <p:cNvSpPr txBox="1">
            <a:spLocks/>
          </p:cNvSpPr>
          <p:nvPr/>
        </p:nvSpPr>
        <p:spPr>
          <a:xfrm>
            <a:off x="398436" y="568841"/>
            <a:ext cx="8369066" cy="79552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REZULTATI IZOLOVANIH BAKTERIJA I NJIHOVA SENZITIVNOST I REZISTENCIJA NA ANTIBIOTIKE</a:t>
            </a:r>
            <a:endParaRPr lang="en-US" sz="2000" b="1" dirty="0">
              <a:latin typeface="+mn-lt"/>
            </a:endParaRPr>
          </a:p>
        </p:txBody>
      </p:sp>
      <p:sp>
        <p:nvSpPr>
          <p:cNvPr id="13" name="Slide Number Placeholder 3">
            <a:extLst>
              <a:ext uri="{FF2B5EF4-FFF2-40B4-BE49-F238E27FC236}">
                <a16:creationId xmlns:a16="http://schemas.microsoft.com/office/drawing/2014/main" id="{D2FD6E12-FB99-438A-B01C-0AF222753E4A}"/>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19</a:t>
            </a:fld>
            <a:endParaRPr lang="en-US"/>
          </a:p>
        </p:txBody>
      </p:sp>
      <p:graphicFrame>
        <p:nvGraphicFramePr>
          <p:cNvPr id="4" name="Table 3">
            <a:extLst>
              <a:ext uri="{FF2B5EF4-FFF2-40B4-BE49-F238E27FC236}">
                <a16:creationId xmlns:a16="http://schemas.microsoft.com/office/drawing/2014/main" id="{1D58BA8C-143B-4989-A7FF-958B6726D8F3}"/>
              </a:ext>
            </a:extLst>
          </p:cNvPr>
          <p:cNvGraphicFramePr>
            <a:graphicFrameLocks noGrp="1"/>
          </p:cNvGraphicFramePr>
          <p:nvPr>
            <p:extLst>
              <p:ext uri="{D42A27DB-BD31-4B8C-83A1-F6EECF244321}">
                <p14:modId xmlns:p14="http://schemas.microsoft.com/office/powerpoint/2010/main" val="1400362867"/>
              </p:ext>
            </p:extLst>
          </p:nvPr>
        </p:nvGraphicFramePr>
        <p:xfrm>
          <a:off x="1298679" y="1753676"/>
          <a:ext cx="6568579" cy="3670664"/>
        </p:xfrm>
        <a:graphic>
          <a:graphicData uri="http://schemas.openxmlformats.org/drawingml/2006/table">
            <a:tbl>
              <a:tblPr firstRow="1" firstCol="1" bandRow="1">
                <a:tableStyleId>{16D9F66E-5EB9-4882-86FB-DCBF35E3C3E4}</a:tableStyleId>
              </a:tblPr>
              <a:tblGrid>
                <a:gridCol w="1292920">
                  <a:extLst>
                    <a:ext uri="{9D8B030D-6E8A-4147-A177-3AD203B41FA5}">
                      <a16:colId xmlns:a16="http://schemas.microsoft.com/office/drawing/2014/main" val="499176987"/>
                    </a:ext>
                  </a:extLst>
                </a:gridCol>
                <a:gridCol w="1292920">
                  <a:extLst>
                    <a:ext uri="{9D8B030D-6E8A-4147-A177-3AD203B41FA5}">
                      <a16:colId xmlns:a16="http://schemas.microsoft.com/office/drawing/2014/main" val="2018590862"/>
                    </a:ext>
                  </a:extLst>
                </a:gridCol>
                <a:gridCol w="1328716">
                  <a:extLst>
                    <a:ext uri="{9D8B030D-6E8A-4147-A177-3AD203B41FA5}">
                      <a16:colId xmlns:a16="http://schemas.microsoft.com/office/drawing/2014/main" val="1518034710"/>
                    </a:ext>
                  </a:extLst>
                </a:gridCol>
                <a:gridCol w="1328716">
                  <a:extLst>
                    <a:ext uri="{9D8B030D-6E8A-4147-A177-3AD203B41FA5}">
                      <a16:colId xmlns:a16="http://schemas.microsoft.com/office/drawing/2014/main" val="3595539345"/>
                    </a:ext>
                  </a:extLst>
                </a:gridCol>
                <a:gridCol w="1325307">
                  <a:extLst>
                    <a:ext uri="{9D8B030D-6E8A-4147-A177-3AD203B41FA5}">
                      <a16:colId xmlns:a16="http://schemas.microsoft.com/office/drawing/2014/main" val="3116920949"/>
                    </a:ext>
                  </a:extLst>
                </a:gridCol>
              </a:tblGrid>
              <a:tr h="729842">
                <a:tc rowSpan="2">
                  <a:txBody>
                    <a:bodyPr/>
                    <a:lstStyle/>
                    <a:p>
                      <a:pPr algn="ctr">
                        <a:lnSpc>
                          <a:spcPct val="150000"/>
                        </a:lnSpc>
                        <a:spcAft>
                          <a:spcPts val="800"/>
                        </a:spcAft>
                      </a:pPr>
                      <a:r>
                        <a:rPr lang="sr-Latn-CS" sz="1000" spc="20" dirty="0">
                          <a:effectLst/>
                        </a:rPr>
                        <a:t>     </a:t>
                      </a:r>
                      <a:r>
                        <a:rPr lang="en-US" sz="1000" spc="20" dirty="0">
                          <a:effectLst/>
                        </a:rPr>
                        <a:t>Bakterije</a:t>
                      </a:r>
                      <a:endParaRPr lang="en-GB" sz="1100" dirty="0">
                        <a:effectLst/>
                      </a:endParaRPr>
                    </a:p>
                    <a:p>
                      <a:pPr>
                        <a:lnSpc>
                          <a:spcPct val="107000"/>
                        </a:lnSpc>
                        <a:spcAft>
                          <a:spcPts val="800"/>
                        </a:spcAft>
                      </a:pPr>
                      <a:r>
                        <a:rPr lang="en-US" sz="1200" spc="20" dirty="0">
                          <a:effectLst/>
                        </a:rPr>
                        <a:t> </a:t>
                      </a:r>
                      <a:endParaRPr lang="en-GB" sz="1100" dirty="0">
                        <a:effectLst/>
                      </a:endParaRPr>
                    </a:p>
                    <a:p>
                      <a:pPr>
                        <a:lnSpc>
                          <a:spcPct val="107000"/>
                        </a:lnSpc>
                        <a:spcAft>
                          <a:spcPts val="800"/>
                        </a:spcAft>
                      </a:pPr>
                      <a:r>
                        <a:rPr lang="en-US" sz="1000" dirty="0">
                          <a:effectLst/>
                        </a:rPr>
                        <a:t>Antibiotici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lnTlToBr w="12700" cap="flat" cmpd="sng" algn="ctr">
                      <a:solidFill>
                        <a:schemeClr val="accent6"/>
                      </a:solidFill>
                      <a:prstDash val="solid"/>
                      <a:round/>
                      <a:headEnd type="none" w="med" len="med"/>
                      <a:tailEnd type="none" w="med" len="med"/>
                    </a:lnTlToBr>
                  </a:tcPr>
                </a:tc>
                <a:tc>
                  <a:txBody>
                    <a:bodyPr/>
                    <a:lstStyle/>
                    <a:p>
                      <a:pPr>
                        <a:lnSpc>
                          <a:spcPct val="150000"/>
                        </a:lnSpc>
                        <a:spcAft>
                          <a:spcPts val="800"/>
                        </a:spcAft>
                      </a:pPr>
                      <a:r>
                        <a:rPr lang="sr-Latn-RS" sz="1000" spc="20">
                          <a:effectLst/>
                        </a:rPr>
                        <a:t>Staphylococcus </a:t>
                      </a:r>
                      <a:br>
                        <a:rPr lang="sr-Latn-RS" sz="1000" spc="20">
                          <a:effectLst/>
                        </a:rPr>
                      </a:br>
                      <a:r>
                        <a:rPr lang="sr-Latn-RS" sz="1000" spc="20">
                          <a:effectLst/>
                        </a:rPr>
                        <a:t>epidermidis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en-US" sz="1000" spc="20">
                          <a:effectLst/>
                        </a:rPr>
                        <a:t>Enterococcus spp.-</a:t>
                      </a:r>
                      <a:br>
                        <a:rPr lang="en-US" sz="1000" spc="20">
                          <a:effectLst/>
                        </a:rPr>
                      </a:br>
                      <a:r>
                        <a:rPr lang="en-US" sz="1000" spc="20">
                          <a:effectLst/>
                        </a:rPr>
                        <a:t>Enterococcus faecalis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RS" sz="1000" spc="20">
                          <a:effectLst/>
                        </a:rPr>
                        <a:t>Staphylococcus</a:t>
                      </a:r>
                      <a:br>
                        <a:rPr lang="sr-Latn-RS" sz="1000" spc="20">
                          <a:effectLst/>
                        </a:rPr>
                      </a:br>
                      <a:r>
                        <a:rPr lang="sr-Latn-RS" sz="1000" spc="20">
                          <a:effectLst/>
                        </a:rPr>
                        <a:t>aureus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en-US" sz="1000" spc="20">
                          <a:effectLst/>
                        </a:rPr>
                        <a:t>Koagulaza </a:t>
                      </a:r>
                      <a:br>
                        <a:rPr lang="en-US" sz="1000" spc="20">
                          <a:effectLst/>
                        </a:rPr>
                      </a:br>
                      <a:r>
                        <a:rPr lang="en-US" sz="1000" spc="20">
                          <a:effectLst/>
                        </a:rPr>
                        <a:t>negativan stafilokok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extLst>
                  <a:ext uri="{0D108BD9-81ED-4DB2-BD59-A6C34878D82A}">
                    <a16:rowId xmlns:a16="http://schemas.microsoft.com/office/drawing/2014/main" val="1045965619"/>
                  </a:ext>
                </a:extLst>
              </a:tr>
              <a:tr h="260058">
                <a:tc vMerge="1">
                  <a:txBody>
                    <a:bodyPr/>
                    <a:lstStyle/>
                    <a:p>
                      <a:endParaRPr lang="en-GB"/>
                    </a:p>
                  </a:txBody>
                  <a:tcPr/>
                </a:tc>
                <a:tc>
                  <a:txBody>
                    <a:bodyPr/>
                    <a:lstStyle/>
                    <a:p>
                      <a:pPr>
                        <a:lnSpc>
                          <a:spcPct val="150000"/>
                        </a:lnSpc>
                        <a:spcAft>
                          <a:spcPts val="800"/>
                        </a:spcAft>
                      </a:pPr>
                      <a:r>
                        <a:rPr lang="sr-Latn-RS" sz="1000" spc="20">
                          <a:effectLst/>
                        </a:rPr>
                        <a:t>broj izolata 55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RS" sz="1000" spc="20">
                          <a:effectLst/>
                        </a:rPr>
                        <a:t>broj izolata 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RS" sz="1000" spc="20">
                          <a:effectLst/>
                        </a:rPr>
                        <a:t>broj izolata 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RS" sz="1000" spc="20">
                          <a:effectLst/>
                        </a:rPr>
                        <a:t>broj izolata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extLst>
                  <a:ext uri="{0D108BD9-81ED-4DB2-BD59-A6C34878D82A}">
                    <a16:rowId xmlns:a16="http://schemas.microsoft.com/office/drawing/2014/main" val="2883582361"/>
                  </a:ext>
                </a:extLst>
              </a:tr>
              <a:tr h="664873">
                <a:tc>
                  <a:txBody>
                    <a:bodyPr/>
                    <a:lstStyle/>
                    <a:p>
                      <a:pPr>
                        <a:lnSpc>
                          <a:spcPct val="150000"/>
                        </a:lnSpc>
                        <a:spcAft>
                          <a:spcPts val="800"/>
                        </a:spcAft>
                      </a:pPr>
                      <a:r>
                        <a:rPr lang="sr-Latn-RS" sz="1000" spc="20" dirty="0">
                          <a:effectLst/>
                        </a:rPr>
                        <a:t>Amoksicillin</a:t>
                      </a:r>
                      <a:br>
                        <a:rPr lang="en-GB" sz="1100" spc="0" dirty="0">
                          <a:effectLst/>
                        </a:rPr>
                      </a:br>
                      <a:r>
                        <a:rPr lang="sr-Latn-RS" sz="1000" spc="20" dirty="0">
                          <a:effectLst/>
                        </a:rPr>
                        <a:t>Klavulonska</a:t>
                      </a:r>
                      <a:br>
                        <a:rPr lang="en-GB" sz="1100" spc="0" dirty="0">
                          <a:effectLst/>
                        </a:rPr>
                      </a:br>
                      <a:r>
                        <a:rPr lang="sr-Latn-RS" sz="1000" spc="20" dirty="0">
                          <a:effectLst/>
                        </a:rPr>
                        <a:t>kiselina</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dirty="0">
                          <a:effectLst/>
                        </a:rPr>
                        <a:t>S(10), R(45)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S(1),R(7)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3549032479"/>
                  </a:ext>
                </a:extLst>
              </a:tr>
              <a:tr h="231963">
                <a:tc>
                  <a:txBody>
                    <a:bodyPr/>
                    <a:lstStyle/>
                    <a:p>
                      <a:pPr>
                        <a:lnSpc>
                          <a:spcPct val="150000"/>
                        </a:lnSpc>
                        <a:spcAft>
                          <a:spcPts val="800"/>
                        </a:spcAft>
                      </a:pPr>
                      <a:r>
                        <a:rPr lang="sr-Latn-RS" sz="1000" spc="20" dirty="0">
                          <a:effectLst/>
                        </a:rPr>
                        <a:t>Cefuroxim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S(11),R(44)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S(0),R(8)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4226985040"/>
                  </a:ext>
                </a:extLst>
              </a:tr>
              <a:tr h="238837">
                <a:tc>
                  <a:txBody>
                    <a:bodyPr/>
                    <a:lstStyle/>
                    <a:p>
                      <a:pPr>
                        <a:lnSpc>
                          <a:spcPct val="150000"/>
                        </a:lnSpc>
                        <a:spcAft>
                          <a:spcPts val="800"/>
                        </a:spcAft>
                      </a:pPr>
                      <a:r>
                        <a:rPr lang="sr-Latn-RS" sz="1000" spc="20">
                          <a:effectLst/>
                        </a:rPr>
                        <a:t>Cefataxim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S(11),R(44)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S(0),R(8)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670267374"/>
                  </a:ext>
                </a:extLst>
              </a:tr>
              <a:tr h="219002">
                <a:tc>
                  <a:txBody>
                    <a:bodyPr/>
                    <a:lstStyle/>
                    <a:p>
                      <a:pPr>
                        <a:lnSpc>
                          <a:spcPct val="150000"/>
                        </a:lnSpc>
                        <a:spcAft>
                          <a:spcPts val="800"/>
                        </a:spcAft>
                      </a:pPr>
                      <a:r>
                        <a:rPr lang="sr-Latn-RS" sz="1000" spc="20">
                          <a:effectLst/>
                        </a:rPr>
                        <a:t>Ceftiaxon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S(11),R(44)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S(0),R(8)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635295881"/>
                  </a:ext>
                </a:extLst>
              </a:tr>
              <a:tr h="235847">
                <a:tc>
                  <a:txBody>
                    <a:bodyPr/>
                    <a:lstStyle/>
                    <a:p>
                      <a:pPr>
                        <a:lnSpc>
                          <a:spcPct val="150000"/>
                        </a:lnSpc>
                        <a:spcAft>
                          <a:spcPts val="800"/>
                        </a:spcAft>
                      </a:pPr>
                      <a:r>
                        <a:rPr lang="sr-Latn-RS" sz="1000" spc="20">
                          <a:effectLst/>
                        </a:rPr>
                        <a:t>Ciprofloxacin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S(9),R(34),I(1)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S(1),R(2)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2440669256"/>
                  </a:ext>
                </a:extLst>
              </a:tr>
              <a:tr h="435343">
                <a:tc>
                  <a:txBody>
                    <a:bodyPr/>
                    <a:lstStyle/>
                    <a:p>
                      <a:pPr>
                        <a:lnSpc>
                          <a:spcPct val="150000"/>
                        </a:lnSpc>
                        <a:spcAft>
                          <a:spcPts val="800"/>
                        </a:spcAft>
                      </a:pPr>
                      <a:r>
                        <a:rPr lang="sr-Latn-RS" sz="1000" spc="20" dirty="0">
                          <a:effectLst/>
                        </a:rPr>
                        <a:t>Trimethoprim/</a:t>
                      </a:r>
                      <a:br>
                        <a:rPr lang="en-GB" sz="1000" spc="20" dirty="0">
                          <a:effectLst/>
                        </a:rPr>
                      </a:br>
                      <a:r>
                        <a:rPr lang="sr-Latn-RS" sz="1000" spc="20" dirty="0">
                          <a:effectLst/>
                        </a:rPr>
                        <a:t>sulfamethoxazole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dirty="0">
                          <a:effectLst/>
                        </a:rPr>
                        <a:t>S(19),R(31),I(2)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dirty="0">
                          <a:effectLst/>
                        </a:rPr>
                        <a:t>S(0),R(3)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dirty="0">
                          <a:effectLst/>
                        </a:rPr>
                        <a:t>S(6),R(1)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dirty="0">
                          <a:effectLst/>
                        </a:rPr>
                        <a:t>S(2),R(0)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extLst>
                  <a:ext uri="{0D108BD9-81ED-4DB2-BD59-A6C34878D82A}">
                    <a16:rowId xmlns:a16="http://schemas.microsoft.com/office/drawing/2014/main" val="2454836846"/>
                  </a:ext>
                </a:extLst>
              </a:tr>
              <a:tr h="228795">
                <a:tc>
                  <a:txBody>
                    <a:bodyPr/>
                    <a:lstStyle/>
                    <a:p>
                      <a:pPr>
                        <a:lnSpc>
                          <a:spcPct val="150000"/>
                        </a:lnSpc>
                        <a:spcAft>
                          <a:spcPts val="800"/>
                        </a:spcAft>
                      </a:pPr>
                      <a:r>
                        <a:rPr lang="sr-Latn-RS" sz="1000" spc="20" dirty="0">
                          <a:effectLst/>
                        </a:rPr>
                        <a:t>Gentamicin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S(16),R(31),I(1)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S(0),R(0)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S(2),R(4)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554415351"/>
                  </a:ext>
                </a:extLst>
              </a:tr>
              <a:tr h="220291">
                <a:tc>
                  <a:txBody>
                    <a:bodyPr/>
                    <a:lstStyle/>
                    <a:p>
                      <a:pPr>
                        <a:lnSpc>
                          <a:spcPct val="150000"/>
                        </a:lnSpc>
                        <a:spcAft>
                          <a:spcPts val="800"/>
                        </a:spcAft>
                      </a:pPr>
                      <a:r>
                        <a:rPr lang="sr-Latn-RS" sz="1000" spc="20">
                          <a:effectLst/>
                        </a:rPr>
                        <a:t>Vancomycin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S(52),R(0)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S(6),R(2)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S(7),R(0)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S(3),R(0)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153969714"/>
                  </a:ext>
                </a:extLst>
              </a:tr>
              <a:tr h="205813">
                <a:tc>
                  <a:txBody>
                    <a:bodyPr/>
                    <a:lstStyle/>
                    <a:p>
                      <a:pPr>
                        <a:lnSpc>
                          <a:spcPct val="150000"/>
                        </a:lnSpc>
                        <a:spcAft>
                          <a:spcPts val="800"/>
                        </a:spcAft>
                      </a:pPr>
                      <a:r>
                        <a:rPr lang="sr-Latn-RS" sz="1000" spc="20">
                          <a:effectLst/>
                        </a:rPr>
                        <a:t>Erythromycin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nchor="ctr"/>
                </a:tc>
                <a:tc>
                  <a:txBody>
                    <a:bodyPr/>
                    <a:lstStyle/>
                    <a:p>
                      <a:pPr>
                        <a:lnSpc>
                          <a:spcPct val="150000"/>
                        </a:lnSpc>
                        <a:spcAft>
                          <a:spcPts val="800"/>
                        </a:spcAft>
                      </a:pPr>
                      <a:r>
                        <a:rPr lang="sr-Latn-CS" sz="1000" spc="20">
                          <a:effectLst/>
                        </a:rPr>
                        <a:t>S(7),R(48)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a:effectLst/>
                        </a:rPr>
                        <a:t>S(0),R(7)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S(2),R(5)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tc>
                  <a:txBody>
                    <a:bodyPr/>
                    <a:lstStyle/>
                    <a:p>
                      <a:pPr>
                        <a:lnSpc>
                          <a:spcPct val="150000"/>
                        </a:lnSpc>
                        <a:spcAft>
                          <a:spcPts val="800"/>
                        </a:spcAft>
                      </a:pPr>
                      <a:r>
                        <a:rPr lang="sr-Latn-CS" sz="1000" spc="20" dirty="0">
                          <a:effectLst/>
                        </a:rPr>
                        <a:t>S(0),R(2)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039" marR="67039" marT="0" marB="0"/>
                </a:tc>
                <a:extLst>
                  <a:ext uri="{0D108BD9-81ED-4DB2-BD59-A6C34878D82A}">
                    <a16:rowId xmlns:a16="http://schemas.microsoft.com/office/drawing/2014/main" val="2659892419"/>
                  </a:ext>
                </a:extLst>
              </a:tr>
            </a:tbl>
          </a:graphicData>
        </a:graphic>
      </p:graphicFrame>
    </p:spTree>
    <p:extLst>
      <p:ext uri="{BB962C8B-B14F-4D97-AF65-F5344CB8AC3E}">
        <p14:creationId xmlns:p14="http://schemas.microsoft.com/office/powerpoint/2010/main" val="2980979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20</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FCDC22ED-63B6-4DC4-807C-80737053403C}"/>
              </a:ext>
            </a:extLst>
          </p:cNvPr>
          <p:cNvSpPr txBox="1">
            <a:spLocks/>
          </p:cNvSpPr>
          <p:nvPr/>
        </p:nvSpPr>
        <p:spPr>
          <a:xfrm>
            <a:off x="420437" y="530814"/>
            <a:ext cx="8325064" cy="840766"/>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REZULTATI IZOLOVANIH BAKTERIJA I NJIHOVA REZISTENCIJA (U PROCENTIMA) NA ANTIBIOTIKE</a:t>
            </a:r>
            <a:endParaRPr lang="en-US" sz="2000" b="1" dirty="0">
              <a:latin typeface="+mn-lt"/>
            </a:endParaRPr>
          </a:p>
        </p:txBody>
      </p:sp>
      <p:sp>
        <p:nvSpPr>
          <p:cNvPr id="13" name="Slide Number Placeholder 3">
            <a:extLst>
              <a:ext uri="{FF2B5EF4-FFF2-40B4-BE49-F238E27FC236}">
                <a16:creationId xmlns:a16="http://schemas.microsoft.com/office/drawing/2014/main" id="{9A904E43-F49E-4FDB-8D33-BF5EC1B96735}"/>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20</a:t>
            </a:fld>
            <a:endParaRPr lang="en-US"/>
          </a:p>
        </p:txBody>
      </p:sp>
      <p:graphicFrame>
        <p:nvGraphicFramePr>
          <p:cNvPr id="4" name="Table 3">
            <a:extLst>
              <a:ext uri="{FF2B5EF4-FFF2-40B4-BE49-F238E27FC236}">
                <a16:creationId xmlns:a16="http://schemas.microsoft.com/office/drawing/2014/main" id="{BFF86C58-3E96-45B1-9B53-5C6C57ECE629}"/>
              </a:ext>
            </a:extLst>
          </p:cNvPr>
          <p:cNvGraphicFramePr>
            <a:graphicFrameLocks noGrp="1"/>
          </p:cNvGraphicFramePr>
          <p:nvPr>
            <p:extLst>
              <p:ext uri="{D42A27DB-BD31-4B8C-83A1-F6EECF244321}">
                <p14:modId xmlns:p14="http://schemas.microsoft.com/office/powerpoint/2010/main" val="3133074535"/>
              </p:ext>
            </p:extLst>
          </p:nvPr>
        </p:nvGraphicFramePr>
        <p:xfrm>
          <a:off x="1098958" y="1947130"/>
          <a:ext cx="6946083" cy="3504023"/>
        </p:xfrm>
        <a:graphic>
          <a:graphicData uri="http://schemas.openxmlformats.org/drawingml/2006/table">
            <a:tbl>
              <a:tblPr firstRow="1" firstCol="1" bandRow="1">
                <a:tableStyleId>{16D9F66E-5EB9-4882-86FB-DCBF35E3C3E4}</a:tableStyleId>
              </a:tblPr>
              <a:tblGrid>
                <a:gridCol w="1288493">
                  <a:extLst>
                    <a:ext uri="{9D8B030D-6E8A-4147-A177-3AD203B41FA5}">
                      <a16:colId xmlns:a16="http://schemas.microsoft.com/office/drawing/2014/main" val="1850654313"/>
                    </a:ext>
                  </a:extLst>
                </a:gridCol>
                <a:gridCol w="1441479">
                  <a:extLst>
                    <a:ext uri="{9D8B030D-6E8A-4147-A177-3AD203B41FA5}">
                      <a16:colId xmlns:a16="http://schemas.microsoft.com/office/drawing/2014/main" val="3399633367"/>
                    </a:ext>
                  </a:extLst>
                </a:gridCol>
                <a:gridCol w="1387316">
                  <a:extLst>
                    <a:ext uri="{9D8B030D-6E8A-4147-A177-3AD203B41FA5}">
                      <a16:colId xmlns:a16="http://schemas.microsoft.com/office/drawing/2014/main" val="1468286651"/>
                    </a:ext>
                  </a:extLst>
                </a:gridCol>
                <a:gridCol w="1481388">
                  <a:extLst>
                    <a:ext uri="{9D8B030D-6E8A-4147-A177-3AD203B41FA5}">
                      <a16:colId xmlns:a16="http://schemas.microsoft.com/office/drawing/2014/main" val="35316672"/>
                    </a:ext>
                  </a:extLst>
                </a:gridCol>
                <a:gridCol w="1347407">
                  <a:extLst>
                    <a:ext uri="{9D8B030D-6E8A-4147-A177-3AD203B41FA5}">
                      <a16:colId xmlns:a16="http://schemas.microsoft.com/office/drawing/2014/main" val="4199221404"/>
                    </a:ext>
                  </a:extLst>
                </a:gridCol>
              </a:tblGrid>
              <a:tr h="946001">
                <a:tc>
                  <a:txBody>
                    <a:bodyPr/>
                    <a:lstStyle/>
                    <a:p>
                      <a:pPr algn="ctr">
                        <a:lnSpc>
                          <a:spcPct val="150000"/>
                        </a:lnSpc>
                        <a:spcAft>
                          <a:spcPts val="800"/>
                        </a:spcAft>
                      </a:pPr>
                      <a:r>
                        <a:rPr lang="sr-Latn-CS" sz="1000" spc="20" dirty="0">
                          <a:effectLst/>
                        </a:rPr>
                        <a:t>     </a:t>
                      </a:r>
                      <a:r>
                        <a:rPr lang="en-US" sz="1000" spc="20" dirty="0">
                          <a:effectLst/>
                        </a:rPr>
                        <a:t>Bakterije</a:t>
                      </a:r>
                      <a:endParaRPr lang="en-GB" sz="1100" dirty="0">
                        <a:effectLst/>
                      </a:endParaRPr>
                    </a:p>
                    <a:p>
                      <a:pPr>
                        <a:lnSpc>
                          <a:spcPct val="107000"/>
                        </a:lnSpc>
                        <a:spcAft>
                          <a:spcPts val="800"/>
                        </a:spcAft>
                      </a:pPr>
                      <a:r>
                        <a:rPr lang="en-US" sz="1200" spc="20" dirty="0">
                          <a:effectLst/>
                        </a:rPr>
                        <a:t> </a:t>
                      </a:r>
                      <a:endParaRPr lang="en-GB" sz="1100" dirty="0">
                        <a:effectLst/>
                      </a:endParaRPr>
                    </a:p>
                    <a:p>
                      <a:pPr>
                        <a:lnSpc>
                          <a:spcPct val="107000"/>
                        </a:lnSpc>
                        <a:spcAft>
                          <a:spcPts val="800"/>
                        </a:spcAft>
                      </a:pPr>
                      <a:r>
                        <a:rPr lang="en-US" sz="1000" dirty="0">
                          <a:effectLst/>
                        </a:rPr>
                        <a:t>Antibiotici</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TlToBr w="12700" cap="flat" cmpd="sng" algn="ctr">
                      <a:solidFill>
                        <a:schemeClr val="accent6"/>
                      </a:solidFill>
                      <a:prstDash val="solid"/>
                      <a:round/>
                      <a:headEnd type="none" w="med" len="med"/>
                      <a:tailEnd type="none" w="med" len="med"/>
                    </a:lnTlToBr>
                  </a:tcPr>
                </a:tc>
                <a:tc>
                  <a:txBody>
                    <a:bodyPr/>
                    <a:lstStyle/>
                    <a:p>
                      <a:pPr>
                        <a:lnSpc>
                          <a:spcPct val="150000"/>
                        </a:lnSpc>
                        <a:spcAft>
                          <a:spcPts val="800"/>
                        </a:spcAft>
                      </a:pPr>
                      <a:r>
                        <a:rPr lang="sr-Latn-RS" sz="1000" spc="20" dirty="0">
                          <a:effectLst/>
                        </a:rPr>
                        <a:t>Staphylococcus </a:t>
                      </a:r>
                      <a:br>
                        <a:rPr lang="sr-Latn-RS" sz="1000" spc="20" dirty="0">
                          <a:effectLst/>
                        </a:rPr>
                      </a:br>
                      <a:r>
                        <a:rPr lang="sr-Latn-RS" sz="1000" spc="20" dirty="0">
                          <a:effectLst/>
                        </a:rPr>
                        <a:t>epidermidis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50000"/>
                        </a:lnSpc>
                        <a:spcAft>
                          <a:spcPts val="800"/>
                        </a:spcAft>
                      </a:pPr>
                      <a:r>
                        <a:rPr lang="en-US" sz="1000" spc="20">
                          <a:effectLst/>
                        </a:rPr>
                        <a:t>Enterococcus spp.-</a:t>
                      </a:r>
                      <a:br>
                        <a:rPr lang="en-US" sz="1000" spc="20">
                          <a:effectLst/>
                        </a:rPr>
                      </a:br>
                      <a:r>
                        <a:rPr lang="en-US" sz="1000" spc="20">
                          <a:effectLst/>
                        </a:rPr>
                        <a:t>Enterococcus faecalis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50000"/>
                        </a:lnSpc>
                        <a:spcAft>
                          <a:spcPts val="800"/>
                        </a:spcAft>
                      </a:pPr>
                      <a:r>
                        <a:rPr lang="sr-Latn-RS" sz="1000" spc="20">
                          <a:effectLst/>
                        </a:rPr>
                        <a:t>Staphylococcus</a:t>
                      </a:r>
                      <a:br>
                        <a:rPr lang="sr-Latn-RS" sz="1000" spc="20">
                          <a:effectLst/>
                        </a:rPr>
                      </a:br>
                      <a:r>
                        <a:rPr lang="sr-Latn-RS" sz="1000" spc="20">
                          <a:effectLst/>
                        </a:rPr>
                        <a:t>aureus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nSpc>
                          <a:spcPct val="150000"/>
                        </a:lnSpc>
                        <a:spcAft>
                          <a:spcPts val="800"/>
                        </a:spcAft>
                      </a:pPr>
                      <a:r>
                        <a:rPr lang="en-US" sz="1000" spc="20">
                          <a:effectLst/>
                        </a:rPr>
                        <a:t>Koagulaza </a:t>
                      </a:r>
                      <a:br>
                        <a:rPr lang="en-US" sz="1000" spc="20">
                          <a:effectLst/>
                        </a:rPr>
                      </a:br>
                      <a:r>
                        <a:rPr lang="en-US" sz="1000" spc="20">
                          <a:effectLst/>
                        </a:rPr>
                        <a:t>negativan stafilokok</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133430766"/>
                  </a:ext>
                </a:extLst>
              </a:tr>
              <a:tr h="251463">
                <a:tc>
                  <a:txBody>
                    <a:bodyPr/>
                    <a:lstStyle/>
                    <a:p>
                      <a:pPr>
                        <a:lnSpc>
                          <a:spcPct val="150000"/>
                        </a:lnSpc>
                        <a:spcAft>
                          <a:spcPts val="800"/>
                        </a:spcAft>
                      </a:pPr>
                      <a:r>
                        <a:rPr lang="sr-Latn-RS" sz="1000" spc="20" dirty="0">
                          <a:effectLst/>
                        </a:rPr>
                        <a:t>Amoksicillin</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sr-Latn-RS" sz="1000" spc="20">
                          <a:effectLst/>
                        </a:rPr>
                        <a:t>81.82%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87.50%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82142256"/>
                  </a:ext>
                </a:extLst>
              </a:tr>
              <a:tr h="251463">
                <a:tc>
                  <a:txBody>
                    <a:bodyPr/>
                    <a:lstStyle/>
                    <a:p>
                      <a:pPr>
                        <a:lnSpc>
                          <a:spcPct val="150000"/>
                        </a:lnSpc>
                        <a:spcAft>
                          <a:spcPts val="800"/>
                        </a:spcAft>
                      </a:pPr>
                      <a:r>
                        <a:rPr lang="sr-Latn-RS" sz="1000" spc="20">
                          <a:effectLst/>
                        </a:rPr>
                        <a:t>Cefuroxim</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8530617"/>
                  </a:ext>
                </a:extLst>
              </a:tr>
              <a:tr h="251463">
                <a:tc>
                  <a:txBody>
                    <a:bodyPr/>
                    <a:lstStyle/>
                    <a:p>
                      <a:pPr>
                        <a:lnSpc>
                          <a:spcPct val="150000"/>
                        </a:lnSpc>
                        <a:spcAft>
                          <a:spcPts val="800"/>
                        </a:spcAft>
                      </a:pPr>
                      <a:r>
                        <a:rPr lang="sr-Latn-RS" sz="1000" spc="20">
                          <a:effectLst/>
                        </a:rPr>
                        <a:t>Cefataxim</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937469048"/>
                  </a:ext>
                </a:extLst>
              </a:tr>
              <a:tr h="251463">
                <a:tc>
                  <a:txBody>
                    <a:bodyPr/>
                    <a:lstStyle/>
                    <a:p>
                      <a:pPr>
                        <a:lnSpc>
                          <a:spcPct val="150000"/>
                        </a:lnSpc>
                        <a:spcAft>
                          <a:spcPts val="800"/>
                        </a:spcAft>
                      </a:pPr>
                      <a:r>
                        <a:rPr lang="sr-Latn-RS" sz="1000" spc="20">
                          <a:effectLst/>
                        </a:rPr>
                        <a:t>Ceftiaxon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18516335"/>
                  </a:ext>
                </a:extLst>
              </a:tr>
              <a:tr h="251463">
                <a:tc>
                  <a:txBody>
                    <a:bodyPr/>
                    <a:lstStyle/>
                    <a:p>
                      <a:pPr>
                        <a:lnSpc>
                          <a:spcPct val="150000"/>
                        </a:lnSpc>
                        <a:spcAft>
                          <a:spcPts val="800"/>
                        </a:spcAft>
                      </a:pPr>
                      <a:r>
                        <a:rPr lang="sr-Latn-RS" sz="1000" spc="20">
                          <a:effectLst/>
                        </a:rPr>
                        <a:t>Ciprofloxacin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61.82%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25.00%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100.00%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62372115"/>
                  </a:ext>
                </a:extLst>
              </a:tr>
              <a:tr h="303038">
                <a:tc>
                  <a:txBody>
                    <a:bodyPr/>
                    <a:lstStyle/>
                    <a:p>
                      <a:pPr>
                        <a:lnSpc>
                          <a:spcPct val="150000"/>
                        </a:lnSpc>
                        <a:spcAft>
                          <a:spcPts val="800"/>
                        </a:spcAft>
                      </a:pPr>
                      <a:r>
                        <a:rPr lang="sr-Latn-RS" sz="1000" spc="20" dirty="0">
                          <a:effectLst/>
                        </a:rPr>
                        <a:t>Trimethoprim/</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56.36%</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37.50%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14.29%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433102447"/>
                  </a:ext>
                </a:extLst>
              </a:tr>
              <a:tr h="243280">
                <a:tc>
                  <a:txBody>
                    <a:bodyPr/>
                    <a:lstStyle/>
                    <a:p>
                      <a:pPr>
                        <a:lnSpc>
                          <a:spcPct val="150000"/>
                        </a:lnSpc>
                        <a:spcAft>
                          <a:spcPts val="800"/>
                        </a:spcAft>
                      </a:pPr>
                      <a:r>
                        <a:rPr lang="sr-Latn-RS" sz="1000" spc="20">
                          <a:effectLst/>
                        </a:rPr>
                        <a:t>sulfamethoxazole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714207794"/>
                  </a:ext>
                </a:extLst>
              </a:tr>
              <a:tr h="251463">
                <a:tc>
                  <a:txBody>
                    <a:bodyPr/>
                    <a:lstStyle/>
                    <a:p>
                      <a:pPr>
                        <a:lnSpc>
                          <a:spcPct val="150000"/>
                        </a:lnSpc>
                        <a:spcAft>
                          <a:spcPts val="800"/>
                        </a:spcAft>
                      </a:pPr>
                      <a:r>
                        <a:rPr lang="sr-Latn-RS" sz="1000" spc="20">
                          <a:effectLst/>
                        </a:rPr>
                        <a:t>Gentamicin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56.36%</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57.14%</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33.33%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233898760"/>
                  </a:ext>
                </a:extLst>
              </a:tr>
              <a:tr h="251463">
                <a:tc>
                  <a:txBody>
                    <a:bodyPr/>
                    <a:lstStyle/>
                    <a:p>
                      <a:pPr>
                        <a:lnSpc>
                          <a:spcPct val="150000"/>
                        </a:lnSpc>
                        <a:spcAft>
                          <a:spcPts val="800"/>
                        </a:spcAft>
                      </a:pPr>
                      <a:r>
                        <a:rPr lang="sr-Latn-RS" sz="1000" spc="20">
                          <a:effectLst/>
                        </a:rPr>
                        <a:t>Vancomycin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25.00%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100838131"/>
                  </a:ext>
                </a:extLst>
              </a:tr>
              <a:tr h="251463">
                <a:tc>
                  <a:txBody>
                    <a:bodyPr/>
                    <a:lstStyle/>
                    <a:p>
                      <a:pPr>
                        <a:lnSpc>
                          <a:spcPct val="150000"/>
                        </a:lnSpc>
                        <a:spcAft>
                          <a:spcPts val="800"/>
                        </a:spcAft>
                      </a:pPr>
                      <a:r>
                        <a:rPr lang="sr-Latn-RS" sz="1000" spc="20">
                          <a:effectLst/>
                        </a:rPr>
                        <a:t>Erythromycin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87.27%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87.50%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a:effectLst/>
                        </a:rPr>
                        <a:t>71.43%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50000"/>
                        </a:lnSpc>
                        <a:spcAft>
                          <a:spcPts val="800"/>
                        </a:spcAft>
                      </a:pPr>
                      <a:r>
                        <a:rPr lang="en-US" sz="1000" spc="20" dirty="0">
                          <a:effectLst/>
                        </a:rPr>
                        <a:t>66.67%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522172110"/>
                  </a:ext>
                </a:extLst>
              </a:tr>
            </a:tbl>
          </a:graphicData>
        </a:graphic>
      </p:graphicFrame>
    </p:spTree>
    <p:extLst>
      <p:ext uri="{BB962C8B-B14F-4D97-AF65-F5344CB8AC3E}">
        <p14:creationId xmlns:p14="http://schemas.microsoft.com/office/powerpoint/2010/main" val="2338766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21</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965EB912-B3BC-4BC8-BDB4-042218B42280}"/>
              </a:ext>
            </a:extLst>
          </p:cNvPr>
          <p:cNvSpPr txBox="1">
            <a:spLocks/>
          </p:cNvSpPr>
          <p:nvPr/>
        </p:nvSpPr>
        <p:spPr>
          <a:xfrm>
            <a:off x="620155" y="344203"/>
            <a:ext cx="7925628" cy="644540"/>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BROJ IZOLATA POJEDINAČNIH GRAM NEGATIVNIH BAKTERIJA</a:t>
            </a:r>
            <a:endParaRPr lang="en-US" sz="2000" b="1" dirty="0">
              <a:latin typeface="+mn-lt"/>
            </a:endParaRPr>
          </a:p>
        </p:txBody>
      </p:sp>
      <p:sp>
        <p:nvSpPr>
          <p:cNvPr id="13" name="Slide Number Placeholder 3">
            <a:extLst>
              <a:ext uri="{FF2B5EF4-FFF2-40B4-BE49-F238E27FC236}">
                <a16:creationId xmlns:a16="http://schemas.microsoft.com/office/drawing/2014/main" id="{E4458E70-534B-4316-85C5-049C832CD19C}"/>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21</a:t>
            </a:fld>
            <a:endParaRPr lang="en-US"/>
          </a:p>
        </p:txBody>
      </p:sp>
      <p:graphicFrame>
        <p:nvGraphicFramePr>
          <p:cNvPr id="14" name="Chart 13">
            <a:extLst>
              <a:ext uri="{FF2B5EF4-FFF2-40B4-BE49-F238E27FC236}">
                <a16:creationId xmlns:a16="http://schemas.microsoft.com/office/drawing/2014/main" id="{636CBF15-D82B-457A-A996-CC81F519D452}"/>
              </a:ext>
            </a:extLst>
          </p:cNvPr>
          <p:cNvGraphicFramePr/>
          <p:nvPr>
            <p:extLst>
              <p:ext uri="{D42A27DB-BD31-4B8C-83A1-F6EECF244321}">
                <p14:modId xmlns:p14="http://schemas.microsoft.com/office/powerpoint/2010/main" val="2978713760"/>
              </p:ext>
            </p:extLst>
          </p:nvPr>
        </p:nvGraphicFramePr>
        <p:xfrm>
          <a:off x="1412168" y="1264920"/>
          <a:ext cx="6319664" cy="432816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196417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22</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A8BC8834-15E0-4748-80EB-1546A1C5A5C4}"/>
              </a:ext>
            </a:extLst>
          </p:cNvPr>
          <p:cNvSpPr txBox="1">
            <a:spLocks/>
          </p:cNvSpPr>
          <p:nvPr/>
        </p:nvSpPr>
        <p:spPr>
          <a:xfrm>
            <a:off x="459391" y="440446"/>
            <a:ext cx="8247155" cy="742258"/>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REZULTATI IZOLOVANIH BAKTERIJA I NJIHOVA SENZITIVNOST I REZISTENCIJA NA ANTIBIOTIKE</a:t>
            </a:r>
            <a:endParaRPr lang="en-US" sz="2000" b="1" dirty="0">
              <a:latin typeface="+mn-lt"/>
            </a:endParaRPr>
          </a:p>
        </p:txBody>
      </p:sp>
      <p:sp>
        <p:nvSpPr>
          <p:cNvPr id="13" name="Slide Number Placeholder 3">
            <a:extLst>
              <a:ext uri="{FF2B5EF4-FFF2-40B4-BE49-F238E27FC236}">
                <a16:creationId xmlns:a16="http://schemas.microsoft.com/office/drawing/2014/main" id="{13A792EE-FBE1-40BC-9AB9-A9CAEE64E5CF}"/>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22</a:t>
            </a:fld>
            <a:endParaRPr lang="en-US"/>
          </a:p>
        </p:txBody>
      </p:sp>
      <p:graphicFrame>
        <p:nvGraphicFramePr>
          <p:cNvPr id="4" name="Table 3">
            <a:extLst>
              <a:ext uri="{FF2B5EF4-FFF2-40B4-BE49-F238E27FC236}">
                <a16:creationId xmlns:a16="http://schemas.microsoft.com/office/drawing/2014/main" id="{811BB745-A7C7-4342-9D95-15E7085D6636}"/>
              </a:ext>
            </a:extLst>
          </p:cNvPr>
          <p:cNvGraphicFramePr>
            <a:graphicFrameLocks noGrp="1"/>
          </p:cNvGraphicFramePr>
          <p:nvPr>
            <p:extLst>
              <p:ext uri="{D42A27DB-BD31-4B8C-83A1-F6EECF244321}">
                <p14:modId xmlns:p14="http://schemas.microsoft.com/office/powerpoint/2010/main" val="1046733193"/>
              </p:ext>
            </p:extLst>
          </p:nvPr>
        </p:nvGraphicFramePr>
        <p:xfrm>
          <a:off x="910926" y="1644791"/>
          <a:ext cx="7475114" cy="3568418"/>
        </p:xfrm>
        <a:graphic>
          <a:graphicData uri="http://schemas.openxmlformats.org/drawingml/2006/table">
            <a:tbl>
              <a:tblPr>
                <a:tableStyleId>{16D9F66E-5EB9-4882-86FB-DCBF35E3C3E4}</a:tableStyleId>
              </a:tblPr>
              <a:tblGrid>
                <a:gridCol w="1236976">
                  <a:extLst>
                    <a:ext uri="{9D8B030D-6E8A-4147-A177-3AD203B41FA5}">
                      <a16:colId xmlns:a16="http://schemas.microsoft.com/office/drawing/2014/main" val="2410578382"/>
                    </a:ext>
                  </a:extLst>
                </a:gridCol>
                <a:gridCol w="875580">
                  <a:extLst>
                    <a:ext uri="{9D8B030D-6E8A-4147-A177-3AD203B41FA5}">
                      <a16:colId xmlns:a16="http://schemas.microsoft.com/office/drawing/2014/main" val="1635980758"/>
                    </a:ext>
                  </a:extLst>
                </a:gridCol>
                <a:gridCol w="1050093">
                  <a:extLst>
                    <a:ext uri="{9D8B030D-6E8A-4147-A177-3AD203B41FA5}">
                      <a16:colId xmlns:a16="http://schemas.microsoft.com/office/drawing/2014/main" val="1354634"/>
                    </a:ext>
                  </a:extLst>
                </a:gridCol>
                <a:gridCol w="788566">
                  <a:extLst>
                    <a:ext uri="{9D8B030D-6E8A-4147-A177-3AD203B41FA5}">
                      <a16:colId xmlns:a16="http://schemas.microsoft.com/office/drawing/2014/main" val="536070160"/>
                    </a:ext>
                  </a:extLst>
                </a:gridCol>
                <a:gridCol w="922789">
                  <a:extLst>
                    <a:ext uri="{9D8B030D-6E8A-4147-A177-3AD203B41FA5}">
                      <a16:colId xmlns:a16="http://schemas.microsoft.com/office/drawing/2014/main" val="2067126379"/>
                    </a:ext>
                  </a:extLst>
                </a:gridCol>
                <a:gridCol w="889233">
                  <a:extLst>
                    <a:ext uri="{9D8B030D-6E8A-4147-A177-3AD203B41FA5}">
                      <a16:colId xmlns:a16="http://schemas.microsoft.com/office/drawing/2014/main" val="871480394"/>
                    </a:ext>
                  </a:extLst>
                </a:gridCol>
                <a:gridCol w="788565">
                  <a:extLst>
                    <a:ext uri="{9D8B030D-6E8A-4147-A177-3AD203B41FA5}">
                      <a16:colId xmlns:a16="http://schemas.microsoft.com/office/drawing/2014/main" val="3571201836"/>
                    </a:ext>
                  </a:extLst>
                </a:gridCol>
                <a:gridCol w="923312">
                  <a:extLst>
                    <a:ext uri="{9D8B030D-6E8A-4147-A177-3AD203B41FA5}">
                      <a16:colId xmlns:a16="http://schemas.microsoft.com/office/drawing/2014/main" val="2137847582"/>
                    </a:ext>
                  </a:extLst>
                </a:gridCol>
              </a:tblGrid>
              <a:tr h="754829">
                <a:tc rowSpan="2">
                  <a:txBody>
                    <a:bodyPr/>
                    <a:lstStyle/>
                    <a:p>
                      <a:pPr indent="457200">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Bakterije</a:t>
                      </a:r>
                      <a:endParaRPr lang="en-GB" sz="10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sr-Latn-CS" sz="1000" dirty="0">
                          <a:effectLst/>
                          <a:latin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sr-Latn-CS" sz="1000" dirty="0">
                          <a:effectLst/>
                          <a:latin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sr-Latn-CS" sz="1000" dirty="0">
                          <a:effectLst/>
                          <a:latin typeface="Times New Roman" panose="02020603050405020304" pitchFamily="18" charset="0"/>
                          <a:cs typeface="Times New Roman" panose="02020603050405020304" pitchFamily="18" charset="0"/>
                        </a:rPr>
                        <a:t>Antibiotici</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lnTlToBr w="12700" cap="flat" cmpd="sng" algn="ctr">
                      <a:solidFill>
                        <a:schemeClr val="accent6"/>
                      </a:solidFill>
                      <a:prstDash val="solid"/>
                      <a:round/>
                      <a:headEnd type="none" w="med" len="med"/>
                      <a:tailEnd type="none" w="med" len="med"/>
                    </a:lnTlToBr>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Pseudomonas aeruginosa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Acinetobacterspp.</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Proteus mirabilis</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Escherichia coli</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Klebsiella spp.</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Serratia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tc>
                  <a:txBody>
                    <a:bodyPr/>
                    <a:lstStyle/>
                    <a:p>
                      <a:pPr algn="l">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Proteus vulgaris</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solidFill>
                      <a:schemeClr val="accent6">
                        <a:lumMod val="60000"/>
                        <a:lumOff val="40000"/>
                      </a:schemeClr>
                    </a:solidFill>
                  </a:tcPr>
                </a:tc>
                <a:extLst>
                  <a:ext uri="{0D108BD9-81ED-4DB2-BD59-A6C34878D82A}">
                    <a16:rowId xmlns:a16="http://schemas.microsoft.com/office/drawing/2014/main" val="3878296440"/>
                  </a:ext>
                </a:extLst>
              </a:tr>
              <a:tr h="301456">
                <a:tc vMerge="1">
                  <a:txBody>
                    <a:bodyPr/>
                    <a:lstStyle/>
                    <a:p>
                      <a:endParaRPr lang="en-GB"/>
                    </a:p>
                  </a:txBody>
                  <a:tcPr/>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broj izolata 9</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broj izolata 7</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broj izolata 7</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broj izolata 5</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broj izolata 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broj izolata 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broj izolata 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extLst>
                  <a:ext uri="{0D108BD9-81ED-4DB2-BD59-A6C34878D82A}">
                    <a16:rowId xmlns:a16="http://schemas.microsoft.com/office/drawing/2014/main" val="3706076419"/>
                  </a:ext>
                </a:extLst>
              </a:tr>
              <a:tr h="233255">
                <a:tc>
                  <a:txBody>
                    <a:bodyPr/>
                    <a:lstStyle/>
                    <a:p>
                      <a:pPr>
                        <a:lnSpc>
                          <a:spcPct val="100000"/>
                        </a:lnSpc>
                        <a:spcAft>
                          <a:spcPts val="600"/>
                        </a:spcAft>
                      </a:pPr>
                      <a:r>
                        <a:rPr lang="sr-Latn-CS" sz="1000" spc="20" dirty="0">
                          <a:effectLst/>
                          <a:latin typeface="Times New Roman" panose="02020603050405020304" pitchFamily="18" charset="0"/>
                          <a:cs typeface="Times New Roman" panose="02020603050405020304" pitchFamily="18" charset="0"/>
                        </a:rPr>
                        <a:t>Amoksicilin</a:t>
                      </a:r>
                      <a:endParaRPr lang="en-GB" sz="1000" spc="20" dirty="0">
                        <a:effectLst/>
                        <a:latin typeface="Times New Roman" panose="02020603050405020304" pitchFamily="18" charset="0"/>
                        <a:cs typeface="Times New Roman" panose="02020603050405020304" pitchFamily="18" charset="0"/>
                      </a:endParaRPr>
                    </a:p>
                    <a:p>
                      <a:pPr>
                        <a:lnSpc>
                          <a:spcPct val="100000"/>
                        </a:lnSpc>
                        <a:spcAft>
                          <a:spcPts val="600"/>
                        </a:spcAft>
                      </a:pPr>
                      <a:r>
                        <a:rPr lang="sr-Latn-CS" sz="1000" spc="20" dirty="0">
                          <a:effectLst/>
                          <a:latin typeface="Times New Roman" panose="02020603050405020304" pitchFamily="18" charset="0"/>
                          <a:cs typeface="Times New Roman" panose="02020603050405020304" pitchFamily="18" charset="0"/>
                        </a:rPr>
                        <a:t>Klavulonska</a:t>
                      </a:r>
                      <a:endParaRPr lang="en-GB" sz="1000" dirty="0">
                        <a:effectLst/>
                        <a:latin typeface="Times New Roman" panose="02020603050405020304" pitchFamily="18" charset="0"/>
                        <a:cs typeface="Times New Roman" panose="02020603050405020304" pitchFamily="18" charset="0"/>
                      </a:endParaRPr>
                    </a:p>
                    <a:p>
                      <a:pPr>
                        <a:lnSpc>
                          <a:spcPct val="100000"/>
                        </a:lnSpc>
                        <a:spcAft>
                          <a:spcPts val="600"/>
                        </a:spcAft>
                      </a:pPr>
                      <a:r>
                        <a:rPr lang="sr-Latn-CS" sz="1000" spc="20" dirty="0">
                          <a:effectLst/>
                          <a:latin typeface="Times New Roman" panose="02020603050405020304" pitchFamily="18" charset="0"/>
                          <a:cs typeface="Times New Roman" panose="02020603050405020304" pitchFamily="18" charset="0"/>
                        </a:rPr>
                        <a:t>kiselina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br>
                        <a:rPr lang="sr-Latn-CS" sz="1000" spc="20" dirty="0">
                          <a:effectLst/>
                          <a:latin typeface="Times New Roman" panose="02020603050405020304" pitchFamily="18" charset="0"/>
                          <a:cs typeface="Times New Roman" panose="02020603050405020304" pitchFamily="18" charset="0"/>
                        </a:rPr>
                      </a:br>
                      <a:r>
                        <a:rPr lang="sr-Latn-CS" sz="1000" spc="20" dirty="0">
                          <a:effectLst/>
                          <a:latin typeface="Times New Roman" panose="02020603050405020304" pitchFamily="18" charset="0"/>
                          <a:cs typeface="Times New Roman" panose="02020603050405020304" pitchFamily="18" charset="0"/>
                        </a:rPr>
                        <a:t>S(0),R(2)</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dirty="0">
                          <a:effectLst/>
                          <a:latin typeface="Times New Roman" panose="02020603050405020304" pitchFamily="18" charset="0"/>
                          <a:cs typeface="Times New Roman" panose="02020603050405020304" pitchFamily="18" charset="0"/>
                        </a:rPr>
                      </a:br>
                      <a:r>
                        <a:rPr lang="sr-Latn-CS" sz="1000" spc="20" dirty="0">
                          <a:effectLst/>
                          <a:latin typeface="Times New Roman" panose="02020603050405020304" pitchFamily="18" charset="0"/>
                          <a:cs typeface="Times New Roman" panose="02020603050405020304" pitchFamily="18" charset="0"/>
                        </a:rPr>
                        <a:t>S(0),R(7)</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a:effectLst/>
                          <a:latin typeface="Times New Roman" panose="02020603050405020304" pitchFamily="18" charset="0"/>
                          <a:cs typeface="Times New Roman" panose="02020603050405020304" pitchFamily="18" charset="0"/>
                        </a:rPr>
                      </a:br>
                      <a:r>
                        <a:rPr lang="sr-Latn-CS" sz="1000" spc="20">
                          <a:effectLst/>
                          <a:latin typeface="Times New Roman" panose="02020603050405020304" pitchFamily="18" charset="0"/>
                          <a:cs typeface="Times New Roman" panose="02020603050405020304" pitchFamily="18" charset="0"/>
                        </a:rPr>
                        <a:t>S(2),R(4)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a:effectLst/>
                          <a:latin typeface="Times New Roman" panose="02020603050405020304" pitchFamily="18" charset="0"/>
                          <a:cs typeface="Times New Roman" panose="02020603050405020304" pitchFamily="18" charset="0"/>
                        </a:rPr>
                      </a:br>
                      <a:r>
                        <a:rPr lang="sr-Latn-CS" sz="1000" spc="20">
                          <a:effectLst/>
                          <a:latin typeface="Times New Roman" panose="02020603050405020304" pitchFamily="18" charset="0"/>
                          <a:cs typeface="Times New Roman" panose="02020603050405020304" pitchFamily="18" charset="0"/>
                        </a:rPr>
                        <a:t>S(1),R(3)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a:effectLst/>
                          <a:latin typeface="Times New Roman" panose="02020603050405020304" pitchFamily="18" charset="0"/>
                          <a:cs typeface="Times New Roman" panose="02020603050405020304" pitchFamily="18" charset="0"/>
                        </a:rPr>
                      </a:br>
                      <a:r>
                        <a:rPr lang="sr-Latn-CS" sz="1000" spc="20">
                          <a:effectLst/>
                          <a:latin typeface="Times New Roman" panose="02020603050405020304" pitchFamily="18" charset="0"/>
                          <a:cs typeface="Times New Roman" panose="02020603050405020304" pitchFamily="18" charset="0"/>
                        </a:rPr>
                        <a:t>S(0),R(4)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a:effectLst/>
                          <a:latin typeface="Times New Roman" panose="02020603050405020304" pitchFamily="18" charset="0"/>
                          <a:cs typeface="Times New Roman" panose="02020603050405020304" pitchFamily="18" charset="0"/>
                        </a:rPr>
                      </a:br>
                      <a:r>
                        <a:rPr lang="sr-Latn-CS" sz="1000" spc="20">
                          <a:effectLst/>
                          <a:latin typeface="Times New Roman" panose="02020603050405020304" pitchFamily="18" charset="0"/>
                          <a:cs typeface="Times New Roman" panose="02020603050405020304" pitchFamily="18" charset="0"/>
                        </a:rPr>
                        <a:t>S(0),R(2)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tc>
                  <a:txBody>
                    <a:bodyPr/>
                    <a:lstStyle/>
                    <a:p>
                      <a:pPr>
                        <a:lnSpc>
                          <a:spcPct val="150000"/>
                        </a:lnSpc>
                        <a:spcAft>
                          <a:spcPts val="800"/>
                        </a:spcAft>
                      </a:pPr>
                      <a:br>
                        <a:rPr lang="sr-Latn-CS" sz="1000" spc="20">
                          <a:effectLst/>
                          <a:latin typeface="Times New Roman" panose="02020603050405020304" pitchFamily="18" charset="0"/>
                          <a:cs typeface="Times New Roman" panose="02020603050405020304" pitchFamily="18" charset="0"/>
                        </a:rPr>
                      </a:b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tc>
                <a:extLst>
                  <a:ext uri="{0D108BD9-81ED-4DB2-BD59-A6C34878D82A}">
                    <a16:rowId xmlns:a16="http://schemas.microsoft.com/office/drawing/2014/main" val="1206227996"/>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Cefuroxim</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S(0),R(3)</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S(1),R(5)</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S(3),R(2)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1303800634"/>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Cefataxim</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S(0),R(3)</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S(0),R(6)</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S(1),R(6)</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S(3),R(2)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4175975348"/>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Ceftiaxon</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S(0),R(4)</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S(0),R(7)</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S(1),R(6)</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S(3),R(2)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455389155"/>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Ciprofloxadn</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S(0),R(6),I(1)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S(0),R(6)</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S(1),R(6)</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S(3),R(2)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2712907330"/>
                  </a:ext>
                </a:extLst>
              </a:tr>
              <a:tr h="407648">
                <a:tc>
                  <a:txBody>
                    <a:bodyPr/>
                    <a:lstStyle/>
                    <a:p>
                      <a:pPr>
                        <a:lnSpc>
                          <a:spcPct val="100000"/>
                        </a:lnSpc>
                        <a:spcAft>
                          <a:spcPts val="600"/>
                        </a:spcAft>
                      </a:pPr>
                      <a:r>
                        <a:rPr lang="sr-Latn-CS" sz="1000" spc="20" dirty="0">
                          <a:effectLst/>
                          <a:latin typeface="Times New Roman" panose="02020603050405020304" pitchFamily="18" charset="0"/>
                          <a:cs typeface="Times New Roman" panose="02020603050405020304" pitchFamily="18" charset="0"/>
                        </a:rPr>
                        <a:t>Trimethoprim/</a:t>
                      </a:r>
                      <a:endParaRPr lang="en-GB" sz="1000" dirty="0">
                        <a:effectLst/>
                        <a:latin typeface="Times New Roman" panose="02020603050405020304" pitchFamily="18" charset="0"/>
                        <a:cs typeface="Times New Roman" panose="02020603050405020304" pitchFamily="18" charset="0"/>
                      </a:endParaRPr>
                    </a:p>
                    <a:p>
                      <a:pPr>
                        <a:lnSpc>
                          <a:spcPct val="100000"/>
                        </a:lnSpc>
                        <a:spcAft>
                          <a:spcPts val="600"/>
                        </a:spcAft>
                      </a:pPr>
                      <a:r>
                        <a:rPr lang="sr-Latn-CS" sz="1000" spc="20" dirty="0">
                          <a:effectLst/>
                          <a:latin typeface="Times New Roman" panose="02020603050405020304" pitchFamily="18" charset="0"/>
                          <a:cs typeface="Times New Roman" panose="02020603050405020304" pitchFamily="18" charset="0"/>
                        </a:rPr>
                        <a:t>sulfamethoxazole</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S(0),R(8)</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S(0),R(6)</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S(1),R(6)</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S(1),R(4)</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S(0),R(2)</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S(1),R(1)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ctr"/>
                </a:tc>
                <a:extLst>
                  <a:ext uri="{0D108BD9-81ED-4DB2-BD59-A6C34878D82A}">
                    <a16:rowId xmlns:a16="http://schemas.microsoft.com/office/drawing/2014/main" val="3180000868"/>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Gen tamidn</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S(0),R(6)</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S(2),R(4)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S(3),R(2)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S(1),R(2)</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S(1),R(1)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3529124548"/>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Vancomydn</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2391995704"/>
                  </a:ext>
                </a:extLst>
              </a:tr>
              <a:tr h="213555">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Erythromycin</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a:effectLst/>
                          <a:latin typeface="Times New Roman" panose="02020603050405020304" pitchFamily="18" charset="0"/>
                          <a:cs typeface="Times New Roman" panose="02020603050405020304" pitchFamily="18" charset="0"/>
                        </a:rPr>
                        <a:t>S(0),R(0)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tc>
                  <a:txBody>
                    <a:bodyPr/>
                    <a:lstStyle/>
                    <a:p>
                      <a:pPr>
                        <a:lnSpc>
                          <a:spcPct val="150000"/>
                        </a:lnSpc>
                        <a:spcAft>
                          <a:spcPts val="800"/>
                        </a:spcAft>
                      </a:pPr>
                      <a:r>
                        <a:rPr lang="sr-Latn-CS" sz="1000" spc="20" dirty="0">
                          <a:effectLst/>
                          <a:latin typeface="Times New Roman" panose="02020603050405020304" pitchFamily="18" charset="0"/>
                          <a:cs typeface="Times New Roman" panose="02020603050405020304" pitchFamily="18" charset="0"/>
                        </a:rPr>
                        <a:t>S(0),R(0)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038" marR="0" marT="0" marB="0" anchor="b"/>
                </a:tc>
                <a:extLst>
                  <a:ext uri="{0D108BD9-81ED-4DB2-BD59-A6C34878D82A}">
                    <a16:rowId xmlns:a16="http://schemas.microsoft.com/office/drawing/2014/main" val="3785196348"/>
                  </a:ext>
                </a:extLst>
              </a:tr>
            </a:tbl>
          </a:graphicData>
        </a:graphic>
      </p:graphicFrame>
    </p:spTree>
    <p:extLst>
      <p:ext uri="{BB962C8B-B14F-4D97-AF65-F5344CB8AC3E}">
        <p14:creationId xmlns:p14="http://schemas.microsoft.com/office/powerpoint/2010/main" val="35604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23</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62AD1831-A26B-4475-9AEA-C5372BBE5CBA}"/>
              </a:ext>
            </a:extLst>
          </p:cNvPr>
          <p:cNvSpPr txBox="1">
            <a:spLocks/>
          </p:cNvSpPr>
          <p:nvPr/>
        </p:nvSpPr>
        <p:spPr>
          <a:xfrm>
            <a:off x="443821" y="473354"/>
            <a:ext cx="8278295" cy="717452"/>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REZULTATI IZOLOVANIH BAKTERIJA I NJIHOVA REZISTENCIJA NA ANTIBIOTIKE  U POSTOCIMA</a:t>
            </a:r>
            <a:endParaRPr lang="en-US" sz="2000" b="1" dirty="0">
              <a:latin typeface="+mn-lt"/>
            </a:endParaRPr>
          </a:p>
        </p:txBody>
      </p:sp>
      <p:sp>
        <p:nvSpPr>
          <p:cNvPr id="13" name="Slide Number Placeholder 3">
            <a:extLst>
              <a:ext uri="{FF2B5EF4-FFF2-40B4-BE49-F238E27FC236}">
                <a16:creationId xmlns:a16="http://schemas.microsoft.com/office/drawing/2014/main" id="{5567E401-A9A0-43BD-A9EA-0CC91A0EE97B}"/>
              </a:ext>
            </a:extLst>
          </p:cNvPr>
          <p:cNvSpPr txBox="1">
            <a:spLocks/>
          </p:cNvSpPr>
          <p:nvPr/>
        </p:nvSpPr>
        <p:spPr>
          <a:xfrm>
            <a:off x="6610350" y="650875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23</a:t>
            </a:fld>
            <a:endParaRPr lang="en-US"/>
          </a:p>
        </p:txBody>
      </p:sp>
      <p:graphicFrame>
        <p:nvGraphicFramePr>
          <p:cNvPr id="5" name="Table 4">
            <a:extLst>
              <a:ext uri="{FF2B5EF4-FFF2-40B4-BE49-F238E27FC236}">
                <a16:creationId xmlns:a16="http://schemas.microsoft.com/office/drawing/2014/main" id="{F569775A-18D0-4732-97F0-058EAD45F164}"/>
              </a:ext>
            </a:extLst>
          </p:cNvPr>
          <p:cNvGraphicFramePr>
            <a:graphicFrameLocks noGrp="1"/>
          </p:cNvGraphicFramePr>
          <p:nvPr>
            <p:extLst>
              <p:ext uri="{D42A27DB-BD31-4B8C-83A1-F6EECF244321}">
                <p14:modId xmlns:p14="http://schemas.microsoft.com/office/powerpoint/2010/main" val="3248893671"/>
              </p:ext>
            </p:extLst>
          </p:nvPr>
        </p:nvGraphicFramePr>
        <p:xfrm>
          <a:off x="589546" y="1626408"/>
          <a:ext cx="7986843" cy="3877945"/>
        </p:xfrm>
        <a:graphic>
          <a:graphicData uri="http://schemas.openxmlformats.org/drawingml/2006/table">
            <a:tbl>
              <a:tblPr firstRow="1" firstCol="1" bandRow="1">
                <a:tableStyleId>{16D9F66E-5EB9-4882-86FB-DCBF35E3C3E4}</a:tableStyleId>
              </a:tblPr>
              <a:tblGrid>
                <a:gridCol w="1636603">
                  <a:extLst>
                    <a:ext uri="{9D8B030D-6E8A-4147-A177-3AD203B41FA5}">
                      <a16:colId xmlns:a16="http://schemas.microsoft.com/office/drawing/2014/main" val="733158989"/>
                    </a:ext>
                  </a:extLst>
                </a:gridCol>
                <a:gridCol w="1057582">
                  <a:extLst>
                    <a:ext uri="{9D8B030D-6E8A-4147-A177-3AD203B41FA5}">
                      <a16:colId xmlns:a16="http://schemas.microsoft.com/office/drawing/2014/main" val="3027680150"/>
                    </a:ext>
                  </a:extLst>
                </a:gridCol>
                <a:gridCol w="920464">
                  <a:extLst>
                    <a:ext uri="{9D8B030D-6E8A-4147-A177-3AD203B41FA5}">
                      <a16:colId xmlns:a16="http://schemas.microsoft.com/office/drawing/2014/main" val="2560295185"/>
                    </a:ext>
                  </a:extLst>
                </a:gridCol>
                <a:gridCol w="962548">
                  <a:extLst>
                    <a:ext uri="{9D8B030D-6E8A-4147-A177-3AD203B41FA5}">
                      <a16:colId xmlns:a16="http://schemas.microsoft.com/office/drawing/2014/main" val="2383973411"/>
                    </a:ext>
                  </a:extLst>
                </a:gridCol>
                <a:gridCol w="961870">
                  <a:extLst>
                    <a:ext uri="{9D8B030D-6E8A-4147-A177-3AD203B41FA5}">
                      <a16:colId xmlns:a16="http://schemas.microsoft.com/office/drawing/2014/main" val="2299138545"/>
                    </a:ext>
                  </a:extLst>
                </a:gridCol>
                <a:gridCol w="866157">
                  <a:extLst>
                    <a:ext uri="{9D8B030D-6E8A-4147-A177-3AD203B41FA5}">
                      <a16:colId xmlns:a16="http://schemas.microsoft.com/office/drawing/2014/main" val="64677849"/>
                    </a:ext>
                  </a:extLst>
                </a:gridCol>
                <a:gridCol w="619071">
                  <a:extLst>
                    <a:ext uri="{9D8B030D-6E8A-4147-A177-3AD203B41FA5}">
                      <a16:colId xmlns:a16="http://schemas.microsoft.com/office/drawing/2014/main" val="461795353"/>
                    </a:ext>
                  </a:extLst>
                </a:gridCol>
                <a:gridCol w="962548">
                  <a:extLst>
                    <a:ext uri="{9D8B030D-6E8A-4147-A177-3AD203B41FA5}">
                      <a16:colId xmlns:a16="http://schemas.microsoft.com/office/drawing/2014/main" val="2983473454"/>
                    </a:ext>
                  </a:extLst>
                </a:gridCol>
              </a:tblGrid>
              <a:tr h="398943">
                <a:tc>
                  <a:txBody>
                    <a:bodyPr/>
                    <a:lstStyle/>
                    <a:p>
                      <a:pPr>
                        <a:lnSpc>
                          <a:spcPct val="100000"/>
                        </a:lnSpc>
                        <a:spcAft>
                          <a:spcPts val="800"/>
                        </a:spcAft>
                      </a:pPr>
                      <a:r>
                        <a:rPr lang="en-US" sz="1000" spc="20" dirty="0">
                          <a:effectLst/>
                          <a:latin typeface="Times New Roman" panose="02020603050405020304" pitchFamily="18" charset="0"/>
                          <a:cs typeface="Times New Roman" panose="02020603050405020304" pitchFamily="18" charset="0"/>
                        </a:rPr>
                        <a:t>                            Bakterije</a:t>
                      </a:r>
                      <a:endParaRPr lang="en-GB" sz="1000" dirty="0">
                        <a:effectLst/>
                        <a:latin typeface="Times New Roman" panose="02020603050405020304" pitchFamily="18" charset="0"/>
                        <a:cs typeface="Times New Roman" panose="02020603050405020304" pitchFamily="18" charset="0"/>
                      </a:endParaRPr>
                    </a:p>
                    <a:p>
                      <a:pPr>
                        <a:lnSpc>
                          <a:spcPct val="100000"/>
                        </a:lnSpc>
                        <a:spcAft>
                          <a:spcPts val="800"/>
                        </a:spcAft>
                      </a:pPr>
                      <a:r>
                        <a:rPr lang="en-US" sz="1000" spc="20" dirty="0">
                          <a:effectLst/>
                          <a:latin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cs typeface="Times New Roman" panose="02020603050405020304" pitchFamily="18" charset="0"/>
                      </a:endParaRPr>
                    </a:p>
                    <a:p>
                      <a:pPr>
                        <a:lnSpc>
                          <a:spcPct val="100000"/>
                        </a:lnSpc>
                        <a:spcAft>
                          <a:spcPts val="800"/>
                        </a:spcAft>
                      </a:pPr>
                      <a:r>
                        <a:rPr lang="en-US" sz="1000" spc="20" dirty="0">
                          <a:effectLst/>
                          <a:latin typeface="Times New Roman" panose="02020603050405020304" pitchFamily="18" charset="0"/>
                          <a:cs typeface="Times New Roman" panose="02020603050405020304" pitchFamily="18" charset="0"/>
                        </a:rPr>
                        <a:t>Antibiotici</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lnTlToBr w="12700" cap="flat" cmpd="sng" algn="ctr">
                      <a:solidFill>
                        <a:schemeClr val="accent6"/>
                      </a:solidFill>
                      <a:prstDash val="solid"/>
                      <a:round/>
                      <a:headEnd type="none" w="med" len="med"/>
                      <a:tailEnd type="none" w="med" len="med"/>
                    </a:lnTlToBr>
                  </a:tcP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Pseudomonas aeruginosa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Acinetobacter spp</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Proteus mirabilis</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Escherichia coli</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Klebsiella spp </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Serratia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Proteus vulgaris</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2583179231"/>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Klavulonska kiselina</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22.22%</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100.00%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57.14%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60.00%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740568689"/>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Cefuroxim</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33.33%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57.14%</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71.43%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75.00%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645748667"/>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Cefataxim</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33.33%</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85.71%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85.71%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4289680405"/>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Ceftiaxon</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44.44%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85.71%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75.00%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1958095406"/>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Ciprofloxadn</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66.67%</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85.71%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85.71%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75.00%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3557691020"/>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Trimethoprim/ sulfamethoxazole</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88.89%</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85.71%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85.71%</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80.00%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136000687"/>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Gentamicynn</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44.44%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85.71%</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57.14%</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40.00%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50.00%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50.00%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100.00%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2916270598"/>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Vancomycin</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3556464842"/>
                  </a:ext>
                </a:extLst>
              </a:tr>
              <a:tr h="357505">
                <a:tc>
                  <a:txBody>
                    <a:bodyPr/>
                    <a:lstStyle/>
                    <a:p>
                      <a:pPr>
                        <a:lnSpc>
                          <a:spcPct val="100000"/>
                        </a:lnSpc>
                        <a:spcAft>
                          <a:spcPts val="800"/>
                        </a:spcAft>
                      </a:pPr>
                      <a:r>
                        <a:rPr lang="sr-Latn-RS" sz="1000" spc="20" dirty="0">
                          <a:effectLst/>
                          <a:latin typeface="Times New Roman" panose="02020603050405020304" pitchFamily="18" charset="0"/>
                          <a:cs typeface="Times New Roman" panose="02020603050405020304" pitchFamily="18" charset="0"/>
                        </a:rPr>
                        <a:t>Erythromycin</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a:effectLst/>
                          <a:latin typeface="Times New Roman" panose="02020603050405020304" pitchFamily="18" charset="0"/>
                          <a:cs typeface="Times New Roman" panose="02020603050405020304" pitchFamily="18" charset="0"/>
                        </a:rPr>
                        <a:t>0.00%</a:t>
                      </a:r>
                      <a:endParaRPr lang="en-GB"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tc>
                  <a:txBody>
                    <a:bodyPr/>
                    <a:lstStyle/>
                    <a:p>
                      <a:pPr algn="ctr">
                        <a:lnSpc>
                          <a:spcPct val="150000"/>
                        </a:lnSpc>
                        <a:spcAft>
                          <a:spcPts val="800"/>
                        </a:spcAft>
                      </a:pPr>
                      <a:r>
                        <a:rPr lang="en-US" sz="1000" spc="20" dirty="0">
                          <a:effectLst/>
                          <a:latin typeface="Times New Roman" panose="02020603050405020304" pitchFamily="18" charset="0"/>
                          <a:cs typeface="Times New Roman" panose="02020603050405020304" pitchFamily="18" charset="0"/>
                        </a:rPr>
                        <a:t>0.00%</a:t>
                      </a:r>
                      <a:endParaRPr lang="en-GB"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7154" marR="47207" marT="0" marB="0" anchor="ctr"/>
                </a:tc>
                <a:extLst>
                  <a:ext uri="{0D108BD9-81ED-4DB2-BD59-A6C34878D82A}">
                    <a16:rowId xmlns:a16="http://schemas.microsoft.com/office/drawing/2014/main" val="3337281966"/>
                  </a:ext>
                </a:extLst>
              </a:tr>
            </a:tbl>
          </a:graphicData>
        </a:graphic>
      </p:graphicFrame>
    </p:spTree>
    <p:extLst>
      <p:ext uri="{BB962C8B-B14F-4D97-AF65-F5344CB8AC3E}">
        <p14:creationId xmlns:p14="http://schemas.microsoft.com/office/powerpoint/2010/main" val="2394026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AE05A82-540F-44F6-907A-49035C5DE833}" type="slidenum">
              <a:rPr lang="en-US" smtClean="0"/>
              <a:t>24</a:t>
            </a:fld>
            <a:endParaRPr lang="en-US"/>
          </a:p>
        </p:txBody>
      </p:sp>
      <p:sp>
        <p:nvSpPr>
          <p:cNvPr id="2" name="TextBox 1">
            <a:extLst>
              <a:ext uri="{FF2B5EF4-FFF2-40B4-BE49-F238E27FC236}">
                <a16:creationId xmlns:a16="http://schemas.microsoft.com/office/drawing/2014/main" id="{8C5FB6E4-1AD3-41B4-99B9-9F4FECB0536F}"/>
              </a:ext>
            </a:extLst>
          </p:cNvPr>
          <p:cNvSpPr txBox="1"/>
          <p:nvPr/>
        </p:nvSpPr>
        <p:spPr>
          <a:xfrm>
            <a:off x="1997046" y="6191527"/>
            <a:ext cx="5171847" cy="584775"/>
          </a:xfrm>
          <a:prstGeom prst="rect">
            <a:avLst/>
          </a:prstGeom>
          <a:noFill/>
        </p:spPr>
        <p:txBody>
          <a:bodyPr wrap="square" rtlCol="0">
            <a:spAutoFit/>
          </a:bodyPr>
          <a:lstStyle/>
          <a:p>
            <a:pPr algn="ctr"/>
            <a:r>
              <a:rPr lang="sr-Cyrl-RS" sz="900" b="1" dirty="0">
                <a:solidFill>
                  <a:schemeClr val="bg1">
                    <a:lumMod val="50000"/>
                  </a:schemeClr>
                </a:solidFill>
              </a:rPr>
              <a:t>УНИВЕРЗИТЕТ У БАЊОЈ ЛУЦИ</a:t>
            </a:r>
          </a:p>
          <a:p>
            <a:pPr algn="ctr"/>
            <a:r>
              <a:rPr lang="en-US" sz="700" dirty="0">
                <a:solidFill>
                  <a:schemeClr val="bg1">
                    <a:lumMod val="50000"/>
                  </a:schemeClr>
                </a:solidFill>
              </a:rPr>
              <a:t>UNIVERSITY OF BANJA LUKA</a:t>
            </a:r>
            <a:endParaRPr lang="sr-Cyrl-RS" sz="700" dirty="0">
              <a:solidFill>
                <a:schemeClr val="bg1">
                  <a:lumMod val="50000"/>
                </a:schemeClr>
              </a:solidFill>
            </a:endParaRPr>
          </a:p>
          <a:p>
            <a:pPr algn="ctr"/>
            <a:r>
              <a:rPr lang="sr-Cyrl-RS" sz="900" b="1" dirty="0">
                <a:solidFill>
                  <a:schemeClr val="bg1">
                    <a:lumMod val="50000"/>
                  </a:schemeClr>
                </a:solidFill>
              </a:rPr>
              <a:t>МЕДИЦИНСКИ ФАКУЛТЕТ</a:t>
            </a:r>
            <a:endParaRPr lang="en-US" sz="900" b="1" dirty="0">
              <a:solidFill>
                <a:schemeClr val="bg1">
                  <a:lumMod val="50000"/>
                </a:schemeClr>
              </a:solidFill>
            </a:endParaRPr>
          </a:p>
          <a:p>
            <a:pPr algn="ctr"/>
            <a:r>
              <a:rPr lang="en-US" sz="700" dirty="0">
                <a:solidFill>
                  <a:schemeClr val="bg1">
                    <a:lumMod val="50000"/>
                  </a:schemeClr>
                </a:solidFill>
              </a:rPr>
              <a:t>FACULTY OF MEDICINE </a:t>
            </a:r>
          </a:p>
        </p:txBody>
      </p:sp>
      <p:pic>
        <p:nvPicPr>
          <p:cNvPr id="9" name="Picture 8">
            <a:extLst>
              <a:ext uri="{FF2B5EF4-FFF2-40B4-BE49-F238E27FC236}">
                <a16:creationId xmlns:a16="http://schemas.microsoft.com/office/drawing/2014/main" id="{092CDECE-E189-45DC-9331-2056D1F0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9592" y="6220225"/>
            <a:ext cx="449782" cy="527378"/>
          </a:xfrm>
          <a:prstGeom prst="rect">
            <a:avLst/>
          </a:prstGeom>
        </p:spPr>
      </p:pic>
      <p:pic>
        <p:nvPicPr>
          <p:cNvPr id="11" name="Picture 10">
            <a:extLst>
              <a:ext uri="{FF2B5EF4-FFF2-40B4-BE49-F238E27FC236}">
                <a16:creationId xmlns:a16="http://schemas.microsoft.com/office/drawing/2014/main" id="{A84540D9-CFC8-4E37-88F0-88A7C194DA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203" y="6219734"/>
            <a:ext cx="508151" cy="501742"/>
          </a:xfrm>
          <a:prstGeom prst="rect">
            <a:avLst/>
          </a:prstGeom>
        </p:spPr>
      </p:pic>
      <p:sp>
        <p:nvSpPr>
          <p:cNvPr id="10" name="Title 1">
            <a:extLst>
              <a:ext uri="{FF2B5EF4-FFF2-40B4-BE49-F238E27FC236}">
                <a16:creationId xmlns:a16="http://schemas.microsoft.com/office/drawing/2014/main" id="{05ACA1A5-5459-4F8E-84B1-A0B12B3FF143}"/>
              </a:ext>
            </a:extLst>
          </p:cNvPr>
          <p:cNvSpPr txBox="1">
            <a:spLocks/>
          </p:cNvSpPr>
          <p:nvPr/>
        </p:nvSpPr>
        <p:spPr>
          <a:xfrm>
            <a:off x="636418" y="528637"/>
            <a:ext cx="7878932" cy="520316"/>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sr-Latn-BA" sz="2000" b="1" dirty="0">
                <a:latin typeface="+mn-lt"/>
              </a:rPr>
              <a:t>ZAKLJUČAK</a:t>
            </a:r>
            <a:endParaRPr lang="en-US" sz="2000" b="1" dirty="0">
              <a:latin typeface="+mn-lt"/>
            </a:endParaRPr>
          </a:p>
        </p:txBody>
      </p:sp>
      <p:sp>
        <p:nvSpPr>
          <p:cNvPr id="12" name="Content Placeholder 2">
            <a:extLst>
              <a:ext uri="{FF2B5EF4-FFF2-40B4-BE49-F238E27FC236}">
                <a16:creationId xmlns:a16="http://schemas.microsoft.com/office/drawing/2014/main" id="{BB9F624D-C103-4864-971B-36C108EAD274}"/>
              </a:ext>
            </a:extLst>
          </p:cNvPr>
          <p:cNvSpPr txBox="1">
            <a:spLocks/>
          </p:cNvSpPr>
          <p:nvPr/>
        </p:nvSpPr>
        <p:spPr>
          <a:xfrm>
            <a:off x="684366" y="1577193"/>
            <a:ext cx="7856923" cy="3777100"/>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marL="285750" indent="-285750" algn="just">
              <a:buFont typeface="Arial" panose="020B0604020202020204" pitchFamily="34" charset="0"/>
              <a:buChar char="•"/>
            </a:pPr>
            <a:r>
              <a:rPr lang="en-US" dirty="0" err="1"/>
              <a:t>Praćenje</a:t>
            </a:r>
            <a:r>
              <a:rPr lang="en-US" dirty="0"/>
              <a:t> </a:t>
            </a:r>
            <a:r>
              <a:rPr lang="en-US" dirty="0" err="1"/>
              <a:t>antibiotske</a:t>
            </a:r>
            <a:r>
              <a:rPr lang="en-US" dirty="0"/>
              <a:t> </a:t>
            </a:r>
            <a:r>
              <a:rPr lang="en-US" dirty="0" err="1"/>
              <a:t>rezistencije</a:t>
            </a:r>
            <a:r>
              <a:rPr lang="en-US" dirty="0"/>
              <a:t> </a:t>
            </a:r>
            <a:r>
              <a:rPr lang="en-US" dirty="0" err="1"/>
              <a:t>pruža</a:t>
            </a:r>
            <a:r>
              <a:rPr lang="en-US" dirty="0"/>
              <a:t> </a:t>
            </a:r>
            <a:r>
              <a:rPr lang="en-US" dirty="0" err="1"/>
              <a:t>bitne</a:t>
            </a:r>
            <a:r>
              <a:rPr lang="en-US" dirty="0"/>
              <a:t> </a:t>
            </a:r>
            <a:r>
              <a:rPr lang="en-US" dirty="0" err="1"/>
              <a:t>informacije</a:t>
            </a:r>
            <a:r>
              <a:rPr lang="en-US" dirty="0"/>
              <a:t>, </a:t>
            </a:r>
            <a:r>
              <a:rPr lang="en-US" dirty="0" err="1"/>
              <a:t>neophodne</a:t>
            </a:r>
            <a:r>
              <a:rPr lang="en-US" dirty="0"/>
              <a:t> za </a:t>
            </a:r>
            <a:r>
              <a:rPr lang="en-US" dirty="0" err="1"/>
              <a:t>razumijevanje</a:t>
            </a:r>
            <a:r>
              <a:rPr lang="en-US" dirty="0"/>
              <a:t> </a:t>
            </a:r>
            <a:r>
              <a:rPr lang="en-US" dirty="0" err="1"/>
              <a:t>kontrole</a:t>
            </a:r>
            <a:r>
              <a:rPr lang="en-US" dirty="0"/>
              <a:t> </a:t>
            </a:r>
            <a:r>
              <a:rPr lang="en-US" dirty="0" err="1"/>
              <a:t>rezistencije</a:t>
            </a:r>
            <a:r>
              <a:rPr lang="en-US" dirty="0"/>
              <a:t> </a:t>
            </a:r>
            <a:r>
              <a:rPr lang="en-US" dirty="0" err="1"/>
              <a:t>i</a:t>
            </a:r>
            <a:r>
              <a:rPr lang="en-US" dirty="0"/>
              <a:t> </a:t>
            </a:r>
            <a:r>
              <a:rPr lang="en-US" dirty="0" err="1"/>
              <a:t>širenja</a:t>
            </a:r>
            <a:r>
              <a:rPr lang="en-US" dirty="0"/>
              <a:t> </a:t>
            </a:r>
            <a:r>
              <a:rPr lang="en-US" dirty="0" err="1"/>
              <a:t>rezistencije</a:t>
            </a:r>
            <a:r>
              <a:rPr lang="en-US" dirty="0"/>
              <a:t> u </a:t>
            </a:r>
            <a:r>
              <a:rPr lang="en-US" dirty="0" err="1"/>
              <a:t>lokalnom</a:t>
            </a:r>
            <a:r>
              <a:rPr lang="en-US" dirty="0"/>
              <a:t> </a:t>
            </a:r>
            <a:r>
              <a:rPr lang="en-US" dirty="0" err="1"/>
              <a:t>okruženju</a:t>
            </a:r>
            <a:r>
              <a:rPr lang="en-US" dirty="0"/>
              <a:t>.</a:t>
            </a:r>
          </a:p>
          <a:p>
            <a:pPr marL="285750" indent="-285750" algn="just">
              <a:buFont typeface="Arial" panose="020B0604020202020204" pitchFamily="34" charset="0"/>
              <a:buChar char="•"/>
            </a:pPr>
            <a:r>
              <a:rPr lang="en-US" dirty="0" err="1"/>
              <a:t>Stalno</a:t>
            </a:r>
            <a:r>
              <a:rPr lang="en-US" dirty="0"/>
              <a:t> </a:t>
            </a:r>
            <a:r>
              <a:rPr lang="en-US" dirty="0" err="1"/>
              <a:t>praćenje</a:t>
            </a:r>
            <a:r>
              <a:rPr lang="en-US" dirty="0"/>
              <a:t> </a:t>
            </a:r>
            <a:r>
              <a:rPr lang="en-US" dirty="0" err="1"/>
              <a:t>obrazaca</a:t>
            </a:r>
            <a:r>
              <a:rPr lang="en-US" dirty="0"/>
              <a:t> </a:t>
            </a:r>
            <a:r>
              <a:rPr lang="en-US" dirty="0" err="1"/>
              <a:t>antibiotske</a:t>
            </a:r>
            <a:r>
              <a:rPr lang="en-US" dirty="0"/>
              <a:t> </a:t>
            </a:r>
            <a:r>
              <a:rPr lang="en-US" dirty="0" err="1"/>
              <a:t>rezistencije</a:t>
            </a:r>
            <a:r>
              <a:rPr lang="en-US" dirty="0"/>
              <a:t> u </a:t>
            </a:r>
            <a:r>
              <a:rPr lang="en-US" dirty="0" err="1"/>
              <a:t>vanbolničkom</a:t>
            </a:r>
            <a:r>
              <a:rPr lang="en-US" dirty="0"/>
              <a:t> </a:t>
            </a:r>
            <a:r>
              <a:rPr lang="en-US" dirty="0" err="1"/>
              <a:t>i</a:t>
            </a:r>
            <a:r>
              <a:rPr lang="en-US" dirty="0"/>
              <a:t> </a:t>
            </a:r>
            <a:r>
              <a:rPr lang="en-US" dirty="0" err="1"/>
              <a:t>bolničkom</a:t>
            </a:r>
            <a:r>
              <a:rPr lang="en-US" dirty="0"/>
              <a:t> </a:t>
            </a:r>
            <a:r>
              <a:rPr lang="en-US" dirty="0" err="1"/>
              <a:t>okruženju</a:t>
            </a:r>
            <a:r>
              <a:rPr lang="en-US" dirty="0"/>
              <a:t> je </a:t>
            </a:r>
            <a:r>
              <a:rPr lang="en-US" dirty="0" err="1"/>
              <a:t>neophodan</a:t>
            </a:r>
            <a:r>
              <a:rPr lang="en-US" dirty="0"/>
              <a:t> element za </a:t>
            </a:r>
            <a:r>
              <a:rPr lang="en-US" dirty="0" err="1"/>
              <a:t>efikasnu</a:t>
            </a:r>
            <a:r>
              <a:rPr lang="en-US" dirty="0"/>
              <a:t> </a:t>
            </a:r>
            <a:r>
              <a:rPr lang="en-US" dirty="0" err="1"/>
              <a:t>empirijsku</a:t>
            </a:r>
            <a:r>
              <a:rPr lang="en-US" dirty="0"/>
              <a:t> </a:t>
            </a:r>
            <a:r>
              <a:rPr lang="en-US" dirty="0" err="1"/>
              <a:t>terapiju</a:t>
            </a:r>
            <a:r>
              <a:rPr lang="en-US" dirty="0"/>
              <a:t>. </a:t>
            </a:r>
            <a:r>
              <a:rPr lang="en-US" dirty="0" err="1"/>
              <a:t>Samo</a:t>
            </a:r>
            <a:r>
              <a:rPr lang="en-US" dirty="0"/>
              <a:t> </a:t>
            </a:r>
            <a:r>
              <a:rPr lang="en-US" dirty="0" err="1"/>
              <a:t>na</a:t>
            </a:r>
            <a:r>
              <a:rPr lang="en-US" dirty="0"/>
              <a:t> taj </a:t>
            </a:r>
            <a:r>
              <a:rPr lang="en-US" dirty="0" err="1"/>
              <a:t>način</a:t>
            </a:r>
            <a:r>
              <a:rPr lang="en-US" dirty="0"/>
              <a:t> </a:t>
            </a:r>
            <a:r>
              <a:rPr lang="en-US" dirty="0" err="1"/>
              <a:t>možemo</a:t>
            </a:r>
            <a:r>
              <a:rPr lang="en-US" dirty="0"/>
              <a:t> </a:t>
            </a:r>
            <a:r>
              <a:rPr lang="en-US" dirty="0" err="1"/>
              <a:t>zaštititi</a:t>
            </a:r>
            <a:r>
              <a:rPr lang="en-US" dirty="0"/>
              <a:t> </a:t>
            </a:r>
            <a:r>
              <a:rPr lang="en-US" dirty="0" err="1"/>
              <a:t>pacijente</a:t>
            </a:r>
            <a:r>
              <a:rPr lang="en-US" dirty="0"/>
              <a:t> </a:t>
            </a:r>
            <a:r>
              <a:rPr lang="en-US" dirty="0" err="1"/>
              <a:t>i</a:t>
            </a:r>
            <a:r>
              <a:rPr lang="en-US" dirty="0"/>
              <a:t> „</a:t>
            </a:r>
            <a:r>
              <a:rPr lang="en-US" dirty="0" err="1"/>
              <a:t>sačuvati</a:t>
            </a:r>
            <a:r>
              <a:rPr lang="en-US" dirty="0"/>
              <a:t>" </a:t>
            </a:r>
            <a:r>
              <a:rPr lang="en-US" dirty="0" err="1"/>
              <a:t>antibiotike</a:t>
            </a:r>
            <a:r>
              <a:rPr lang="en-US" dirty="0"/>
              <a:t> za </a:t>
            </a:r>
            <a:r>
              <a:rPr lang="en-US" dirty="0" err="1"/>
              <a:t>budućnost</a:t>
            </a:r>
            <a:r>
              <a:rPr lang="en-US" dirty="0"/>
              <a:t>, a </a:t>
            </a:r>
            <a:r>
              <a:rPr lang="en-US" dirty="0" err="1"/>
              <a:t>posebno</a:t>
            </a:r>
            <a:r>
              <a:rPr lang="en-US" dirty="0"/>
              <a:t> one koji se </a:t>
            </a:r>
            <a:r>
              <a:rPr lang="en-US" dirty="0" err="1"/>
              <a:t>primjenjuju</a:t>
            </a:r>
            <a:r>
              <a:rPr lang="en-US" dirty="0"/>
              <a:t> </a:t>
            </a:r>
            <a:r>
              <a:rPr lang="en-US" dirty="0" err="1"/>
              <a:t>kod</a:t>
            </a:r>
            <a:r>
              <a:rPr lang="en-US" dirty="0"/>
              <a:t> </a:t>
            </a:r>
            <a:r>
              <a:rPr lang="en-US" dirty="0" err="1"/>
              <a:t>vitalno</a:t>
            </a:r>
            <a:r>
              <a:rPr lang="en-US" dirty="0"/>
              <a:t> </a:t>
            </a:r>
            <a:r>
              <a:rPr lang="en-US" dirty="0" err="1"/>
              <a:t>ugroženih</a:t>
            </a:r>
            <a:r>
              <a:rPr lang="en-US" dirty="0"/>
              <a:t> </a:t>
            </a:r>
            <a:r>
              <a:rPr lang="en-US" dirty="0" err="1"/>
              <a:t>pacijenata</a:t>
            </a:r>
            <a:r>
              <a:rPr lang="en-US" dirty="0"/>
              <a:t>. </a:t>
            </a:r>
          </a:p>
          <a:p>
            <a:pPr marL="285750" indent="-285750" algn="just">
              <a:buFont typeface="Arial" panose="020B0604020202020204" pitchFamily="34" charset="0"/>
              <a:buChar char="•"/>
            </a:pPr>
            <a:r>
              <a:rPr lang="en-US" dirty="0" err="1"/>
              <a:t>Koagulaza</a:t>
            </a:r>
            <a:r>
              <a:rPr lang="en-US" dirty="0"/>
              <a:t> </a:t>
            </a:r>
            <a:r>
              <a:rPr lang="en-US" dirty="0" err="1"/>
              <a:t>negativni</a:t>
            </a:r>
            <a:r>
              <a:rPr lang="en-US" dirty="0"/>
              <a:t> </a:t>
            </a:r>
            <a:r>
              <a:rPr lang="en-US" dirty="0" err="1"/>
              <a:t>stafilokok</a:t>
            </a:r>
            <a:r>
              <a:rPr lang="en-US" dirty="0"/>
              <a:t> </a:t>
            </a:r>
            <a:r>
              <a:rPr lang="en-US" dirty="0" err="1"/>
              <a:t>i</a:t>
            </a:r>
            <a:r>
              <a:rPr lang="en-US" dirty="0"/>
              <a:t> proteus vulgaris </a:t>
            </a:r>
            <a:r>
              <a:rPr lang="en-US" dirty="0" err="1"/>
              <a:t>pokazuju</a:t>
            </a:r>
            <a:r>
              <a:rPr lang="en-US" dirty="0"/>
              <a:t> </a:t>
            </a:r>
            <a:r>
              <a:rPr lang="en-US" dirty="0" err="1"/>
              <a:t>najveći</a:t>
            </a:r>
            <a:r>
              <a:rPr lang="en-US" dirty="0"/>
              <a:t> </a:t>
            </a:r>
            <a:r>
              <a:rPr lang="en-US" dirty="0" err="1"/>
              <a:t>stepen</a:t>
            </a:r>
            <a:r>
              <a:rPr lang="en-US" dirty="0"/>
              <a:t> </a:t>
            </a:r>
            <a:r>
              <a:rPr lang="en-US" dirty="0" err="1"/>
              <a:t>rezistencije</a:t>
            </a:r>
            <a:r>
              <a:rPr lang="en-US" dirty="0"/>
              <a:t> u </a:t>
            </a:r>
            <a:r>
              <a:rPr lang="en-US" dirty="0" err="1"/>
              <a:t>odnosu</a:t>
            </a:r>
            <a:r>
              <a:rPr lang="en-US" dirty="0"/>
              <a:t> </a:t>
            </a:r>
            <a:r>
              <a:rPr lang="en-US" dirty="0" err="1"/>
              <a:t>na</a:t>
            </a:r>
            <a:r>
              <a:rPr lang="en-US" dirty="0"/>
              <a:t> </a:t>
            </a:r>
            <a:r>
              <a:rPr lang="en-US" dirty="0" err="1"/>
              <a:t>posmatrane</a:t>
            </a:r>
            <a:r>
              <a:rPr lang="en-US" dirty="0"/>
              <a:t> </a:t>
            </a:r>
            <a:r>
              <a:rPr lang="en-US" dirty="0" err="1"/>
              <a:t>antibiotike</a:t>
            </a:r>
            <a:r>
              <a:rPr lang="en-US" dirty="0"/>
              <a:t>, </a:t>
            </a:r>
            <a:r>
              <a:rPr lang="en-US" dirty="0" err="1"/>
              <a:t>i</a:t>
            </a:r>
            <a:r>
              <a:rPr lang="en-US" dirty="0"/>
              <a:t> </a:t>
            </a:r>
            <a:r>
              <a:rPr lang="en-US" dirty="0" err="1"/>
              <a:t>na</a:t>
            </a:r>
            <a:r>
              <a:rPr lang="en-US" dirty="0"/>
              <a:t> taj </a:t>
            </a:r>
            <a:r>
              <a:rPr lang="en-US" dirty="0" err="1"/>
              <a:t>način</a:t>
            </a:r>
            <a:r>
              <a:rPr lang="en-US" dirty="0"/>
              <a:t> je </a:t>
            </a:r>
            <a:r>
              <a:rPr lang="en-US" dirty="0" err="1"/>
              <a:t>dokazana</a:t>
            </a:r>
            <a:r>
              <a:rPr lang="en-US" dirty="0"/>
              <a:t> </a:t>
            </a:r>
            <a:r>
              <a:rPr lang="en-US" dirty="0" err="1"/>
              <a:t>nulta</a:t>
            </a:r>
            <a:r>
              <a:rPr lang="en-US" dirty="0"/>
              <a:t> </a:t>
            </a:r>
            <a:r>
              <a:rPr lang="en-US" dirty="0" err="1"/>
              <a:t>hipoteza</a:t>
            </a:r>
            <a:r>
              <a:rPr lang="en-US" dirty="0"/>
              <a:t>.</a:t>
            </a:r>
          </a:p>
          <a:p>
            <a:pPr marL="285750" indent="-285750" algn="just">
              <a:buFont typeface="Arial" panose="020B0604020202020204" pitchFamily="34" charset="0"/>
              <a:buChar char="•"/>
            </a:pPr>
            <a:r>
              <a:rPr lang="en-US" dirty="0" err="1"/>
              <a:t>Rezistencija</a:t>
            </a:r>
            <a:r>
              <a:rPr lang="en-US" dirty="0"/>
              <a:t> </a:t>
            </a:r>
            <a:r>
              <a:rPr lang="en-US" dirty="0" err="1"/>
              <a:t>na</a:t>
            </a:r>
            <a:r>
              <a:rPr lang="en-US" dirty="0"/>
              <a:t> </a:t>
            </a:r>
            <a:r>
              <a:rPr lang="sr-Latn-BA" b="1" dirty="0"/>
              <a:t>v</a:t>
            </a:r>
            <a:r>
              <a:rPr lang="en-US" b="1" dirty="0" err="1"/>
              <a:t>ancom</a:t>
            </a:r>
            <a:r>
              <a:rPr lang="sr-Latn-BA" b="1" dirty="0"/>
              <a:t>y</a:t>
            </a:r>
            <a:r>
              <a:rPr lang="en-US" b="1" dirty="0" err="1"/>
              <a:t>cin</a:t>
            </a:r>
            <a:r>
              <a:rPr lang="en-US" dirty="0"/>
              <a:t> je </a:t>
            </a:r>
            <a:r>
              <a:rPr lang="en-US" dirty="0" err="1"/>
              <a:t>i</a:t>
            </a:r>
            <a:r>
              <a:rPr lang="en-US" dirty="0"/>
              <a:t> </a:t>
            </a:r>
            <a:r>
              <a:rPr lang="en-US" dirty="0" err="1"/>
              <a:t>dalje</a:t>
            </a:r>
            <a:r>
              <a:rPr lang="en-US" dirty="0"/>
              <a:t> </a:t>
            </a:r>
            <a:r>
              <a:rPr lang="en-US" dirty="0" err="1"/>
              <a:t>relativno</a:t>
            </a:r>
            <a:r>
              <a:rPr lang="en-US" dirty="0"/>
              <a:t> </a:t>
            </a:r>
            <a:r>
              <a:rPr lang="en-US" dirty="0" err="1"/>
              <a:t>niska</a:t>
            </a:r>
            <a:r>
              <a:rPr lang="en-US" dirty="0"/>
              <a:t>, a </a:t>
            </a:r>
            <a:r>
              <a:rPr lang="en-US" dirty="0" err="1"/>
              <a:t>na</a:t>
            </a:r>
            <a:r>
              <a:rPr lang="en-US" dirty="0"/>
              <a:t> </a:t>
            </a:r>
            <a:r>
              <a:rPr lang="sr-Latn-BA" b="1" dirty="0"/>
              <a:t>eryth</a:t>
            </a:r>
            <a:r>
              <a:rPr lang="en-US" b="1" dirty="0" err="1"/>
              <a:t>romycin</a:t>
            </a:r>
            <a:r>
              <a:rPr lang="en-US" b="1" dirty="0"/>
              <a:t> </a:t>
            </a:r>
            <a:r>
              <a:rPr lang="en-US" dirty="0"/>
              <a:t>je u </a:t>
            </a:r>
            <a:r>
              <a:rPr lang="en-US" dirty="0" err="1"/>
              <a:t>porastu</a:t>
            </a:r>
            <a:r>
              <a:rPr lang="en-US" dirty="0"/>
              <a:t>, pa je </a:t>
            </a:r>
            <a:r>
              <a:rPr lang="en-US" dirty="0" err="1"/>
              <a:t>druga</a:t>
            </a:r>
            <a:r>
              <a:rPr lang="en-US" dirty="0"/>
              <a:t> </a:t>
            </a:r>
            <a:r>
              <a:rPr lang="en-US" dirty="0" err="1"/>
              <a:t>hipoteza</a:t>
            </a:r>
            <a:r>
              <a:rPr lang="en-US" dirty="0"/>
              <a:t> </a:t>
            </a:r>
            <a:r>
              <a:rPr lang="en-US" dirty="0" err="1"/>
              <a:t>dijelom</a:t>
            </a:r>
            <a:r>
              <a:rPr lang="en-US" dirty="0"/>
              <a:t> </a:t>
            </a:r>
            <a:r>
              <a:rPr lang="en-US" dirty="0" err="1"/>
              <a:t>opovrgnuta</a:t>
            </a:r>
            <a:r>
              <a:rPr lang="en-US" dirty="0"/>
              <a:t>. </a:t>
            </a:r>
          </a:p>
        </p:txBody>
      </p:sp>
      <p:sp>
        <p:nvSpPr>
          <p:cNvPr id="13" name="Slide Number Placeholder 3">
            <a:extLst>
              <a:ext uri="{FF2B5EF4-FFF2-40B4-BE49-F238E27FC236}">
                <a16:creationId xmlns:a16="http://schemas.microsoft.com/office/drawing/2014/main" id="{9149CD1D-0404-4ABE-8439-1D5EDFF6A30D}"/>
              </a:ext>
            </a:extLst>
          </p:cNvPr>
          <p:cNvSpPr txBox="1">
            <a:spLocks/>
          </p:cNvSpPr>
          <p:nvPr/>
        </p:nvSpPr>
        <p:spPr>
          <a:xfrm>
            <a:off x="6610350" y="6556936"/>
            <a:ext cx="2049632" cy="316940"/>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AE05A82-540F-44F6-907A-49035C5DE833}" type="slidenum">
              <a:rPr lang="en-US" smtClean="0"/>
              <a:pPr/>
              <a:t>24</a:t>
            </a:fld>
            <a:endParaRPr lang="en-US"/>
          </a:p>
        </p:txBody>
      </p:sp>
    </p:spTree>
    <p:extLst>
      <p:ext uri="{BB962C8B-B14F-4D97-AF65-F5344CB8AC3E}">
        <p14:creationId xmlns:p14="http://schemas.microsoft.com/office/powerpoint/2010/main" val="2802581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25</a:t>
            </a:fld>
            <a:endParaRPr lang="en-US"/>
          </a:p>
        </p:txBody>
      </p:sp>
      <p:sp>
        <p:nvSpPr>
          <p:cNvPr id="5" name="Rectangle 4">
            <a:extLst>
              <a:ext uri="{FF2B5EF4-FFF2-40B4-BE49-F238E27FC236}">
                <a16:creationId xmlns:a16="http://schemas.microsoft.com/office/drawing/2014/main" id="{C7017CBE-6092-4BBC-9071-0875796BA37A}"/>
              </a:ext>
            </a:extLst>
          </p:cNvPr>
          <p:cNvSpPr/>
          <p:nvPr/>
        </p:nvSpPr>
        <p:spPr>
          <a:xfrm>
            <a:off x="2264574" y="2797333"/>
            <a:ext cx="4604787" cy="769441"/>
          </a:xfrm>
          <a:prstGeom prst="rect">
            <a:avLst/>
          </a:prstGeom>
          <a:noFill/>
        </p:spPr>
        <p:txBody>
          <a:bodyPr wrap="none" lIns="91440" tIns="45720" rIns="91440" bIns="45720">
            <a:spAutoFit/>
          </a:bodyPr>
          <a:lstStyle/>
          <a:p>
            <a:pPr algn="ctr"/>
            <a:r>
              <a:rPr lang="en-US" sz="4400" b="1" spc="50" dirty="0">
                <a:ln w="0"/>
                <a:effectLst>
                  <a:innerShdw blurRad="63500" dist="50800" dir="13500000">
                    <a:srgbClr val="000000">
                      <a:alpha val="50000"/>
                    </a:srgbClr>
                  </a:innerShdw>
                </a:effectLst>
              </a:rPr>
              <a:t>H</a:t>
            </a:r>
            <a:r>
              <a:rPr lang="sr-Latn-BA" sz="4400" b="1" spc="50" dirty="0">
                <a:ln w="0"/>
                <a:effectLst>
                  <a:innerShdw blurRad="63500" dist="50800" dir="13500000">
                    <a:srgbClr val="000000">
                      <a:alpha val="50000"/>
                    </a:srgbClr>
                  </a:innerShdw>
                </a:effectLst>
              </a:rPr>
              <a:t>VALA NA PAŽNJI</a:t>
            </a:r>
            <a:r>
              <a:rPr lang="en-US" sz="4400" b="1" spc="50" dirty="0">
                <a:ln w="0"/>
                <a:effectLst>
                  <a:innerShdw blurRad="63500" dist="50800" dir="13500000">
                    <a:srgbClr val="000000">
                      <a:alpha val="50000"/>
                    </a:srgbClr>
                  </a:innerShdw>
                </a:effectLst>
              </a:rPr>
              <a:t>!</a:t>
            </a:r>
          </a:p>
        </p:txBody>
      </p:sp>
      <p:sp>
        <p:nvSpPr>
          <p:cNvPr id="6" name="TextBox 5">
            <a:extLst>
              <a:ext uri="{FF2B5EF4-FFF2-40B4-BE49-F238E27FC236}">
                <a16:creationId xmlns:a16="http://schemas.microsoft.com/office/drawing/2014/main" id="{86018477-B8A2-4326-9FE3-DAEE99F3C44D}"/>
              </a:ext>
            </a:extLst>
          </p:cNvPr>
          <p:cNvSpPr txBox="1"/>
          <p:nvPr/>
        </p:nvSpPr>
        <p:spPr>
          <a:xfrm>
            <a:off x="1981045" y="6246525"/>
            <a:ext cx="5171847" cy="584775"/>
          </a:xfrm>
          <a:prstGeom prst="rect">
            <a:avLst/>
          </a:prstGeom>
          <a:noFill/>
        </p:spPr>
        <p:txBody>
          <a:bodyPr wrap="square" rtlCol="0">
            <a:spAutoFit/>
          </a:bodyPr>
          <a:lstStyle/>
          <a:p>
            <a:pPr algn="ctr"/>
            <a:r>
              <a:rPr lang="sr-Cyrl-RS" sz="900" b="1" dirty="0">
                <a:solidFill>
                  <a:schemeClr val="bg1"/>
                </a:solidFill>
              </a:rPr>
              <a:t>УНИВЕРЗИТЕТ У БАЊОЈ ЛУЦИ</a:t>
            </a:r>
          </a:p>
          <a:p>
            <a:pPr algn="ctr"/>
            <a:r>
              <a:rPr lang="en-US" sz="700" dirty="0">
                <a:solidFill>
                  <a:schemeClr val="bg1"/>
                </a:solidFill>
              </a:rPr>
              <a:t>UNIVERSITY OF BANJA LUKA</a:t>
            </a:r>
            <a:endParaRPr lang="sr-Cyrl-RS" sz="700" dirty="0">
              <a:solidFill>
                <a:schemeClr val="bg1"/>
              </a:solidFill>
            </a:endParaRPr>
          </a:p>
          <a:p>
            <a:pPr algn="ctr"/>
            <a:r>
              <a:rPr lang="sr-Cyrl-RS" sz="900" b="1" dirty="0">
                <a:solidFill>
                  <a:schemeClr val="bg1"/>
                </a:solidFill>
              </a:rPr>
              <a:t>МЕДИЦИНСКИ ФАКУЛТЕТ</a:t>
            </a:r>
            <a:endParaRPr lang="en-US" sz="900" b="1" dirty="0">
              <a:solidFill>
                <a:schemeClr val="bg1"/>
              </a:solidFill>
            </a:endParaRPr>
          </a:p>
          <a:p>
            <a:pPr algn="ctr"/>
            <a:r>
              <a:rPr lang="en-US" sz="700" dirty="0">
                <a:solidFill>
                  <a:schemeClr val="bg1"/>
                </a:solidFill>
              </a:rPr>
              <a:t>FACULTY OF MEDICINE </a:t>
            </a:r>
          </a:p>
        </p:txBody>
      </p:sp>
      <p:pic>
        <p:nvPicPr>
          <p:cNvPr id="7" name="Picture 6">
            <a:extLst>
              <a:ext uri="{FF2B5EF4-FFF2-40B4-BE49-F238E27FC236}">
                <a16:creationId xmlns:a16="http://schemas.microsoft.com/office/drawing/2014/main" id="{C84B2255-571B-4F9A-99D6-0087520C1E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8018" y="6237210"/>
            <a:ext cx="601679" cy="594090"/>
          </a:xfrm>
          <a:prstGeom prst="rect">
            <a:avLst/>
          </a:prstGeom>
        </p:spPr>
      </p:pic>
      <p:pic>
        <p:nvPicPr>
          <p:cNvPr id="8" name="Picture 7">
            <a:extLst>
              <a:ext uri="{FF2B5EF4-FFF2-40B4-BE49-F238E27FC236}">
                <a16:creationId xmlns:a16="http://schemas.microsoft.com/office/drawing/2014/main" id="{D09B409D-BE59-4492-A449-CF8EEE1D7E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3399" y="6272669"/>
            <a:ext cx="446194" cy="523171"/>
          </a:xfrm>
          <a:prstGeom prst="rect">
            <a:avLst/>
          </a:prstGeom>
        </p:spPr>
      </p:pic>
    </p:spTree>
    <p:extLst>
      <p:ext uri="{BB962C8B-B14F-4D97-AF65-F5344CB8AC3E}">
        <p14:creationId xmlns:p14="http://schemas.microsoft.com/office/powerpoint/2010/main" val="1362439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1158</TotalTime>
  <Words>2600</Words>
  <Application>Microsoft Office PowerPoint</Application>
  <PresentationFormat>On-screen Show (4:3)</PresentationFormat>
  <Paragraphs>582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Korisnik</dc:creator>
  <cp:lastModifiedBy>Lenovo</cp:lastModifiedBy>
  <cp:revision>135</cp:revision>
  <dcterms:created xsi:type="dcterms:W3CDTF">2017-11-08T08:09:10Z</dcterms:created>
  <dcterms:modified xsi:type="dcterms:W3CDTF">2022-01-18T23:53:11Z</dcterms:modified>
</cp:coreProperties>
</file>