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2" r:id="rId6"/>
    <p:sldId id="264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47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62642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13094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53047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52879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99602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58525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72964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16857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741881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65160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6923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AAA1D-6E43-4A88-B1C2-7F2CCC20ACB1}" type="datetimeFigureOut">
              <a:rPr lang="bs-Latn-BA" smtClean="0"/>
              <a:t>22. 4. 2022.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D8D76-2044-4233-BA28-543CAB25A333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562294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A5CA7-D6D3-462B-B3F3-C45800A23A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7705" y="1956328"/>
            <a:ext cx="9144000" cy="2550358"/>
          </a:xfrm>
        </p:spPr>
        <p:txBody>
          <a:bodyPr>
            <a:normAutofit fontScale="90000"/>
          </a:bodyPr>
          <a:lstStyle/>
          <a:p>
            <a:r>
              <a:rPr lang="bs-Latn-BA" sz="3600" b="1" i="1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PLUĆNA TROMBOEMBOLIJA KOD DIJABETIČARA LIJEČENIH OD PNEUMONIJE IZAZVANE SARS-CoV-2 (A CASE – CONTROL STUDY OF OUTCOME)</a:t>
            </a:r>
            <a:br>
              <a:rPr lang="bs-Latn-B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bs-Latn-B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0A2F78-5B03-437F-A5AC-FFB2A58A56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572000"/>
            <a:ext cx="9144000" cy="1869440"/>
          </a:xfrm>
        </p:spPr>
        <p:txBody>
          <a:bodyPr>
            <a:normAutofit/>
          </a:bodyPr>
          <a:lstStyle/>
          <a:p>
            <a:pPr algn="r"/>
            <a:r>
              <a:rPr lang="bs-Latn-BA" sz="3200" dirty="0">
                <a:solidFill>
                  <a:schemeClr val="accent1">
                    <a:lumMod val="50000"/>
                  </a:schemeClr>
                </a:solidFill>
              </a:rPr>
              <a:t>dr </a:t>
            </a:r>
            <a:r>
              <a:rPr lang="sr-Latn-BA" sz="3200" dirty="0">
                <a:solidFill>
                  <a:schemeClr val="accent1">
                    <a:lumMod val="50000"/>
                  </a:schemeClr>
                </a:solidFill>
              </a:rPr>
              <a:t>Aleksandar Knežević</a:t>
            </a:r>
            <a:r>
              <a:rPr lang="sr-Latn-CS" sz="3200" baseline="30000" dirty="0">
                <a:solidFill>
                  <a:schemeClr val="accent1">
                    <a:lumMod val="50000"/>
                  </a:schemeClr>
                </a:solidFill>
              </a:rPr>
              <a:t>1</a:t>
            </a:r>
          </a:p>
          <a:p>
            <a:pPr algn="l"/>
            <a:r>
              <a:rPr lang="en-US" sz="2200" baseline="30000" dirty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lang="bs-Latn-BA" sz="2200" dirty="0">
                <a:solidFill>
                  <a:schemeClr val="tx2">
                    <a:lumMod val="75000"/>
                  </a:schemeClr>
                </a:solidFill>
              </a:rPr>
              <a:t>Klinika bolesti uha, grla i nosa, Univerzitetski klinički centar Republike Srpske, Banja Luka, Republika Srpska</a:t>
            </a:r>
            <a:endParaRPr lang="en-US" sz="22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2" descr="logo">
            <a:extLst>
              <a:ext uri="{FF2B5EF4-FFF2-40B4-BE49-F238E27FC236}">
                <a16:creationId xmlns:a16="http://schemas.microsoft.com/office/drawing/2014/main" id="{4F896157-A367-4623-ABF3-83E80EDC83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973" y="655221"/>
            <a:ext cx="5764427" cy="146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508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C502F-B9BC-4189-B5FB-0B2F94730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UVOD I CILJ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6625C-F79C-4E70-8D57-F42FEC6E0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1440"/>
            <a:ext cx="10515600" cy="5131435"/>
          </a:xfrm>
        </p:spPr>
        <p:txBody>
          <a:bodyPr/>
          <a:lstStyle/>
          <a:p>
            <a:r>
              <a:rPr lang="bs-Latn-BA" sz="3600" dirty="0"/>
              <a:t>Plućna tromboembolija (PTE) predstavlja relativno čestu komplikaciju pneumonije uzrokovane SARS-CoV-2 virusom zbog sistemske aktivacije koagulacije i pulmonalne trombo-inflamacije sa lokalnim vaskularnim oštećenjem.</a:t>
            </a:r>
          </a:p>
          <a:p>
            <a:r>
              <a:rPr lang="bs-Latn-BA" sz="3600" dirty="0"/>
              <a:t>Pošto je diabetes faktor rizika za mnoga kardiovaskularna oboljenja cilj ovog istraživanja je da se pokaže njegov mogući uticaj na pojavu PTE kod pacijenata.	</a:t>
            </a:r>
          </a:p>
          <a:p>
            <a:endParaRPr lang="bs-Latn-BA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1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F81869-5C9A-4BAA-BACB-0032A9F5C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MATERIJALI I METODI</a:t>
            </a:r>
            <a:endParaRPr lang="bs-Latn-BA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C028C2B-2905-4FBB-A20A-B5E1B529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6400" y="1371600"/>
            <a:ext cx="6315676" cy="4805363"/>
          </a:xfrm>
        </p:spPr>
        <p:txBody>
          <a:bodyPr>
            <a:normAutofit fontScale="77500" lnSpcReduction="20000"/>
          </a:bodyPr>
          <a:lstStyle/>
          <a:p>
            <a:r>
              <a:rPr lang="bs-Latn-BA" sz="3200" dirty="0"/>
              <a:t>Monocentrična retrospektivna studija slučajeva i kontrola</a:t>
            </a:r>
          </a:p>
          <a:p>
            <a:r>
              <a:rPr lang="bs-Latn-BA" sz="3200" dirty="0"/>
              <a:t>200 pacijenata liječenih u COVID 19 odjeljenu UKC RS</a:t>
            </a:r>
          </a:p>
          <a:p>
            <a:r>
              <a:rPr lang="bs-Latn-BA" sz="3200" dirty="0"/>
              <a:t>Pacijenti su podijeljeni u dvije grupe: grupu dijabetičara koja sadrži 100 pacijenata i kontrolnu grupu od isto toliko pacijenata. </a:t>
            </a:r>
          </a:p>
          <a:p>
            <a:r>
              <a:rPr lang="pl-PL" sz="3200" dirty="0"/>
              <a:t>U studiju su uključeni pacijenti stariji od 18 godina.</a:t>
            </a:r>
          </a:p>
          <a:p>
            <a:r>
              <a:rPr lang="bs-Latn-BA" sz="3200" dirty="0"/>
              <a:t>Plućna tromboembolija je kod pacijenata verifikovana MSCT angiografijom grudnog koša. Statistika je urađena u Statistical Package for the Social Sciences programu, verzije 23.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070D3BE-FA26-4488-87AE-394F14A0F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455" y="1371600"/>
            <a:ext cx="5125165" cy="450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32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F3061-0103-4C3D-914E-6773CD18A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REZULTATI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6CB1551C-183E-4394-BA95-C91923A6101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837598231"/>
              </p:ext>
            </p:extLst>
          </p:nvPr>
        </p:nvGraphicFramePr>
        <p:xfrm>
          <a:off x="838199" y="1383958"/>
          <a:ext cx="10307595" cy="4549527"/>
        </p:xfrm>
        <a:graphic>
          <a:graphicData uri="http://schemas.openxmlformats.org/drawingml/2006/table">
            <a:tbl>
              <a:tblPr firstRow="1" lastRow="1">
                <a:tableStyleId>{B301B821-A1FF-4177-AEE7-76D212191A09}</a:tableStyleId>
              </a:tblPr>
              <a:tblGrid>
                <a:gridCol w="5631560">
                  <a:extLst>
                    <a:ext uri="{9D8B030D-6E8A-4147-A177-3AD203B41FA5}">
                      <a16:colId xmlns:a16="http://schemas.microsoft.com/office/drawing/2014/main" val="1099463041"/>
                    </a:ext>
                  </a:extLst>
                </a:gridCol>
                <a:gridCol w="2051360">
                  <a:extLst>
                    <a:ext uri="{9D8B030D-6E8A-4147-A177-3AD203B41FA5}">
                      <a16:colId xmlns:a16="http://schemas.microsoft.com/office/drawing/2014/main" val="213693379"/>
                    </a:ext>
                  </a:extLst>
                </a:gridCol>
                <a:gridCol w="2624675">
                  <a:extLst>
                    <a:ext uri="{9D8B030D-6E8A-4147-A177-3AD203B41FA5}">
                      <a16:colId xmlns:a16="http://schemas.microsoft.com/office/drawing/2014/main" val="3893299650"/>
                    </a:ext>
                  </a:extLst>
                </a:gridCol>
              </a:tblGrid>
              <a:tr h="6270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>
                    <a:solidFill>
                      <a:srgbClr val="A9475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 err="1">
                          <a:effectLst/>
                        </a:rPr>
                        <a:t>Ciljna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grupa</a:t>
                      </a:r>
                      <a:br>
                        <a:rPr lang="en-US" sz="2400" dirty="0">
                          <a:effectLst/>
                        </a:rPr>
                      </a:br>
                      <a:r>
                        <a:rPr lang="en-US" sz="2400" dirty="0">
                          <a:effectLst/>
                        </a:rPr>
                        <a:t>(n=100)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>
                    <a:solidFill>
                      <a:srgbClr val="A9475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 err="1">
                          <a:effectLst/>
                        </a:rPr>
                        <a:t>Kontrolna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grupa</a:t>
                      </a:r>
                      <a:br>
                        <a:rPr lang="en-US" sz="2400" dirty="0">
                          <a:effectLst/>
                        </a:rPr>
                      </a:br>
                      <a:r>
                        <a:rPr lang="en-US" sz="2400" dirty="0">
                          <a:effectLst/>
                        </a:rPr>
                        <a:t>(n=100)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>
                    <a:solidFill>
                      <a:srgbClr val="A9475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2049151"/>
                  </a:ext>
                </a:extLst>
              </a:tr>
              <a:tr h="637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 err="1">
                          <a:effectLst/>
                        </a:rPr>
                        <a:t>Godine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starosti</a:t>
                      </a:r>
                      <a:r>
                        <a:rPr lang="en-US" sz="2400" dirty="0">
                          <a:effectLst/>
                        </a:rPr>
                        <a:t> (mean ± SEM)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  <a:tab pos="104775" algn="dec"/>
                        </a:tabLst>
                      </a:pPr>
                      <a:r>
                        <a:rPr lang="en-US" sz="2400">
                          <a:effectLst/>
                        </a:rPr>
                        <a:t>59.3 ± 1.2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  <a:tab pos="457200" algn="l"/>
                        </a:tabLst>
                      </a:pPr>
                      <a:r>
                        <a:rPr lang="en-US" sz="2400">
                          <a:effectLst/>
                        </a:rPr>
                        <a:t>59.4 ± 1.2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extLst>
                  <a:ext uri="{0D108BD9-81ED-4DB2-BD59-A6C34878D82A}">
                    <a16:rowId xmlns:a16="http://schemas.microsoft.com/office/drawing/2014/main" val="1701335202"/>
                  </a:ext>
                </a:extLst>
              </a:tr>
              <a:tr h="637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>
                          <a:effectLst/>
                        </a:rPr>
                        <a:t>Pol (M/Ž)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>
                          <a:effectLst/>
                        </a:rPr>
                        <a:t>50/50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  <a:tab pos="104775" algn="dec"/>
                        </a:tabLst>
                      </a:pPr>
                      <a:r>
                        <a:rPr lang="en-US" sz="2400">
                          <a:effectLst/>
                        </a:rPr>
                        <a:t>50/50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extLst>
                  <a:ext uri="{0D108BD9-81ED-4DB2-BD59-A6C34878D82A}">
                    <a16:rowId xmlns:a16="http://schemas.microsoft.com/office/drawing/2014/main" val="2697759744"/>
                  </a:ext>
                </a:extLst>
              </a:tr>
              <a:tr h="637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 err="1">
                          <a:effectLst/>
                        </a:rPr>
                        <a:t>Hipertenzija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>
                          <a:effectLst/>
                        </a:rPr>
                        <a:t>65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  <a:tab pos="104775" algn="dec"/>
                        </a:tabLst>
                      </a:pPr>
                      <a:r>
                        <a:rPr lang="en-US" sz="2400">
                          <a:effectLst/>
                        </a:rPr>
                        <a:t>35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extLst>
                  <a:ext uri="{0D108BD9-81ED-4DB2-BD59-A6C34878D82A}">
                    <a16:rowId xmlns:a16="http://schemas.microsoft.com/office/drawing/2014/main" val="1096793240"/>
                  </a:ext>
                </a:extLst>
              </a:tr>
              <a:tr h="637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>
                          <a:effectLst/>
                        </a:rPr>
                        <a:t>PTE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  <a:tab pos="47625" algn="dec"/>
                        </a:tabLst>
                      </a:pPr>
                      <a:r>
                        <a:rPr lang="en-US" sz="2400" dirty="0">
                          <a:effectLst/>
                        </a:rPr>
                        <a:t>35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  <a:tab pos="104775" algn="dec"/>
                        </a:tabLst>
                      </a:pPr>
                      <a:r>
                        <a:rPr lang="en-US" sz="2400">
                          <a:effectLst/>
                        </a:rPr>
                        <a:t>12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extLst>
                  <a:ext uri="{0D108BD9-81ED-4DB2-BD59-A6C34878D82A}">
                    <a16:rowId xmlns:a16="http://schemas.microsoft.com/office/drawing/2014/main" val="871661204"/>
                  </a:ext>
                </a:extLst>
              </a:tr>
              <a:tr h="549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 err="1">
                          <a:effectLst/>
                        </a:rPr>
                        <a:t>Mortalitet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>
                          <a:effectLst/>
                        </a:rPr>
                        <a:t>20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  <a:tab pos="104775" algn="dec"/>
                        </a:tabLst>
                      </a:pPr>
                      <a:r>
                        <a:rPr lang="en-US" sz="2400" dirty="0">
                          <a:effectLst/>
                        </a:rPr>
                        <a:t>8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extLst>
                  <a:ext uri="{0D108BD9-81ED-4DB2-BD59-A6C34878D82A}">
                    <a16:rowId xmlns:a16="http://schemas.microsoft.com/office/drawing/2014/main" val="1143956966"/>
                  </a:ext>
                </a:extLst>
              </a:tr>
              <a:tr h="6371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 err="1">
                          <a:effectLst/>
                        </a:rPr>
                        <a:t>Trajanje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hospitalizacije</a:t>
                      </a:r>
                      <a:r>
                        <a:rPr lang="en-US" sz="2400" dirty="0">
                          <a:effectLst/>
                        </a:rPr>
                        <a:t> (mean ± SEM)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>
                          <a:effectLst/>
                        </a:rPr>
                        <a:t>10.6 ± 1.1</a:t>
                      </a:r>
                      <a:endParaRPr lang="en-US" sz="240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228600" algn="dec"/>
                        </a:tabLst>
                      </a:pPr>
                      <a:r>
                        <a:rPr lang="en-US" sz="2400" dirty="0">
                          <a:effectLst/>
                        </a:rPr>
                        <a:t>9.1 ± 0.9</a:t>
                      </a:r>
                      <a:endParaRPr lang="en-US" sz="2400" dirty="0">
                        <a:solidFill>
                          <a:srgbClr val="2F549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5667" marR="65667" marT="0" marB="0" anchor="ctr"/>
                </a:tc>
                <a:extLst>
                  <a:ext uri="{0D108BD9-81ED-4DB2-BD59-A6C34878D82A}">
                    <a16:rowId xmlns:a16="http://schemas.microsoft.com/office/drawing/2014/main" val="1088307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43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7CFE2-9C7A-49E6-8F88-9E3E7FB5C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REZULTATI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B444A75-A32F-4C1D-B574-8CA46C0ED9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7852"/>
            <a:ext cx="8713573" cy="4351338"/>
          </a:xfrm>
        </p:spPr>
        <p:txBody>
          <a:bodyPr>
            <a:normAutofit/>
          </a:bodyPr>
          <a:lstStyle/>
          <a:p>
            <a:r>
              <a:rPr lang="en-US" sz="2800" dirty="0" err="1"/>
              <a:t>Poredeći</a:t>
            </a:r>
            <a:r>
              <a:rPr lang="en-US" sz="2800" dirty="0"/>
              <a:t> </a:t>
            </a:r>
            <a:r>
              <a:rPr lang="en-US" sz="2800" dirty="0" err="1"/>
              <a:t>statistički</a:t>
            </a:r>
            <a:r>
              <a:rPr lang="en-US" sz="2800" dirty="0"/>
              <a:t> </a:t>
            </a:r>
            <a:r>
              <a:rPr lang="en-US" sz="2800" dirty="0" err="1"/>
              <a:t>dijabetičnu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kontrolnu</a:t>
            </a:r>
            <a:r>
              <a:rPr lang="en-US" sz="2800" dirty="0"/>
              <a:t> </a:t>
            </a:r>
            <a:r>
              <a:rPr lang="en-US" sz="2800" dirty="0" err="1"/>
              <a:t>grupu</a:t>
            </a:r>
            <a:r>
              <a:rPr lang="en-US" sz="2800" dirty="0"/>
              <a:t> </a:t>
            </a:r>
            <a:r>
              <a:rPr lang="en-US" sz="2800" dirty="0" err="1"/>
              <a:t>urađen</a:t>
            </a:r>
            <a:r>
              <a:rPr lang="en-US" sz="2800" dirty="0"/>
              <a:t> je Chi Square test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dobijena</a:t>
            </a:r>
            <a:r>
              <a:rPr lang="en-US" sz="2800" dirty="0"/>
              <a:t> </a:t>
            </a:r>
            <a:r>
              <a:rPr lang="en-US" sz="2800" dirty="0" err="1"/>
              <a:t>vrijednost</a:t>
            </a:r>
            <a:r>
              <a:rPr lang="en-US" sz="2800" dirty="0"/>
              <a:t> od 14.7128, p&lt;0.0002, 95 %, CI: 1.9032 to 8.1925, z statistic, 3.688. Odds ratio </a:t>
            </a:r>
            <a:r>
              <a:rPr lang="en-US" sz="2800" dirty="0" err="1"/>
              <a:t>iznosi</a:t>
            </a:r>
            <a:r>
              <a:rPr lang="en-US" sz="2800" dirty="0"/>
              <a:t> 3.9487. </a:t>
            </a:r>
            <a:endParaRPr lang="sr-Latn-BA" sz="2800" dirty="0"/>
          </a:p>
          <a:p>
            <a:r>
              <a:rPr lang="en-US" sz="2800" dirty="0" err="1"/>
              <a:t>Poredeći</a:t>
            </a:r>
            <a:r>
              <a:rPr lang="en-US" sz="2800" dirty="0"/>
              <a:t> </a:t>
            </a:r>
            <a:r>
              <a:rPr lang="en-US" sz="2800" dirty="0" err="1"/>
              <a:t>grupe</a:t>
            </a:r>
            <a:r>
              <a:rPr lang="en-US" sz="2800" dirty="0"/>
              <a:t> </a:t>
            </a:r>
            <a:r>
              <a:rPr lang="en-US" sz="2800" dirty="0" err="1"/>
              <a:t>prema</a:t>
            </a:r>
            <a:r>
              <a:rPr lang="en-US" sz="2800" dirty="0"/>
              <a:t> </a:t>
            </a:r>
            <a:r>
              <a:rPr lang="en-US" sz="2800" dirty="0" err="1"/>
              <a:t>polu</a:t>
            </a:r>
            <a:r>
              <a:rPr lang="en-US" sz="2800" dirty="0"/>
              <a:t> </a:t>
            </a:r>
            <a:r>
              <a:rPr lang="en-US" sz="2800" dirty="0" err="1"/>
              <a:t>nije</a:t>
            </a:r>
            <a:r>
              <a:rPr lang="en-US" sz="2800" dirty="0"/>
              <a:t> </a:t>
            </a:r>
            <a:r>
              <a:rPr lang="en-US" sz="2800" dirty="0" err="1"/>
              <a:t>nađena</a:t>
            </a:r>
            <a:r>
              <a:rPr lang="en-US" sz="2800" dirty="0"/>
              <a:t> </a:t>
            </a:r>
            <a:r>
              <a:rPr lang="en-US" sz="2800" dirty="0" err="1"/>
              <a:t>statistička</a:t>
            </a:r>
            <a:r>
              <a:rPr lang="en-US" sz="2800" dirty="0"/>
              <a:t> </a:t>
            </a:r>
            <a:r>
              <a:rPr lang="en-US" sz="2800" dirty="0" err="1"/>
              <a:t>signifikantnost</a:t>
            </a:r>
            <a:r>
              <a:rPr lang="en-US" sz="2800" dirty="0"/>
              <a:t>. </a:t>
            </a:r>
            <a:endParaRPr lang="sr-Latn-BA" sz="2800" dirty="0"/>
          </a:p>
          <a:p>
            <a:r>
              <a:rPr lang="en-US" sz="2800" dirty="0" err="1"/>
              <a:t>Veći</a:t>
            </a:r>
            <a:r>
              <a:rPr lang="en-US" sz="2800" dirty="0"/>
              <a:t> </a:t>
            </a:r>
            <a:r>
              <a:rPr lang="en-US" sz="2800" dirty="0" err="1"/>
              <a:t>mortalitet</a:t>
            </a:r>
            <a:r>
              <a:rPr lang="en-US" sz="2800" dirty="0"/>
              <a:t> je </a:t>
            </a:r>
            <a:r>
              <a:rPr lang="en-US" sz="2800" dirty="0" err="1"/>
              <a:t>zabilježen</a:t>
            </a:r>
            <a:r>
              <a:rPr lang="en-US" sz="2800" dirty="0"/>
              <a:t> u </a:t>
            </a:r>
            <a:r>
              <a:rPr lang="en-US" sz="2800" dirty="0" err="1"/>
              <a:t>ciljnoj</a:t>
            </a:r>
            <a:r>
              <a:rPr lang="en-US" sz="2800" dirty="0"/>
              <a:t> </a:t>
            </a:r>
            <a:r>
              <a:rPr lang="en-US" sz="2800" dirty="0" err="1"/>
              <a:t>grupi</a:t>
            </a:r>
            <a:r>
              <a:rPr lang="en-US" sz="2800" dirty="0"/>
              <a:t> (20%) </a:t>
            </a:r>
            <a:r>
              <a:rPr lang="en-US" sz="2800" dirty="0" err="1"/>
              <a:t>naspram</a:t>
            </a:r>
            <a:r>
              <a:rPr lang="en-US" sz="2800" dirty="0"/>
              <a:t> </a:t>
            </a:r>
            <a:r>
              <a:rPr lang="en-US" sz="2800" dirty="0" err="1"/>
              <a:t>kontrolne</a:t>
            </a:r>
            <a:r>
              <a:rPr lang="en-US" sz="2800" dirty="0"/>
              <a:t> </a:t>
            </a:r>
            <a:r>
              <a:rPr lang="en-US" sz="2800" dirty="0" err="1"/>
              <a:t>grupe</a:t>
            </a:r>
            <a:r>
              <a:rPr lang="en-US" sz="2800" dirty="0"/>
              <a:t> (8%). </a:t>
            </a:r>
            <a:endParaRPr lang="sr-Latn-BA" sz="2800" dirty="0"/>
          </a:p>
          <a:p>
            <a:r>
              <a:rPr lang="en-US" sz="2800" dirty="0" err="1"/>
              <a:t>Pacijenti</a:t>
            </a:r>
            <a:r>
              <a:rPr lang="en-US" sz="2800" dirty="0"/>
              <a:t> </a:t>
            </a:r>
            <a:r>
              <a:rPr lang="en-US" sz="2800" dirty="0" err="1"/>
              <a:t>iz</a:t>
            </a:r>
            <a:r>
              <a:rPr lang="en-US" sz="2800" dirty="0"/>
              <a:t> </a:t>
            </a:r>
            <a:r>
              <a:rPr lang="en-US" sz="2800" dirty="0" err="1"/>
              <a:t>dijabetične</a:t>
            </a:r>
            <a:r>
              <a:rPr lang="en-US" sz="2800" dirty="0"/>
              <a:t> </a:t>
            </a:r>
            <a:r>
              <a:rPr lang="en-US" sz="2800" dirty="0" err="1"/>
              <a:t>grupe</a:t>
            </a:r>
            <a:r>
              <a:rPr lang="en-US" sz="2800" dirty="0"/>
              <a:t> </a:t>
            </a:r>
            <a:r>
              <a:rPr lang="en-US" sz="2800" dirty="0" err="1"/>
              <a:t>su</a:t>
            </a:r>
            <a:r>
              <a:rPr lang="en-US" sz="2800" dirty="0"/>
              <a:t> u </a:t>
            </a:r>
            <a:r>
              <a:rPr lang="en-US" sz="2800" dirty="0" err="1"/>
              <a:t>prosjeku</a:t>
            </a:r>
            <a:r>
              <a:rPr lang="en-US" sz="2800" dirty="0"/>
              <a:t> </a:t>
            </a:r>
            <a:r>
              <a:rPr lang="en-US" sz="2800" dirty="0" err="1"/>
              <a:t>duže</a:t>
            </a:r>
            <a:r>
              <a:rPr lang="en-US" sz="2800" dirty="0"/>
              <a:t> </a:t>
            </a:r>
            <a:r>
              <a:rPr lang="en-US" sz="2800" dirty="0" err="1"/>
              <a:t>boravili</a:t>
            </a:r>
            <a:r>
              <a:rPr lang="en-US" sz="2800" dirty="0"/>
              <a:t> u </a:t>
            </a:r>
            <a:r>
              <a:rPr lang="en-US" sz="2800" dirty="0" err="1"/>
              <a:t>bolnici</a:t>
            </a:r>
            <a:r>
              <a:rPr lang="en-US" sz="2800" dirty="0"/>
              <a:t> u </a:t>
            </a:r>
            <a:r>
              <a:rPr lang="en-US" sz="2800" dirty="0" err="1"/>
              <a:t>odnosu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kontrolnu</a:t>
            </a:r>
            <a:r>
              <a:rPr lang="en-US" sz="2800" dirty="0"/>
              <a:t> </a:t>
            </a:r>
            <a:r>
              <a:rPr lang="en-US" sz="2800" dirty="0" err="1"/>
              <a:t>grupu</a:t>
            </a:r>
            <a:r>
              <a:rPr lang="sr-Latn-BA" sz="2800" dirty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2156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A49A04C-4880-48A6-91A7-F06535441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DISKUSIJA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173F43-56BB-471F-B3C0-826211C2A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680" y="1362759"/>
            <a:ext cx="10612120" cy="4612323"/>
          </a:xfrm>
        </p:spPr>
        <p:txBody>
          <a:bodyPr>
            <a:normAutofit/>
          </a:bodyPr>
          <a:lstStyle/>
          <a:p>
            <a:r>
              <a:rPr lang="bs-Latn-BA" sz="2800" dirty="0"/>
              <a:t>Istraživači COVID ICU grupe sproveli su prospektivnu kohortnu studiju koja je obuhvatila 4244 ktirično bolesna pacijenta u jedinicima intenzivne njege. Najveći rizik za dobijanje komplikacija imali su pacijenti starije životne dobi, pacijenti sa nekim oblikom imunosupresije, teškom gojaznošću, dijabetesom, bubrežnom insuficijencijom i visokim SOFA skorom za kardiovaskularne bolesti.</a:t>
            </a:r>
          </a:p>
          <a:p>
            <a:r>
              <a:rPr lang="bs-Latn-BA" sz="2800" dirty="0"/>
              <a:t>Menter i drugi radili su postmortem ispitivanje na 21 pacijentu preminulom od COVID 19. Svi pacijenti imali su oblik pulmonarne kapilarne kongestije koji bi mogao upućivati na vaskularnu disfunkciju, od tog broja 7 pacijenata su bili dijabetičari (35%).</a:t>
            </a:r>
          </a:p>
        </p:txBody>
      </p:sp>
    </p:spTree>
    <p:extLst>
      <p:ext uri="{BB962C8B-B14F-4D97-AF65-F5344CB8AC3E}">
        <p14:creationId xmlns:p14="http://schemas.microsoft.com/office/powerpoint/2010/main" val="353724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7E9D1E6-9303-4B1E-B6EC-5894B1AE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ZAKLJUČAK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2A535CE-DD83-4395-92AC-A19D19F383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38737"/>
            <a:ext cx="10515599" cy="4351338"/>
          </a:xfrm>
        </p:spPr>
        <p:txBody>
          <a:bodyPr>
            <a:normAutofit/>
          </a:bodyPr>
          <a:lstStyle/>
          <a:p>
            <a:r>
              <a:rPr lang="en-US" sz="2800" dirty="0" err="1"/>
              <a:t>Oboljeli</a:t>
            </a:r>
            <a:r>
              <a:rPr lang="en-US" sz="2800" dirty="0"/>
              <a:t> od </a:t>
            </a:r>
            <a:r>
              <a:rPr lang="en-US" sz="2800" dirty="0" err="1"/>
              <a:t>šećerne</a:t>
            </a:r>
            <a:r>
              <a:rPr lang="en-US" sz="2800" dirty="0"/>
              <a:t> </a:t>
            </a:r>
            <a:r>
              <a:rPr lang="en-US" sz="2800" dirty="0" err="1"/>
              <a:t>bolesti</a:t>
            </a:r>
            <a:r>
              <a:rPr lang="en-US" sz="2800" dirty="0"/>
              <a:t> </a:t>
            </a:r>
            <a:r>
              <a:rPr lang="en-US" sz="2800" dirty="0" err="1"/>
              <a:t>izloženi</a:t>
            </a:r>
            <a:r>
              <a:rPr lang="en-US" sz="2800" dirty="0"/>
              <a:t> </a:t>
            </a:r>
            <a:r>
              <a:rPr lang="en-US" sz="2800" dirty="0" err="1"/>
              <a:t>su</a:t>
            </a:r>
            <a:r>
              <a:rPr lang="en-US" sz="2800" dirty="0"/>
              <a:t> </a:t>
            </a:r>
            <a:r>
              <a:rPr lang="en-US" sz="2800" dirty="0" err="1"/>
              <a:t>povećanom</a:t>
            </a:r>
            <a:r>
              <a:rPr lang="en-US" sz="2800" dirty="0"/>
              <a:t> </a:t>
            </a:r>
            <a:r>
              <a:rPr lang="en-US" sz="2800" dirty="0" err="1"/>
              <a:t>riziku</a:t>
            </a:r>
            <a:r>
              <a:rPr lang="en-US" sz="2800" dirty="0"/>
              <a:t> od </a:t>
            </a:r>
            <a:r>
              <a:rPr lang="en-US" sz="2800" dirty="0" err="1"/>
              <a:t>nastanka</a:t>
            </a:r>
            <a:r>
              <a:rPr lang="en-US" sz="2800" dirty="0"/>
              <a:t> </a:t>
            </a:r>
            <a:r>
              <a:rPr lang="en-US" sz="2800" dirty="0" err="1"/>
              <a:t>infekcija</a:t>
            </a:r>
            <a:r>
              <a:rPr lang="sr-Latn-BA" sz="2800" dirty="0"/>
              <a:t> i kardiovaskularnih komplikacija,</a:t>
            </a:r>
            <a:r>
              <a:rPr lang="en-US" sz="2800" dirty="0"/>
              <a:t> </a:t>
            </a:r>
            <a:r>
              <a:rPr lang="en-US" sz="2800" dirty="0" err="1"/>
              <a:t>jer</a:t>
            </a:r>
            <a:r>
              <a:rPr lang="en-US" sz="2800" dirty="0"/>
              <a:t> je </a:t>
            </a:r>
            <a:r>
              <a:rPr lang="en-US" sz="2800" dirty="0" err="1"/>
              <a:t>bolest</a:t>
            </a:r>
            <a:r>
              <a:rPr lang="en-US" sz="2800" dirty="0"/>
              <a:t> </a:t>
            </a:r>
            <a:r>
              <a:rPr lang="en-US" sz="2800" dirty="0" err="1"/>
              <a:t>sama</a:t>
            </a:r>
            <a:r>
              <a:rPr lang="en-US" sz="2800" dirty="0"/>
              <a:t> po </a:t>
            </a:r>
            <a:r>
              <a:rPr lang="en-US" sz="2800" dirty="0" err="1"/>
              <a:t>sebi</a:t>
            </a:r>
            <a:r>
              <a:rPr lang="en-US" sz="2800" dirty="0"/>
              <a:t> </a:t>
            </a:r>
            <a:r>
              <a:rPr lang="en-US" sz="2800" dirty="0" err="1"/>
              <a:t>predisponirajući</a:t>
            </a:r>
            <a:r>
              <a:rPr lang="en-US" sz="2800" dirty="0"/>
              <a:t> </a:t>
            </a:r>
            <a:r>
              <a:rPr lang="en-US" sz="2800" dirty="0" err="1"/>
              <a:t>faktor</a:t>
            </a:r>
            <a:r>
              <a:rPr lang="en-US" sz="2800" dirty="0"/>
              <a:t> za </a:t>
            </a:r>
            <a:r>
              <a:rPr lang="en-US" sz="2800" dirty="0" err="1"/>
              <a:t>njihov</a:t>
            </a:r>
            <a:r>
              <a:rPr lang="en-US" sz="2800" dirty="0"/>
              <a:t> </a:t>
            </a:r>
            <a:r>
              <a:rPr lang="en-US" sz="2800" dirty="0" err="1"/>
              <a:t>razvoj</a:t>
            </a:r>
            <a:r>
              <a:rPr lang="en-US" sz="2800" dirty="0"/>
              <a:t>.</a:t>
            </a:r>
            <a:endParaRPr lang="sr-Latn-BA" sz="2800" dirty="0"/>
          </a:p>
          <a:p>
            <a:r>
              <a:rPr lang="en-US" sz="2800" dirty="0" err="1"/>
              <a:t>Pacijenti</a:t>
            </a:r>
            <a:r>
              <a:rPr lang="en-US" sz="2800" dirty="0"/>
              <a:t> </a:t>
            </a:r>
            <a:r>
              <a:rPr lang="en-US" sz="2800" dirty="0" err="1"/>
              <a:t>sa</a:t>
            </a:r>
            <a:r>
              <a:rPr lang="en-US" sz="2800" dirty="0"/>
              <a:t> </a:t>
            </a:r>
            <a:r>
              <a:rPr lang="en-US" sz="2800" dirty="0" err="1"/>
              <a:t>dijabetesom</a:t>
            </a:r>
            <a:r>
              <a:rPr lang="en-US" sz="2800" dirty="0"/>
              <a:t> </a:t>
            </a:r>
            <a:r>
              <a:rPr lang="en-US" sz="2800" dirty="0" err="1"/>
              <a:t>su</a:t>
            </a:r>
            <a:r>
              <a:rPr lang="en-US" sz="2800" dirty="0"/>
              <a:t> </a:t>
            </a:r>
            <a:r>
              <a:rPr lang="en-US" sz="2800" dirty="0" err="1"/>
              <a:t>često</a:t>
            </a:r>
            <a:r>
              <a:rPr lang="en-US" sz="2800" dirty="0"/>
              <a:t> </a:t>
            </a:r>
            <a:r>
              <a:rPr lang="en-US" sz="2800" dirty="0" err="1"/>
              <a:t>gojazni</a:t>
            </a:r>
            <a:r>
              <a:rPr lang="en-US" sz="2800" dirty="0"/>
              <a:t>, a </a:t>
            </a:r>
            <a:r>
              <a:rPr lang="en-US" sz="2800" dirty="0" err="1"/>
              <a:t>neki</a:t>
            </a:r>
            <a:r>
              <a:rPr lang="en-US" sz="2800" dirty="0"/>
              <a:t> </a:t>
            </a:r>
            <a:r>
              <a:rPr lang="en-US" sz="2800" dirty="0" err="1"/>
              <a:t>imaju</a:t>
            </a:r>
            <a:r>
              <a:rPr lang="en-US" sz="2800" dirty="0"/>
              <a:t> </a:t>
            </a:r>
            <a:r>
              <a:rPr lang="en-US" sz="2800" dirty="0" err="1"/>
              <a:t>uznaopredovale</a:t>
            </a:r>
            <a:r>
              <a:rPr lang="en-US" sz="2800" dirty="0"/>
              <a:t> </a:t>
            </a:r>
            <a:r>
              <a:rPr lang="en-US" sz="2800" dirty="0" err="1"/>
              <a:t>mikro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makrovaskularne</a:t>
            </a:r>
            <a:r>
              <a:rPr lang="en-US" sz="2800" dirty="0"/>
              <a:t> </a:t>
            </a:r>
            <a:r>
              <a:rPr lang="en-US" sz="2800" dirty="0" err="1"/>
              <a:t>komplikacije</a:t>
            </a:r>
            <a:r>
              <a:rPr lang="en-US" sz="2800" dirty="0"/>
              <a:t>. </a:t>
            </a:r>
            <a:endParaRPr lang="sr-Latn-BA" sz="2800" dirty="0"/>
          </a:p>
          <a:p>
            <a:r>
              <a:rPr lang="en-US" sz="2800" dirty="0"/>
              <a:t>U </a:t>
            </a:r>
            <a:r>
              <a:rPr lang="en-US" sz="2800" dirty="0" err="1"/>
              <a:t>narednim</a:t>
            </a:r>
            <a:r>
              <a:rPr lang="en-US" sz="2800" dirty="0"/>
              <a:t> </a:t>
            </a:r>
            <a:r>
              <a:rPr lang="en-US" sz="2800" dirty="0" err="1"/>
              <a:t>studijama</a:t>
            </a:r>
            <a:r>
              <a:rPr lang="en-US" sz="2800" dirty="0"/>
              <a:t> </a:t>
            </a:r>
            <a:r>
              <a:rPr lang="en-US" sz="2800" dirty="0" err="1"/>
              <a:t>trebalo</a:t>
            </a:r>
            <a:r>
              <a:rPr lang="en-US" sz="2800" dirty="0"/>
              <a:t> bi </a:t>
            </a:r>
            <a:r>
              <a:rPr lang="en-US" sz="2800" dirty="0" err="1"/>
              <a:t>obuhvatiti</a:t>
            </a:r>
            <a:r>
              <a:rPr lang="en-US" sz="2800" dirty="0"/>
              <a:t> </a:t>
            </a:r>
            <a:r>
              <a:rPr lang="en-US" sz="2800" dirty="0" err="1"/>
              <a:t>veći</a:t>
            </a:r>
            <a:r>
              <a:rPr lang="en-US" sz="2800" dirty="0"/>
              <a:t> </a:t>
            </a:r>
            <a:r>
              <a:rPr lang="en-US" sz="2800" dirty="0" err="1"/>
              <a:t>broj</a:t>
            </a:r>
            <a:r>
              <a:rPr lang="en-US" sz="2800" dirty="0"/>
              <a:t> </a:t>
            </a:r>
            <a:r>
              <a:rPr lang="en-US" sz="2800" dirty="0" err="1"/>
              <a:t>pacijenata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uvesti</a:t>
            </a:r>
            <a:r>
              <a:rPr lang="en-US" sz="2800" dirty="0"/>
              <a:t> </a:t>
            </a:r>
            <a:r>
              <a:rPr lang="en-US" sz="2800" dirty="0" err="1"/>
              <a:t>detaljnije</a:t>
            </a:r>
            <a:r>
              <a:rPr lang="en-US" sz="2800" dirty="0"/>
              <a:t> </a:t>
            </a:r>
            <a:r>
              <a:rPr lang="en-US" sz="2800" dirty="0" err="1"/>
              <a:t>podatke</a:t>
            </a:r>
            <a:r>
              <a:rPr lang="en-US" sz="2800" dirty="0"/>
              <a:t> o </a:t>
            </a:r>
            <a:r>
              <a:rPr lang="en-US" sz="2800" dirty="0" err="1"/>
              <a:t>komorbiditetima</a:t>
            </a:r>
            <a:r>
              <a:rPr lang="en-US" sz="2800" dirty="0"/>
              <a:t> </a:t>
            </a:r>
            <a:r>
              <a:rPr lang="en-US" sz="2800" dirty="0" err="1"/>
              <a:t>kao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informacije</a:t>
            </a:r>
            <a:r>
              <a:rPr lang="en-US" sz="2800" dirty="0"/>
              <a:t> o tome da li </a:t>
            </a:r>
            <a:r>
              <a:rPr lang="en-US" sz="2800" dirty="0" err="1"/>
              <a:t>pacijenti</a:t>
            </a:r>
            <a:r>
              <a:rPr lang="en-US" sz="2800" dirty="0"/>
              <a:t> </a:t>
            </a:r>
            <a:r>
              <a:rPr lang="en-US" sz="2800" dirty="0" err="1"/>
              <a:t>već</a:t>
            </a:r>
            <a:r>
              <a:rPr lang="en-US" sz="2800" dirty="0"/>
              <a:t> </a:t>
            </a:r>
            <a:r>
              <a:rPr lang="en-US" sz="2800" dirty="0" err="1"/>
              <a:t>boluju</a:t>
            </a:r>
            <a:r>
              <a:rPr lang="en-US" sz="2800" dirty="0"/>
              <a:t> od </a:t>
            </a:r>
            <a:r>
              <a:rPr lang="en-US" sz="2800" dirty="0" err="1"/>
              <a:t>nekih</a:t>
            </a:r>
            <a:r>
              <a:rPr lang="en-US" sz="2800" dirty="0"/>
              <a:t> </a:t>
            </a:r>
            <a:r>
              <a:rPr lang="en-US" sz="2800" dirty="0" err="1"/>
              <a:t>mikro</a:t>
            </a:r>
            <a:r>
              <a:rPr lang="en-US" sz="2800" dirty="0"/>
              <a:t>/</a:t>
            </a:r>
            <a:r>
              <a:rPr lang="en-US" sz="2800" dirty="0" err="1"/>
              <a:t>makrovaskularnih</a:t>
            </a:r>
            <a:r>
              <a:rPr lang="en-US" sz="2800" dirty="0"/>
              <a:t> </a:t>
            </a:r>
            <a:r>
              <a:rPr lang="en-US" sz="2800" dirty="0" err="1"/>
              <a:t>komplikacija</a:t>
            </a:r>
            <a:r>
              <a:rPr lang="en-US" sz="2800" dirty="0"/>
              <a:t>. </a:t>
            </a:r>
            <a:r>
              <a:rPr lang="en-US" sz="2800" dirty="0" err="1"/>
              <a:t>Isto</a:t>
            </a:r>
            <a:r>
              <a:rPr lang="en-US" sz="2800" dirty="0"/>
              <a:t> </a:t>
            </a:r>
            <a:r>
              <a:rPr lang="en-US" sz="2800" dirty="0" err="1"/>
              <a:t>tako</a:t>
            </a:r>
            <a:r>
              <a:rPr lang="en-US" sz="2800" dirty="0"/>
              <a:t> </a:t>
            </a:r>
            <a:r>
              <a:rPr lang="en-US" sz="2800" dirty="0" err="1"/>
              <a:t>treba</a:t>
            </a:r>
            <a:r>
              <a:rPr lang="en-US" sz="2800" dirty="0"/>
              <a:t> </a:t>
            </a:r>
            <a:r>
              <a:rPr lang="en-US" sz="2800" dirty="0" err="1"/>
              <a:t>ispitati</a:t>
            </a:r>
            <a:r>
              <a:rPr lang="en-US" sz="2800" dirty="0"/>
              <a:t> </a:t>
            </a:r>
            <a:r>
              <a:rPr lang="en-US" sz="2800" dirty="0" err="1"/>
              <a:t>moguće</a:t>
            </a:r>
            <a:r>
              <a:rPr lang="en-US" sz="2800" dirty="0"/>
              <a:t> </a:t>
            </a:r>
            <a:r>
              <a:rPr lang="en-US" sz="2800" dirty="0" err="1"/>
              <a:t>nasljedne</a:t>
            </a:r>
            <a:r>
              <a:rPr lang="en-US" sz="2800" dirty="0"/>
              <a:t> </a:t>
            </a:r>
            <a:r>
              <a:rPr lang="en-US" sz="2800" dirty="0" err="1"/>
              <a:t>komponente</a:t>
            </a:r>
            <a:r>
              <a:rPr lang="en-US" sz="2800" dirty="0"/>
              <a:t> </a:t>
            </a:r>
            <a:r>
              <a:rPr lang="en-US" sz="2800" dirty="0" err="1"/>
              <a:t>i</a:t>
            </a:r>
            <a:r>
              <a:rPr lang="en-US" sz="2800" dirty="0"/>
              <a:t> </a:t>
            </a:r>
            <a:r>
              <a:rPr lang="en-US" sz="2800" dirty="0" err="1"/>
              <a:t>detaljnije</a:t>
            </a:r>
            <a:r>
              <a:rPr lang="en-US" sz="2800" dirty="0"/>
              <a:t> </a:t>
            </a:r>
            <a:r>
              <a:rPr lang="en-US" sz="2800" dirty="0" err="1"/>
              <a:t>razlučiti</a:t>
            </a:r>
            <a:r>
              <a:rPr lang="en-US" sz="2800" dirty="0"/>
              <a:t> </a:t>
            </a:r>
            <a:r>
              <a:rPr lang="en-US" sz="2800" dirty="0" err="1"/>
              <a:t>patofiozološke</a:t>
            </a:r>
            <a:r>
              <a:rPr lang="en-US" sz="2800" dirty="0"/>
              <a:t> </a:t>
            </a:r>
            <a:r>
              <a:rPr lang="en-US" sz="2800" dirty="0" err="1"/>
              <a:t>mehanizme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986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98F7CFB-9597-4A88-A5FC-A658ABB26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26719"/>
            <a:ext cx="10515600" cy="1777999"/>
          </a:xfrm>
        </p:spPr>
        <p:txBody>
          <a:bodyPr/>
          <a:lstStyle/>
          <a:p>
            <a:r>
              <a:rPr lang="bs-Latn-BA" b="1" dirty="0">
                <a:solidFill>
                  <a:schemeClr val="accent1">
                    <a:lumMod val="50000"/>
                  </a:schemeClr>
                </a:solidFill>
              </a:rPr>
              <a:t>LITERATURA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453BE9-CEEC-400B-AC48-ED42DDCF4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777" y="462280"/>
            <a:ext cx="11765280" cy="531336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bs-Latn-BA" sz="2400" dirty="0">
              <a:solidFill>
                <a:schemeClr val="accent1">
                  <a:lumMod val="50000"/>
                </a:schemeClr>
              </a:solidFill>
              <a:latin typeface="Calibri  "/>
            </a:endParaRP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1.	Mehta P, McAuley DF, Brown M, Sanchez E, Tattersall RS, Manson JJ. COVID-19: consider cytokine storm syndromes and immunosuppression. Lancet (London, England). 2020 Mar; 395(10229): 1033-1034. doi:10.1016/S0140-6736(20)30628-0.</a:t>
            </a: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2.	Abou-Ismail MY, Diamond A, Kapoor S, Arafah Y, Nayak L. The hypercoagulable state in COVID-19: Incidence, pathophysiology, and management. Thrombosis Research. 2020 Oct; 194: 101. doi: 10.1016/J.THROMRES.2020.06.029.</a:t>
            </a: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3.	Ranucci M, Ballotta A, Di Dedda U, Bayshnikova E, Dei Poli M, Resta M, et al. The procoagulant pattern of patients with COVID-19 acute respiratory distress syndrome. Journal of thrombosis and haemostasis : JTH. 2020 Jul; 18(7): 1747-1751. doi:10.1111/JTH.14854.</a:t>
            </a: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4.	Leisman DE, Deutschman CS, Legrand M. Facing COVID-19 in the ICU: vascular dysfunction, thrombosis, and dysregulated inflammation. Intensive care medicine. 2020 Jun; 46(6): 1105-1108. doi: 10.1007/S00134-020-06059-6.</a:t>
            </a: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5.	Zhang Y, Xiao M, Zhang S, Xia P, Cao W, Jiang W, et al. Coagulopathy and Antiphospholipid Antibodies in Patients with Covid-19. The New England journal of medicine. 2020 Apr; 382(17): 38. doi: 10.1056/NEJMC2007575.</a:t>
            </a: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6.	Suh YJ, Hong H, Ohana M, Bompard F, Revel MP, Valle C, et al. Pulmonary Embolism and Deep Vein Thrombosis in COVID-19: A Systematic Review and Meta-Analysis. Radiology. 2021 Feb; 298(2): 70-80 </a:t>
            </a: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doi:10.1148/RADIOL.2020203557.</a:t>
            </a:r>
          </a:p>
          <a:p>
            <a:pPr marL="0" indent="0">
              <a:buNone/>
            </a:pPr>
            <a:r>
              <a:rPr lang="bs-Latn-BA" sz="1800" dirty="0">
                <a:latin typeface="Calibri  "/>
              </a:rPr>
              <a:t>7.	Schmidt M, Hajage D, Demoule A, Pham T, Combes A, Dres M, et al. Clinical characteristics and day-90 outcomes of 4244 critically ill adults with COVID-19: a prospective cohort study COVID-ICU Group on behalf of the REVA Network and the COVID-ICU Investigators *. Intensive Care Medicine. 2020; 47: 50-62. doi:10.1007/s00134-020-06294-x.</a:t>
            </a:r>
          </a:p>
        </p:txBody>
      </p:sp>
    </p:spTree>
    <p:extLst>
      <p:ext uri="{BB962C8B-B14F-4D97-AF65-F5344CB8AC3E}">
        <p14:creationId xmlns:p14="http://schemas.microsoft.com/office/powerpoint/2010/main" val="404253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f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fppT" id="{84DA74E6-58DD-420B-9240-0FE4ABFD063B}" vid="{AB332C76-2490-4F1B-B3BB-ACC00B0F370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mfppT</Template>
  <TotalTime>343</TotalTime>
  <Words>885</Words>
  <Application>Microsoft Office PowerPoint</Application>
  <PresentationFormat>Widescreen</PresentationFormat>
  <Paragraphs>56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 </vt:lpstr>
      <vt:lpstr>Calibri Light</vt:lpstr>
      <vt:lpstr>Times New Roman</vt:lpstr>
      <vt:lpstr>mfppT</vt:lpstr>
      <vt:lpstr>PLUĆNA TROMBOEMBOLIJA KOD DIJABETIČARA LIJEČENIH OD PNEUMONIJE IZAZVANE SARS-CoV-2 (A CASE – CONTROL STUDY OF OUTCOME) </vt:lpstr>
      <vt:lpstr>UVOD I CILJ</vt:lpstr>
      <vt:lpstr>MATERIJALI I METODI</vt:lpstr>
      <vt:lpstr>REZULTATI</vt:lpstr>
      <vt:lpstr>REZULTATI</vt:lpstr>
      <vt:lpstr>DISKUSIJA</vt:lpstr>
      <vt:lpstr>ZAKLJUČAK</vt:lpstr>
      <vt:lpstr>LITERATURA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UTICAJ POVIŠENOG SFLT1/PIGF KOD PREEKLAMPSIJE NA ISHOD TRUDNOĆE- RETROPEKTIVNA STUDIJA</dc:title>
  <dc:creator>User</dc:creator>
  <cp:lastModifiedBy>PC</cp:lastModifiedBy>
  <cp:revision>14</cp:revision>
  <dcterms:created xsi:type="dcterms:W3CDTF">2022-01-23T00:50:30Z</dcterms:created>
  <dcterms:modified xsi:type="dcterms:W3CDTF">2022-04-22T11:52:16Z</dcterms:modified>
</cp:coreProperties>
</file>