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1" d="100"/>
          <a:sy n="51" d="100"/>
        </p:scale>
        <p:origin x="-2340" y="-11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89" d="100"/>
          <a:sy n="89" d="100"/>
        </p:scale>
        <p:origin x="-2136" y="34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426159-BA36-48EB-AD95-0FFB5C2A2371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E8D577-6611-466E-B11B-E114E5BB11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6663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12888" y="685800"/>
            <a:ext cx="3832225" cy="5110163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8D577-6611-466E-B11B-E114E5BB11C6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0755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550F-0C64-4E72-B451-21401956AC25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BE29C-ACA8-4B13-A50F-1612E1462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4191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550F-0C64-4E72-B451-21401956AC25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BE29C-ACA8-4B13-A50F-1612E1462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8726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550F-0C64-4E72-B451-21401956AC25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BE29C-ACA8-4B13-A50F-1612E1462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6435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550F-0C64-4E72-B451-21401956AC25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BE29C-ACA8-4B13-A50F-1612E1462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4364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550F-0C64-4E72-B451-21401956AC25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BE29C-ACA8-4B13-A50F-1612E1462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0894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550F-0C64-4E72-B451-21401956AC25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BE29C-ACA8-4B13-A50F-1612E1462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3436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550F-0C64-4E72-B451-21401956AC25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BE29C-ACA8-4B13-A50F-1612E1462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1440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550F-0C64-4E72-B451-21401956AC25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BE29C-ACA8-4B13-A50F-1612E1462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0240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550F-0C64-4E72-B451-21401956AC25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BE29C-ACA8-4B13-A50F-1612E1462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6672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550F-0C64-4E72-B451-21401956AC25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BE29C-ACA8-4B13-A50F-1612E1462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8773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550F-0C64-4E72-B451-21401956AC25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BE29C-ACA8-4B13-A50F-1612E1462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5083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C550F-0C64-4E72-B451-21401956AC25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BE29C-ACA8-4B13-A50F-1612E1462D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3892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81391" y="1"/>
            <a:ext cx="6939391" cy="1619671"/>
          </a:xfrm>
        </p:spPr>
        <p:txBody>
          <a:bodyPr>
            <a:noAutofit/>
          </a:bodyPr>
          <a:lstStyle/>
          <a:p>
            <a:r>
              <a:rPr lang="en-GB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UTICAJ  RELIGIOZNOSTI NA  KONZUMIRANJE  ALKOHOLA ODRASLIH OSOBA  PRAVOSLAVNE  </a:t>
            </a:r>
            <a:r>
              <a:rPr lang="en-GB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VJEROISPOVJESTI                                                                                                      </a:t>
            </a:r>
            <a:r>
              <a:rPr lang="en-GB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Latn-BA" sz="1600" dirty="0" smtClean="0">
                <a:latin typeface="Times New Roman" pitchFamily="18" charset="0"/>
                <a:cs typeface="Times New Roman" pitchFamily="18" charset="0"/>
              </a:rPr>
              <a:t>MARIJANA JANDRIĆ-KOČIĆ                                                                                                                                                        </a:t>
            </a:r>
            <a:r>
              <a:rPr lang="sr-Latn-BA" sz="1400" dirty="0" smtClean="0">
                <a:latin typeface="Times New Roman" pitchFamily="18" charset="0"/>
                <a:cs typeface="Times New Roman" pitchFamily="18" charset="0"/>
              </a:rPr>
              <a:t>Dom zdravlja Krupa na Uni</a:t>
            </a:r>
            <a:endParaRPr lang="en-GB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789" y="7452320"/>
            <a:ext cx="7017745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CS" sz="1200" dirty="0" smtClean="0">
                <a:latin typeface="Times New Roman" pitchFamily="18" charset="0"/>
                <a:cs typeface="Times New Roman" pitchFamily="18" charset="0"/>
              </a:rPr>
              <a:t>    1p </a:t>
            </a:r>
            <a:r>
              <a:rPr lang="sr-Latn-CS" sz="1200" dirty="0">
                <a:latin typeface="Times New Roman" pitchFamily="18" charset="0"/>
                <a:cs typeface="Times New Roman" pitchFamily="18" charset="0"/>
              </a:rPr>
              <a:t>prema Hi kvadrat testu;	</a:t>
            </a:r>
            <a:endParaRPr lang="sr-Latn-CS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CS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sr-Latn-CS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ZAKLJUČAK: </a:t>
            </a:r>
            <a:r>
              <a:rPr lang="sr-Latn-CS" sz="1400" dirty="0" smtClean="0">
                <a:latin typeface="Times New Roman" pitchFamily="18" charset="0"/>
                <a:cs typeface="Times New Roman" pitchFamily="18" charset="0"/>
              </a:rPr>
              <a:t>Gotovo </a:t>
            </a:r>
            <a:r>
              <a:rPr lang="sr-Latn-CS" sz="1400" dirty="0">
                <a:latin typeface="Times New Roman" pitchFamily="18" charset="0"/>
                <a:cs typeface="Times New Roman" pitchFamily="18" charset="0"/>
              </a:rPr>
              <a:t>80% učesnika u istraživanju konzumira alkohol, od čega njih dvije trećine u okviru niskorizičnog pijenja. Učesnici sa intenzivnom religioznošću signifikantno manje ili nikada ne konzumiraju alkohol, u odnosu na ispitanike sa umjerenom ili niskom </a:t>
            </a:r>
            <a:r>
              <a:rPr lang="sr-Latn-CS" sz="1400" dirty="0" smtClean="0">
                <a:latin typeface="Times New Roman" pitchFamily="18" charset="0"/>
                <a:cs typeface="Times New Roman" pitchFamily="18" charset="0"/>
              </a:rPr>
              <a:t>religioznošću.</a:t>
            </a:r>
            <a:endParaRPr lang="sr-Latn-C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Latn-CS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KLJUČNE</a:t>
            </a:r>
            <a:r>
              <a:rPr lang="sr-Latn-CS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CS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RIJEČI</a:t>
            </a:r>
            <a:r>
              <a:rPr lang="sr-Latn-CS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sr-Latn-CS" sz="1400" dirty="0" smtClean="0">
                <a:latin typeface="Times New Roman" pitchFamily="18" charset="0"/>
                <a:cs typeface="Times New Roman" pitchFamily="18" charset="0"/>
              </a:rPr>
              <a:t>alkohol</a:t>
            </a:r>
            <a:r>
              <a:rPr lang="sr-Latn-CS" sz="1400" dirty="0">
                <a:latin typeface="Times New Roman" pitchFamily="18" charset="0"/>
                <a:cs typeface="Times New Roman" pitchFamily="18" charset="0"/>
              </a:rPr>
              <a:t>, Bog, religija                                                                                                      </a:t>
            </a:r>
            <a:endParaRPr lang="en-GB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6734547"/>
              </p:ext>
            </p:extLst>
          </p:nvPr>
        </p:nvGraphicFramePr>
        <p:xfrm>
          <a:off x="244014" y="5016234"/>
          <a:ext cx="6425550" cy="2436086"/>
        </p:xfrm>
        <a:graphic>
          <a:graphicData uri="http://schemas.openxmlformats.org/drawingml/2006/table">
            <a:tbl>
              <a:tblPr firstRow="1" firstCol="1" bandRow="1"/>
              <a:tblGrid>
                <a:gridCol w="1061566"/>
                <a:gridCol w="723128"/>
                <a:gridCol w="809232"/>
                <a:gridCol w="766325"/>
                <a:gridCol w="696659"/>
                <a:gridCol w="766325"/>
                <a:gridCol w="766325"/>
                <a:gridCol w="835990"/>
              </a:tblGrid>
              <a:tr h="2417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               OBRAZAC KONZUMIRANJA ALKOHOLA</a:t>
                      </a: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8537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RELIGIOZNOST</a:t>
                      </a: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Ne </a:t>
                      </a:r>
                      <a:r>
                        <a:rPr lang="en-GB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pije</a:t>
                      </a:r>
                      <a:endParaRPr lang="en-GB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Niskorizično </a:t>
                      </a:r>
                      <a:r>
                        <a:rPr lang="en-GB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pijenje</a:t>
                      </a:r>
                      <a:endParaRPr lang="en-GB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Rizično     </a:t>
                      </a:r>
                      <a:r>
                        <a:rPr lang="en-GB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pijenje</a:t>
                      </a:r>
                      <a:endParaRPr lang="en-GB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Štetno </a:t>
                      </a:r>
                      <a:r>
                        <a:rPr lang="en-GB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pijenje</a:t>
                      </a:r>
                      <a:endParaRPr lang="en-GB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Zloupotreba </a:t>
                      </a:r>
                      <a:r>
                        <a:rPr lang="en-GB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alkohola</a:t>
                      </a:r>
                      <a:endParaRPr lang="en-GB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Ukupno</a:t>
                      </a: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 </a:t>
                      </a:r>
                      <a:r>
                        <a:rPr lang="en-GB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vrijed</a:t>
                      </a:r>
                      <a:r>
                        <a:rPr lang="sr-Latn-BA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nost</a:t>
                      </a:r>
                      <a:r>
                        <a:rPr lang="en-GB" sz="1000" baseline="30000" dirty="0" smtClean="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en-GB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2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Niska</a:t>
                      </a:r>
                      <a:endParaRPr lang="en-GB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 (0.0%)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 (0.0%)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(1.0%)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(1.0%)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(1.0%)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 (2.9%)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&lt; 0.0001</a:t>
                      </a: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05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Umjerena</a:t>
                      </a:r>
                      <a:endParaRPr lang="en-GB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 (7.8%)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39 (37.9%)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 (14.6%)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 (1.9%)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 (5.8%)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70 (68.0%)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7605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Visoka</a:t>
                      </a:r>
                      <a:endParaRPr lang="en-GB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 (12.6%)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 (15.5%)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(1.0%)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0% (0.0%)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0% (0.0%)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 (29.1%)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2858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Ukupno</a:t>
                      </a:r>
                    </a:p>
                  </a:txBody>
                  <a:tcPr marL="57342" marR="57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 (20.4%)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55 (53.4%)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 (16.5%)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 (2.9%)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 (6.8%)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103 (100%)</a:t>
                      </a:r>
                    </a:p>
                  </a:txBody>
                  <a:tcPr marL="57342" marR="573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27789" y="1691680"/>
            <a:ext cx="6858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UVOD</a:t>
            </a:r>
            <a:r>
              <a:rPr lang="en-GB" sz="1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Individualan stav prema religiji i </a:t>
            </a:r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predstavlja 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važan prediktor širokog spektra stavova i ponašanja uključujući konzumiranje alkohola. </a:t>
            </a:r>
            <a:r>
              <a:rPr lang="sr-Latn-BA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</a:t>
            </a:r>
            <a:r>
              <a:rPr lang="sr-Latn-BA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CILJ</a:t>
            </a:r>
            <a:r>
              <a:rPr lang="sr-Latn-BA" sz="1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vi-VN" sz="1400" dirty="0">
                <a:latin typeface="Times New Roman" pitchFamily="18" charset="0"/>
                <a:cs typeface="Times New Roman" pitchFamily="18" charset="0"/>
              </a:rPr>
              <a:t>Istraživanje je imalo za cilj utvrditi učestalost konzumiranja alkohola i procjeniti povezanost utvrđene konzumacije sa religioznošću odraslog stanovništva pravoslavne </a:t>
            </a:r>
            <a:r>
              <a:rPr lang="vi-VN" sz="1400" dirty="0" smtClean="0">
                <a:latin typeface="Times New Roman" pitchFamily="18" charset="0"/>
                <a:cs typeface="Times New Roman" pitchFamily="18" charset="0"/>
              </a:rPr>
              <a:t>vjeroispovjesti</a:t>
            </a:r>
            <a:r>
              <a:rPr lang="sr-Latn-BA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sr-Latn-CS" sz="14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</a:t>
            </a:r>
            <a:r>
              <a:rPr lang="sr-Latn-CS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METODOLOGIJA</a:t>
            </a:r>
            <a:r>
              <a:rPr lang="sr-Latn-CS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sr-Latn-CS" sz="1400" dirty="0" smtClean="0">
                <a:latin typeface="Times New Roman" pitchFamily="18" charset="0"/>
                <a:cs typeface="Times New Roman" pitchFamily="18" charset="0"/>
              </a:rPr>
              <a:t>Ispitivanje </a:t>
            </a:r>
            <a:r>
              <a:rPr lang="sr-Latn-CS" sz="1400" dirty="0">
                <a:latin typeface="Times New Roman" pitchFamily="18" charset="0"/>
                <a:cs typeface="Times New Roman" pitchFamily="18" charset="0"/>
              </a:rPr>
              <a:t>je kao studija presjeka sprovedeno u periodu od tri mjeseca u Domu zdravlja Krupa na Uni. Uzorak su činile 103 slučajno odabrane odrasle osobe. Podaci su prikupljeni </a:t>
            </a:r>
            <a:r>
              <a:rPr lang="sr-Latn-CS" sz="1400" dirty="0" smtClean="0">
                <a:latin typeface="Times New Roman" pitchFamily="18" charset="0"/>
                <a:cs typeface="Times New Roman" pitchFamily="18" charset="0"/>
              </a:rPr>
              <a:t>popunjavanjem </a:t>
            </a:r>
            <a:r>
              <a:rPr lang="sr-Latn-CS" sz="1400" dirty="0">
                <a:latin typeface="Times New Roman" pitchFamily="18" charset="0"/>
                <a:cs typeface="Times New Roman" pitchFamily="18" charset="0"/>
              </a:rPr>
              <a:t>specifičnih </a:t>
            </a:r>
            <a:r>
              <a:rPr lang="sr-Latn-CS" sz="1400" dirty="0" smtClean="0">
                <a:latin typeface="Times New Roman" pitchFamily="18" charset="0"/>
                <a:cs typeface="Times New Roman" pitchFamily="18" charset="0"/>
              </a:rPr>
              <a:t>upitnika: Upitnik </a:t>
            </a:r>
            <a:r>
              <a:rPr lang="sr-Latn-CS" sz="1400" dirty="0">
                <a:latin typeface="Times New Roman" pitchFamily="18" charset="0"/>
                <a:cs typeface="Times New Roman" pitchFamily="18" charset="0"/>
              </a:rPr>
              <a:t>za identifikaciju poremećaja uzrokovanih alkoholom (engl. Alcohol Use Disorders Identification Test, AUDIT) </a:t>
            </a:r>
            <a:r>
              <a:rPr lang="sr-Latn-CS" sz="1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sr-Latn-CS" sz="1400" dirty="0">
                <a:latin typeface="Times New Roman" pitchFamily="18" charset="0"/>
                <a:cs typeface="Times New Roman" pitchFamily="18" charset="0"/>
              </a:rPr>
              <a:t>Subskala religioznosti (engl. Religious Well-Being, RWB) Upitnika duhovnog blagostanja (engl. Spiritual Well-Being Scale, SWBS</a:t>
            </a:r>
            <a:r>
              <a:rPr lang="sr-Latn-CS" sz="1400" dirty="0" smtClean="0">
                <a:latin typeface="Times New Roman" pitchFamily="18" charset="0"/>
                <a:cs typeface="Times New Roman" pitchFamily="18" charset="0"/>
              </a:rPr>
              <a:t>).                                                               </a:t>
            </a:r>
            <a:r>
              <a:rPr lang="sr-Latn-CS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REZULTATI</a:t>
            </a:r>
            <a:r>
              <a:rPr lang="sr-Latn-CS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                                                                                                         </a:t>
            </a:r>
            <a:r>
              <a:rPr lang="sr-Latn-CS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sr-Latn-CS" sz="1400" dirty="0" smtClean="0">
                <a:latin typeface="Times New Roman" pitchFamily="18" charset="0"/>
                <a:cs typeface="Times New Roman" pitchFamily="18" charset="0"/>
              </a:rPr>
              <a:t>Tabela </a:t>
            </a:r>
            <a:r>
              <a:rPr lang="sr-Latn-CS" sz="1400" dirty="0" smtClean="0"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sr-Latn-CS" sz="1400" dirty="0">
                <a:latin typeface="Times New Roman" pitchFamily="18" charset="0"/>
                <a:cs typeface="Times New Roman" pitchFamily="18" charset="0"/>
              </a:rPr>
              <a:t>Uticaj egzistencijalnog blagostanja ispitanika po Religious Well-Being skoru na obrazac konzumiranja alkohola po Alcohol Use Disorders Identification Test skoru</a:t>
            </a:r>
            <a:endParaRPr lang="en-GB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59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281</Words>
  <Application>Microsoft Office PowerPoint</Application>
  <PresentationFormat>On-screen Show (4:3)</PresentationFormat>
  <Paragraphs>48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UTICAJ  RELIGIOZNOSTI NA  KONZUMIRANJE  ALKOHOLA ODRASLIH OSOBA  PRAVOSLAVNE  VJEROISPOVJESTI                                                                                                       MARIJANA JANDRIĆ-KOČIĆ                                                                                                                                                        Dom zdravlja Krupa na Uni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marijanajandrickocic</dc:creator>
  <cp:lastModifiedBy>marijanajandrickocic</cp:lastModifiedBy>
  <cp:revision>18</cp:revision>
  <dcterms:created xsi:type="dcterms:W3CDTF">2018-11-11T01:25:56Z</dcterms:created>
  <dcterms:modified xsi:type="dcterms:W3CDTF">2022-01-23T23:52:14Z</dcterms:modified>
</cp:coreProperties>
</file>