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6" r:id="rId8"/>
    <p:sldId id="270" r:id="rId9"/>
    <p:sldId id="265" r:id="rId10"/>
    <p:sldId id="271" r:id="rId11"/>
    <p:sldId id="273" r:id="rId12"/>
    <p:sldId id="274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-900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234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154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5175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774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339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50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680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156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440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635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07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96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618186"/>
            <a:ext cx="10909300" cy="3706926"/>
          </a:xfrm>
        </p:spPr>
        <p:txBody>
          <a:bodyPr>
            <a:normAutofit/>
          </a:bodyPr>
          <a:lstStyle/>
          <a:p>
            <a:pPr algn="just"/>
            <a:r>
              <a:rPr lang="sr-Latn-BA" sz="2400" b="1" dirty="0" smtClean="0">
                <a:latin typeface="Times New Roman" pitchFamily="18" charset="0"/>
                <a:cs typeface="Times New Roman" pitchFamily="18" charset="0"/>
              </a:rPr>
              <a:t>UTICAJ  RELIGIOZNOSTI </a:t>
            </a:r>
            <a:r>
              <a:rPr lang="sr-Latn-BA" sz="2400" b="1" dirty="0" smtClean="0">
                <a:latin typeface="Times New Roman" pitchFamily="18" charset="0"/>
                <a:cs typeface="Times New Roman" pitchFamily="18" charset="0"/>
              </a:rPr>
              <a:t>NA  </a:t>
            </a:r>
            <a:r>
              <a:rPr lang="sr-Latn-BA" sz="2400" b="1" dirty="0" smtClean="0">
                <a:latin typeface="Times New Roman" pitchFamily="18" charset="0"/>
                <a:cs typeface="Times New Roman" pitchFamily="18" charset="0"/>
              </a:rPr>
              <a:t>KONZUMIRANJE  </a:t>
            </a:r>
            <a:r>
              <a:rPr lang="sr-Latn-BA" sz="2400" b="1" dirty="0" smtClean="0">
                <a:latin typeface="Times New Roman" pitchFamily="18" charset="0"/>
                <a:cs typeface="Times New Roman" pitchFamily="18" charset="0"/>
              </a:rPr>
              <a:t>ALKOHOLA ODRASLIH OSOBA  PRAVOSLAVNE  VJEROISPOVJESTI</a:t>
            </a:r>
            <a:endParaRPr lang="sr-Latn-B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6600" y="4722320"/>
            <a:ext cx="10883900" cy="1143000"/>
          </a:xfrm>
        </p:spPr>
        <p:txBody>
          <a:bodyPr>
            <a:noAutofit/>
          </a:bodyPr>
          <a:lstStyle/>
          <a:p>
            <a:r>
              <a:rPr lang="sr-Latn-BA" cap="none" spc="-50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Jandrić-Kočić Marijana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7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UVOD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851660"/>
            <a:ext cx="10833100" cy="374904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Konzumiranje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alkohola sve više predstavlja društveno prihvatljivu aktivnost, favorizovanu do nivoa obaveznog rituala u mnogim društvenim situacijama. </a:t>
            </a:r>
          </a:p>
          <a:p>
            <a:pPr>
              <a:buFont typeface="Wingdings" pitchFamily="2" charset="2"/>
              <a:buChar char="Ø"/>
            </a:pP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Globalno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približno 90% ljudi u nekom periodu svog života konzumira alkohol, dok je 3-5% žena i 10%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muškaraca ovisno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 alkoholu.</a:t>
            </a:r>
          </a:p>
          <a:p>
            <a:pPr>
              <a:buFont typeface="Wingdings" pitchFamily="2" charset="2"/>
              <a:buChar char="Ø"/>
            </a:pP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Tolerantncija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okoline na konzumiranje alkohola je visoka, pa tako, od unošenja malih doza alkohola do kliničkih i tjelesnih znakova intoksikacije, protekne mnogo dragocjenog vremena.</a:t>
            </a:r>
          </a:p>
          <a:p>
            <a:pPr>
              <a:buFont typeface="Wingdings" pitchFamily="2" charset="2"/>
              <a:buChar char="Ø"/>
            </a:pP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Svake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godine prekomjerna upotreba alkohola uzrokuje približno 3 miliona smrtnih slučajeva (5,3% smrtnih slučajeva).</a:t>
            </a:r>
          </a:p>
          <a:p>
            <a:pPr marL="0" indent="0">
              <a:buNone/>
            </a:pP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3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UVOD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851660"/>
            <a:ext cx="10833100" cy="3749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Sadržaj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jasnoća vjerskih normi o upotrebi alkohola i religioznost pojedinca određuju uticaj vjere na konzumiranje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alkohola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Hrišćanstvo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ima propisane norme o primjeni vina (ne alkohola) u bogosluženjima, ali ne ograničava umjereno konzumiranje alkohola (silovitih pića), radi okrijepe ili zdravstvenih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razloga.</a:t>
            </a:r>
          </a:p>
        </p:txBody>
      </p:sp>
    </p:spTree>
    <p:extLst>
      <p:ext uri="{BB962C8B-B14F-4D97-AF65-F5344CB8AC3E}">
        <p14:creationId xmlns:p14="http://schemas.microsoft.com/office/powerpoint/2010/main" val="327270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CILJ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1851660"/>
            <a:ext cx="10833100" cy="374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Istraživanje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imalo za cilj utvrditi učestalost konzumiranja alkohola i procjeniti povezanost utvrđene konzumacije sa religioznošću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odraslog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stanovništva pravoslavne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vjeroispovjesti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sr-Latn-BA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7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600" y="1750060"/>
            <a:ext cx="10820400" cy="374904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Ispitivanje je kao studija presjeka sprovedeno u periodu od tri mjeseca, od 01.08.2021. do 01.11.2021. godine.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Uzorak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 činile 103 slučajno odabrane odrasle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osobe registrovane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timu porodične medicine Javne zdravstvene ustanove Doma zdravlja Krupa na Uni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studiju nisu uključene osobe sa dijagnostifikovanim poremećajem ili sindromom iz spektra alkoholizma uključeni u liječenje, rehabilitaciju i resocijalizaciju, sa mentalnom bolešću ili poremećajem, malignim i uznapredovalim hroničnim bolestima. 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Podaci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 prikupljeni na osnovu anamneze, dostupne medicinske dokumentacije i popunjavanjem specifičnih upitnika.	</a:t>
            </a:r>
          </a:p>
          <a:p>
            <a:pPr>
              <a:buFont typeface="Wingdings" pitchFamily="2" charset="2"/>
              <a:buChar char="Ø"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METODE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100" y="1648460"/>
            <a:ext cx="11252200" cy="381254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sr-Latn-BA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Upitnik za identifikaciju poremećaja uzrokovanih alkoholom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(engl. Alcohol Use Disorders Identification Test, AUDIT)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(Cronbach’s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alfa koeficijent 0,86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endParaRPr lang="sr-Latn-BA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Subskala religioznosti (engl. Religious Well-Being, RWB</a:t>
            </a:r>
            <a:r>
              <a:rPr lang="en-GB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Upitnika </a:t>
            </a: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duhovnog blagostanja (engl. Spiritual Well-Being Scale, SWBS) (Cronbach’s alfa koeficijent 0,91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84048" lvl="2" indent="0">
              <a:buNone/>
            </a:pP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utvrđivanje statističke značajnosti korištene su tabele kontingencije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95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interval povjerenja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).</a:t>
            </a:r>
          </a:p>
          <a:p>
            <a:pPr>
              <a:buFont typeface="Wingdings" pitchFamily="2" charset="2"/>
              <a:buChar char="Ø"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20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500" y="1826260"/>
            <a:ext cx="10947400" cy="374904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Istraživanje je obuhvatilo 103 odrasle osobe uzrasta od 20 do 65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godina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55,3%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muškaraca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44,7%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žena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rosječn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starost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44,7±10,45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godina.	</a:t>
            </a:r>
            <a:r>
              <a:rPr lang="vi-VN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       </a:t>
            </a:r>
          </a:p>
          <a:p>
            <a:pPr>
              <a:buFont typeface="Wingdings" pitchFamily="2" charset="2"/>
              <a:buChar char="Ø"/>
            </a:pPr>
            <a:r>
              <a:rPr lang="vi-VN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 </a:t>
            </a:r>
            <a:r>
              <a:rPr lang="vi-VN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 konzumira 20,4%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ispitanika</a:t>
            </a:r>
          </a:p>
          <a:p>
            <a:pPr>
              <a:buFont typeface="Wingdings" pitchFamily="2" charset="2"/>
              <a:buChar char="Ø"/>
            </a:pPr>
            <a:r>
              <a:rPr lang="vi-VN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 konzumira 79,6%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ispitanika</a:t>
            </a:r>
          </a:p>
          <a:p>
            <a:pPr>
              <a:buFont typeface="Arial" pitchFamily="34" charset="0"/>
              <a:buChar char="•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53,4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niskorizično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pijenj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16,5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rizično pijenje, </a:t>
            </a: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2,9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štetno pijenje i </a:t>
            </a: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6,8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zloupotreba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alkohola.</a:t>
            </a: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Osobe muškog spola su bile signifikantno sklonije konzumiranju alkohola (p&lt;0,0001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vi-VN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vi-VN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5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400" y="2727523"/>
            <a:ext cx="10446657" cy="2555677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RELIGIOZNOST 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Umjeren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68% 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isoka 29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iska 3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 marL="384048" lvl="2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84048" lvl="2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87400" y="1844288"/>
            <a:ext cx="10642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BA" sz="2400" spc="-5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Svi učesnici u istraživanju bili su pravoslavne vjeroispovjesti.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2701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REZULTATI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500" y="1826260"/>
            <a:ext cx="11239500" cy="3749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Postoji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signifikantna povezanost/uticaj religioznosti na konzumaciju alkohola kod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ispitanika (p&lt;0,0001). </a:t>
            </a:r>
          </a:p>
          <a:p>
            <a:pPr marL="0" indent="0">
              <a:buNone/>
            </a:pPr>
            <a:endParaRPr lang="sr-Latn-BA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75955"/>
              </p:ext>
            </p:extLst>
          </p:nvPr>
        </p:nvGraphicFramePr>
        <p:xfrm>
          <a:off x="863601" y="2705102"/>
          <a:ext cx="10375898" cy="3149595"/>
        </p:xfrm>
        <a:graphic>
          <a:graphicData uri="http://schemas.openxmlformats.org/drawingml/2006/table">
            <a:tbl>
              <a:tblPr firstRow="1" firstCol="1" bandRow="1"/>
              <a:tblGrid>
                <a:gridCol w="2025198"/>
                <a:gridCol w="1138894"/>
                <a:gridCol w="1264744"/>
                <a:gridCol w="1138894"/>
                <a:gridCol w="1138894"/>
                <a:gridCol w="1391486"/>
                <a:gridCol w="1138894"/>
                <a:gridCol w="1138894"/>
              </a:tblGrid>
              <a:tr h="4124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 </a:t>
                      </a: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OBRAZAC KONZUMIRANJA ALKOHOLA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24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RELIGIOZNOST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Ne </a:t>
                      </a: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Niskorizično </a:t>
                      </a: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Rizično     </a:t>
                      </a: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Štetno </a:t>
                      </a: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pijenje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Zloupotreba </a:t>
                      </a: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alkohola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Ukupno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 </a:t>
                      </a:r>
                      <a:r>
                        <a:rPr lang="en-GB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vrijednost</a:t>
                      </a:r>
                      <a:endParaRPr lang="en-GB" sz="16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0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Niska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 (0.0%)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 (0.0%)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(2.9%)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&lt; 0.0001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0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Umjerena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 (7.8%)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 (37.9%)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 (14.6%)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(1.9%)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 (5.8%)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 (68.0%)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780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Visoka</a:t>
                      </a:r>
                      <a:endParaRPr lang="en-GB" sz="16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 (12.6%)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 (15.5%)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(1.0%)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0% (0.0%)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0% (0.0%)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 (29.1%)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780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Ukupno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 (20.4%)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 (53.4%)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 (16.5%)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(2.9%)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 (6.8%)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103 (100%)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76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DISKUSIJA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314" y="1698172"/>
            <a:ext cx="11306629" cy="46010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r-Latn-BA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GLOBALNO </a:t>
            </a:r>
            <a:endParaRPr lang="sr-Latn-B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Približno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90% ljudi u nekom periodu svog života konzumira alkohol, dok je 3-5% žena i 10%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mukaraca ovisno 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 alkoholu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Svake godine 5,3</a:t>
            </a:r>
            <a:r>
              <a:rPr lang="sr-Latn-BA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smrtnih ishoda nastaje kao posljedica konzumiranja alkohola </a:t>
            </a:r>
          </a:p>
          <a:p>
            <a:pPr marL="0" indent="0">
              <a:buNone/>
            </a:pPr>
            <a:r>
              <a:rPr lang="vi-VN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sr-Latn-B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OSNA I HERCEGOVINA </a:t>
            </a:r>
            <a:endParaRPr lang="vi-VN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Približno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2,5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odraslih osoba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štetno pije,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dok je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3,4%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je zavisno od alkohola </a:t>
            </a:r>
          </a:p>
          <a:p>
            <a:pPr>
              <a:buFont typeface="Wingdings" pitchFamily="2" charset="2"/>
              <a:buChar char="Ø"/>
            </a:pP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Svake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godine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4,6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smrtnih ishoda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nastaje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kao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posljedica konzumiranja alkohola </a:t>
            </a: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sr-Latn-B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ISTRAŽIVANJE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utvrdilo da 79,6% odraslih osoba konzumira alkohol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 čega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16,5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rizično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pije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2,9% štetno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pije 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6,8% 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zloupotreba</a:t>
            </a:r>
            <a:r>
              <a:rPr lang="sr-Latn-B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vi-V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alkohola.</a:t>
            </a:r>
            <a:r>
              <a:rPr lang="vi-VN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91128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DISKUSIJA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782718"/>
            <a:ext cx="12090400" cy="374904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istraživanju je utvrđen </a:t>
            </a:r>
            <a:r>
              <a:rPr lang="vi-VN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snažan </a:t>
            </a:r>
            <a:r>
              <a:rPr lang="vi-VN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uticaj 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religioznosti i</a:t>
            </a:r>
            <a:r>
              <a:rPr lang="vi-VN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spitanika na </a:t>
            </a:r>
            <a:r>
              <a:rPr lang="vi-VN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konzumiranje alkohola (p&lt;0,001</a:t>
            </a:r>
            <a:r>
              <a:rPr lang="vi-VN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sr-Latn-BA" sz="9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v-SE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Religioznost predstavlja značajan modifikator strukture vrijednosti, kao i važan prediktor širokog spektra ponašanja i </a:t>
            </a:r>
            <a:r>
              <a:rPr lang="sv-SE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stavova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uključuju.</a:t>
            </a:r>
          </a:p>
          <a:p>
            <a:pPr>
              <a:buFont typeface="Wingdings" pitchFamily="2" charset="2"/>
              <a:buChar char="Ø"/>
            </a:pP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Doprinosi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poštovanju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autoriteta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ozitivno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utiče na samokontrolu i otpornost prema negativnim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uticajima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pruža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odgovor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pitanje o smislu i vrijednosti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života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                                    </a:t>
            </a:r>
          </a:p>
          <a:p>
            <a:pPr>
              <a:buFont typeface="Wingdings" pitchFamily="2" charset="2"/>
              <a:buChar char="Ø"/>
            </a:pPr>
            <a:endParaRPr lang="sr-Latn-BA" sz="9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Protektivna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uticaj religioznosti na konzumiranje alkohola određen je i specifičnošću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religije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pripadnici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religijskih skupina koje karakterišu stroge i jasne zabrane konzumacije alkohola u manjoj mjeri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pose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žu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vi-VN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istim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vi-VN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vi-VN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2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 smtClean="0">
                <a:latin typeface="Times New Roman" pitchFamily="18" charset="0"/>
                <a:cs typeface="Times New Roman" pitchFamily="18" charset="0"/>
              </a:rPr>
              <a:t>DISKUSIJA</a:t>
            </a:r>
            <a:endParaRPr lang="sr-Latn-B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782717"/>
            <a:ext cx="11988800" cy="4385853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sr-Latn-B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Istraživanje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trajanju od 38 godina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1.795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djece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ostrva Mauricijus utvrdila je da vjerska opredijeljenost smanjuje vjerovatnoću pijenja odraslih osoba koje smatraju da njihova religija promoviše apstinenciju. </a:t>
            </a:r>
          </a:p>
          <a:p>
            <a:pPr>
              <a:buFont typeface="Wingdings" pitchFamily="2" charset="2"/>
              <a:buChar char="Ø"/>
            </a:pPr>
            <a:endParaRPr lang="vi-VN" sz="8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Stusija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526 studenata  treće  i  četvrte  godine  </a:t>
            </a:r>
            <a:r>
              <a:rPr lang="sr-Latn-B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osam 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fakulteta  Sveučilišta  u  Tuzli utvrdilo je snažnu povezanost svih 5 domena religijskog statusa sa obrascem konzumiranja alkohola. </a:t>
            </a:r>
          </a:p>
          <a:p>
            <a:pPr>
              <a:buFont typeface="Wingdings" pitchFamily="2" charset="2"/>
              <a:buChar char="Ø"/>
            </a:pPr>
            <a:endParaRPr lang="vi-VN" sz="8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Istraživanje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Sjedinjenim Američkim Državama među 495 odraslih osoba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ustanovila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 da nereligiozne odrasle osobe i budisti imaju značajno pozitivniji stav prema upotrebi alkohola u odnosu na krišćane i muslimane. </a:t>
            </a:r>
          </a:p>
          <a:p>
            <a:pPr>
              <a:buFont typeface="Wingdings" pitchFamily="2" charset="2"/>
              <a:buChar char="Ø"/>
            </a:pP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Studija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Škotskoj koja je uključivala 4.066 studenata ustanovila a je da nereligiozne studenti konzumiraju značajno više 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alkohola</a:t>
            </a:r>
            <a:r>
              <a:rPr lang="sr-Latn-B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sr-Latn-BA" sz="8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Studija </a:t>
            </a:r>
            <a:r>
              <a:rPr lang="vi-VN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Jemenu među 146 odraslih osoba u dva centra za liječenje ovisnosti o alkoholu i drugim psihoaktivnim supstancama utrdila je da religioznost ima važnu ulogu u procesu oporavka i prevenciji ponovne zloupotrebe </a:t>
            </a:r>
            <a:r>
              <a:rPr lang="sr-Latn-BA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alkohola.</a:t>
            </a:r>
            <a:r>
              <a:rPr lang="vi-VN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8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96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b="1" dirty="0">
                <a:latin typeface="Times New Roman" pitchFamily="18" charset="0"/>
                <a:cs typeface="Times New Roman" pitchFamily="18" charset="0"/>
              </a:rPr>
              <a:t>ZAKLJUČAK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26260"/>
            <a:ext cx="11493500" cy="378714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Alkohol nikada nije konzumirao 20,4 % ispitanika, dok ga je 79,6 % konzumiralo s različitom učestalošću. Osobe muškog spola su bile signifikantno sklonije konzumiranju alkohola. Uzrast ispitanika nije imao značajniji uticaj na konzumaciju alkohola.</a:t>
            </a:r>
          </a:p>
          <a:p>
            <a:pPr marL="0" indent="0">
              <a:lnSpc>
                <a:spcPct val="120000"/>
              </a:lnSpc>
              <a:buNone/>
            </a:pPr>
            <a:endParaRPr lang="sr-Latn-BA" sz="7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sr-Latn-BA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Svi ispitanici su pravoslavne vjeroispovjesti. Najveći broj je umjereno religiozan. 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Postoji </a:t>
            </a:r>
            <a:r>
              <a:rPr lang="sr-Latn-BA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signifikantna povezanost/uticaj 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religioznosti </a:t>
            </a:r>
            <a:r>
              <a:rPr lang="sr-Latn-BA" sz="9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konzumaciju alkohola kod </a:t>
            </a:r>
            <a:r>
              <a:rPr lang="sr-Latn-BA" sz="9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ispitanika</a:t>
            </a:r>
            <a:r>
              <a:rPr lang="sr-Latn-BA" sz="9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endParaRPr lang="sr-Latn-BA" sz="9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endParaRPr lang="sr-Latn-B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sr-Latn-BA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14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942</TotalTime>
  <Words>892</Words>
  <Application>Microsoft Office PowerPoint</Application>
  <PresentationFormat>Custom</PresentationFormat>
  <Paragraphs>124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Retrospect</vt:lpstr>
      <vt:lpstr>UTICAJ  RELIGIOZNOSTI NA  KONZUMIRANJE  ALKOHOLA ODRASLIH OSOBA  PRAVOSLAVNE  VJEROISPOVJESTI</vt:lpstr>
      <vt:lpstr>UVOD</vt:lpstr>
      <vt:lpstr>UVOD</vt:lpstr>
      <vt:lpstr>CILJ</vt:lpstr>
      <vt:lpstr>METODE</vt:lpstr>
      <vt:lpstr>METODE</vt:lpstr>
      <vt:lpstr>REZULTATI</vt:lpstr>
      <vt:lpstr>REZULTATI</vt:lpstr>
      <vt:lpstr>REZULTATI</vt:lpstr>
      <vt:lpstr>DISKUSIJA</vt:lpstr>
      <vt:lpstr>DISKUSIJA</vt:lpstr>
      <vt:lpstr>DISKUSIJA</vt:lpstr>
      <vt:lpstr>ZAKLJUČAK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PRISMA  STANDARDI ZA IZVJEŠTAVANJE O SISTEMSKIM PREGLEDIMA I META-ANALIZAMA</dc:title>
  <dc:creator>User</dc:creator>
  <cp:lastModifiedBy>marijanajandrickocic</cp:lastModifiedBy>
  <cp:revision>84</cp:revision>
  <dcterms:created xsi:type="dcterms:W3CDTF">2021-11-25T14:43:28Z</dcterms:created>
  <dcterms:modified xsi:type="dcterms:W3CDTF">2022-01-23T23:53:02Z</dcterms:modified>
</cp:coreProperties>
</file>