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68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24C362-FCCD-4C68-BE1B-E8111D4973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F8813C-E41D-4E4A-AEDC-CCCA52E6F1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C3DAEA-A447-45C9-B737-16FAB59498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1E1B7-0F36-4037-85CE-55F7A879EE20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ECE37E-DF5C-4540-8572-4A1A96BB23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649C64-2D31-4DD9-B49B-7FD392974D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ECA4D-2BD9-477C-A3F1-4081D0053A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35955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999FE2-C568-4CDE-98FA-1A5708444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E78516-DEB1-495D-8C29-930155611F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A6FA82-FB04-4096-B45A-B81C1D4104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1E1B7-0F36-4037-85CE-55F7A879EE20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5FB931-5369-4996-B36B-14D3DC7432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9F2AF1-480E-4B24-A299-FDA4FB4C92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ECA4D-2BD9-477C-A3F1-4081D0053A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5028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F7BA2-33B0-44B6-A35F-D784FE96DF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FF7387-A0D3-4221-AEDF-DC2E78EFE3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6DCD35-DC34-45E1-BA31-61F6114A79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1E1B7-0F36-4037-85CE-55F7A879EE20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CC607F-7703-450F-8581-9CF8032C69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06A570-ADF2-43F3-9D58-BA6D83401E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ECA4D-2BD9-477C-A3F1-4081D0053A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5911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0D41AB-F0B6-418A-8E0B-A146733D24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ECA4D8-8EE6-4880-ADF3-2A8EF9A329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74002B-6686-4781-96DA-DC97C9E3A0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E5AB70-902F-4CE7-95C7-EBDEA8BF33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1E1B7-0F36-4037-85CE-55F7A879EE20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0AB504-AB89-43A7-9762-AF4353637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958B51-EAC8-483F-8290-482F76F2F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ECA4D-2BD9-477C-A3F1-4081D0053A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842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4F69ED-0038-4E8E-A8CE-A6012BC35D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46FB64-F390-40B8-8DB5-54E940D8A1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5071F1-0E61-48ED-89DD-3872A65E28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B7D29EA-6802-460A-8E47-13C84FBFF7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20FE98-9CD5-4EF7-A8A6-4B7D6B3E916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F9070E-92D9-41B8-B3B3-4F4D6322D4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1E1B7-0F36-4037-85CE-55F7A879EE20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17CCDF9-1EE7-4D26-A0D0-5A7FD570C8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8E2CDE8-09A0-4D0B-9755-EB7A0A635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ECA4D-2BD9-477C-A3F1-4081D0053A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187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9EF789-6507-44BF-BE42-B2EB3EBD3C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A6193A-C79A-412C-B4F3-664BFD9DFF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1E1B7-0F36-4037-85CE-55F7A879EE20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4D7B934-BFA1-4634-A4BF-CAF45ADA9A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7DEAAFA-C4E3-4938-9C7A-D414288F56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ECA4D-2BD9-477C-A3F1-4081D0053A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637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CFD26C9-5D12-4E07-AA2A-F0ED6939E1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1E1B7-0F36-4037-85CE-55F7A879EE20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FA4BCD2-B94C-4EC2-975D-93088A12B2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85212F-AC89-4A36-97E3-806F6FB331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ECA4D-2BD9-477C-A3F1-4081D0053A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8127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E372D2-52F1-45EB-9577-26D1CAD072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D388BC-8290-42E0-B201-85DD40724B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D789CE-90A9-4F03-B50D-8A8932CA3F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2C5174-5106-46A0-B7E0-D47BB3C146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1E1B7-0F36-4037-85CE-55F7A879EE20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12B15B-E7F7-4F4F-B4AC-801A486D5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DD10EF-DE76-4495-863C-1AC0C39C91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ECA4D-2BD9-477C-A3F1-4081D0053A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205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5D8FEC-3DF4-4DF5-BC0D-0675C3FAF0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D84D37B-B163-4AF7-8C30-63733D9E26E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CA854B-3935-4782-B088-428051B6CC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1813AB-3A70-42C7-9B37-5EE57EF2FC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1E1B7-0F36-4037-85CE-55F7A879EE20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979A21-ADEE-4D90-BC01-A2C1AB970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BB50B1-FC02-488F-9B7D-8A41A06F70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ECA4D-2BD9-477C-A3F1-4081D0053A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08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4A486A-507C-4115-83B7-DC69C5A228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67BFEF7-3806-4F00-BD06-AAADB69B90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2FA2AA-A6BF-4C20-9FC0-7B2B76ED0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1E1B7-0F36-4037-85CE-55F7A879EE20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BC9040-D100-4DF8-9575-E68F21111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BACA3A-5354-45EE-B027-403B8717A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ECA4D-2BD9-477C-A3F1-4081D0053A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6065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0CF1E5A-E213-4EB5-BDAD-8B04E0AA950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C629E5-1773-407D-BEF1-605C90C079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09C400-8C1A-4877-9BB4-D3C0C14A36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1E1B7-0F36-4037-85CE-55F7A879EE20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B7CF12-9968-469C-8328-D85B82CB97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3117F2-F86D-43BA-9E4C-4C71A05E35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ECA4D-2BD9-477C-A3F1-4081D0053A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61751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C0DB797-312D-4ED5-9DCF-019B62B540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92D024-2451-4AD8-9B9E-1D23C864FB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DF4EBD-57B8-4AB6-A8FF-1C408EBB48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21E1B7-0F36-4037-85CE-55F7A879EE20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938915-6D5F-49B1-909F-A8AFF60C173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2E592D-160E-46C1-A89F-F0D3E9AA31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1ECA4D-2BD9-477C-A3F1-4081D0053A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2553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tmp"/><Relationship Id="rId3" Type="http://schemas.openxmlformats.org/officeDocument/2006/relationships/image" Target="../media/image4.tmp"/><Relationship Id="rId7" Type="http://schemas.openxmlformats.org/officeDocument/2006/relationships/image" Target="../media/image8.tmp"/><Relationship Id="rId12" Type="http://schemas.openxmlformats.org/officeDocument/2006/relationships/image" Target="../media/image13.tmp"/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tmp"/><Relationship Id="rId11" Type="http://schemas.openxmlformats.org/officeDocument/2006/relationships/image" Target="../media/image12.tmp"/><Relationship Id="rId5" Type="http://schemas.openxmlformats.org/officeDocument/2006/relationships/image" Target="../media/image6.tmp"/><Relationship Id="rId10" Type="http://schemas.openxmlformats.org/officeDocument/2006/relationships/image" Target="../media/image11.tmp"/><Relationship Id="rId4" Type="http://schemas.openxmlformats.org/officeDocument/2006/relationships/image" Target="../media/image5.tmp"/><Relationship Id="rId9" Type="http://schemas.openxmlformats.org/officeDocument/2006/relationships/image" Target="../media/image10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64B4B21-98C2-43EF-94C0-70AA22CEE538}"/>
              </a:ext>
            </a:extLst>
          </p:cNvPr>
          <p:cNvSpPr txBox="1"/>
          <p:nvPr/>
        </p:nvSpPr>
        <p:spPr>
          <a:xfrm>
            <a:off x="85061" y="74428"/>
            <a:ext cx="746937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hr-HR" sz="11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Uvod</a:t>
            </a:r>
            <a:endParaRPr lang="en-US" sz="11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365D91F-59DB-4942-B3E7-66C43E3650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998" y="443760"/>
            <a:ext cx="430668" cy="304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03E5D93-BEA0-4D4E-B3F4-4D0299CE8FFE}"/>
              </a:ext>
            </a:extLst>
          </p:cNvPr>
          <p:cNvSpPr txBox="1"/>
          <p:nvPr/>
        </p:nvSpPr>
        <p:spPr>
          <a:xfrm>
            <a:off x="33230" y="345338"/>
            <a:ext cx="90642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Karcinom</a:t>
            </a:r>
            <a:r>
              <a:rPr lang="en-US" sz="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debelog</a:t>
            </a:r>
            <a:r>
              <a:rPr lang="en-US" sz="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crijeva</a:t>
            </a:r>
            <a:r>
              <a:rPr lang="en-US" sz="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sz="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globalnom</a:t>
            </a:r>
            <a:r>
              <a:rPr lang="en-US" sz="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nivou</a:t>
            </a:r>
            <a:r>
              <a:rPr lang="en-US" sz="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predstavlja</a:t>
            </a:r>
            <a:r>
              <a:rPr lang="en-US" sz="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treći</a:t>
            </a:r>
            <a:r>
              <a:rPr lang="en-US" sz="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najčešće</a:t>
            </a:r>
            <a:r>
              <a:rPr lang="en-US" sz="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dijagnosticirani</a:t>
            </a:r>
            <a:r>
              <a:rPr lang="en-US" sz="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karcinom</a:t>
            </a:r>
            <a:r>
              <a:rPr lang="en-US" sz="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muškaraca</a:t>
            </a:r>
            <a:r>
              <a:rPr lang="en-US" sz="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žena</a:t>
            </a:r>
            <a:r>
              <a:rPr lang="en-US" sz="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bs-Latn-BA" sz="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lvl="0" indent="0">
              <a:buNone/>
            </a:pPr>
            <a:r>
              <a:rPr lang="hr-BA" sz="400" dirty="0"/>
              <a:t>                                                                                                                                                                                              </a:t>
            </a:r>
            <a:r>
              <a:rPr lang="hr-BA" sz="400" dirty="0">
                <a:cs typeface="Times New Roman" pitchFamily="18" charset="0"/>
              </a:rPr>
              <a:t>C</a:t>
            </a:r>
            <a:r>
              <a:rPr lang="bs-Latn-BA" sz="400" dirty="0">
                <a:cs typeface="Times New Roman" pitchFamily="18" charset="0"/>
              </a:rPr>
              <a:t>olorectal Cancer Statistics, 2017 CA: Cancer J Clin. </a:t>
            </a:r>
            <a:endParaRPr lang="hr-HR" sz="400" dirty="0">
              <a:cs typeface="Times New Roman" pitchFamily="18" charset="0"/>
            </a:endParaRPr>
          </a:p>
          <a:p>
            <a:pPr marL="45720" lvl="0" indent="0">
              <a:buNone/>
            </a:pPr>
            <a:endParaRPr lang="bs-Latn-BA" sz="400" dirty="0"/>
          </a:p>
          <a:p>
            <a:pPr>
              <a:buFont typeface="Wingdings" pitchFamily="2" charset="2"/>
              <a:buChar char="Ø"/>
            </a:pPr>
            <a:r>
              <a:rPr lang="bs-Latn-BA" sz="400" dirty="0">
                <a:cs typeface="Times New Roman" pitchFamily="18" charset="0"/>
              </a:rPr>
              <a:t>1.65  milijuna novih slučajeva</a:t>
            </a:r>
          </a:p>
          <a:p>
            <a:pPr>
              <a:buFont typeface="Wingdings" pitchFamily="2" charset="2"/>
              <a:buChar char="Ø"/>
            </a:pPr>
            <a:r>
              <a:rPr lang="bs-Latn-BA" sz="400" dirty="0">
                <a:cs typeface="Times New Roman" pitchFamily="18" charset="0"/>
              </a:rPr>
              <a:t>855 hiljada smrtnih slučajeva      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C9C4B28-8A60-4AEB-9B1A-88A9F5EA42C1}"/>
              </a:ext>
            </a:extLst>
          </p:cNvPr>
          <p:cNvSpPr txBox="1"/>
          <p:nvPr/>
        </p:nvSpPr>
        <p:spPr>
          <a:xfrm>
            <a:off x="1754371" y="74428"/>
            <a:ext cx="574158" cy="1846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hr-HR" sz="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Anemija</a:t>
            </a:r>
            <a:endParaRPr lang="en-US" sz="6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A6348C1-9602-4FA4-A73F-894C450129DF}"/>
              </a:ext>
            </a:extLst>
          </p:cNvPr>
          <p:cNvSpPr txBox="1"/>
          <p:nvPr/>
        </p:nvSpPr>
        <p:spPr>
          <a:xfrm>
            <a:off x="1658680" y="74428"/>
            <a:ext cx="1746398" cy="12311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hr-HR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hr-HR" sz="500" dirty="0">
                <a:latin typeface="Times New Roman" panose="02020603050405020304" pitchFamily="18" charset="0"/>
                <a:ea typeface="Calibri" panose="020F0502020204030204" pitchFamily="34" charset="0"/>
              </a:rPr>
              <a:t>s</a:t>
            </a:r>
            <a:r>
              <a:rPr lang="hr-HR" sz="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manjene sposobnosti prenošenja kisika (</a:t>
            </a:r>
            <a:r>
              <a:rPr lang="hr-HR" sz="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oksiformnosti</a:t>
            </a:r>
            <a:r>
              <a:rPr lang="hr-HR" sz="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 krvi.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hr-HR" sz="500" dirty="0">
                <a:latin typeface="Times New Roman" panose="02020603050405020304" pitchFamily="18" charset="0"/>
                <a:ea typeface="Calibri" panose="020F0502020204030204" pitchFamily="34" charset="0"/>
              </a:rPr>
              <a:t> n</a:t>
            </a:r>
            <a:r>
              <a:rPr lang="hr-HR" sz="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astaju zbog smanjenja broja eritrocita ili smanjene količine hemoglobina u jedinici volumena krvi.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hr-HR" sz="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kod pacijenata sa CRC-om uglavnom je uzrokovana krvarenjem iz tumora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hr-HR" sz="500" dirty="0"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hr-HR" sz="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ajmanje trećina pacijenata sa </a:t>
            </a:r>
            <a:r>
              <a:rPr lang="hr-HR" sz="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kolorektalnim</a:t>
            </a:r>
            <a:r>
              <a:rPr lang="hr-HR" sz="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karcinomom koji se </a:t>
            </a:r>
            <a:r>
              <a:rPr lang="hr-HR" sz="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operišu</a:t>
            </a:r>
            <a:r>
              <a:rPr lang="hr-HR" sz="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su anemični </a:t>
            </a:r>
            <a:r>
              <a:rPr lang="hr-HR" sz="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preoperativno</a:t>
            </a:r>
            <a:r>
              <a:rPr lang="hr-HR" sz="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hr-HR" sz="5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</a:t>
            </a:r>
            <a:r>
              <a:rPr lang="hr-HR" sz="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reoperativna</a:t>
            </a:r>
            <a:r>
              <a:rPr lang="hr-HR" sz="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anemija, čak i blagog stepena, povezana je sa povećanim rizikom od morbiditeta i 30-dnevnog mortaliteta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hr-HR" sz="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može negativno uticati na postoperativni isho</a:t>
            </a:r>
            <a:r>
              <a:rPr lang="hr-HR" sz="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58A9CC0-43BD-477F-B2D0-3A49F5F5C5CB}"/>
              </a:ext>
            </a:extLst>
          </p:cNvPr>
          <p:cNvSpPr txBox="1"/>
          <p:nvPr/>
        </p:nvSpPr>
        <p:spPr>
          <a:xfrm>
            <a:off x="3693487" y="74428"/>
            <a:ext cx="917058" cy="1846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bs-Latn-BA" sz="6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Patološki stadiji bolesti</a:t>
            </a:r>
            <a:endParaRPr lang="en-US" sz="6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8E61459-B038-4932-B18F-ADBDF3643A2B}"/>
              </a:ext>
            </a:extLst>
          </p:cNvPr>
          <p:cNvSpPr txBox="1"/>
          <p:nvPr/>
        </p:nvSpPr>
        <p:spPr>
          <a:xfrm>
            <a:off x="3693487" y="209883"/>
            <a:ext cx="821365" cy="1846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bs-Latn-BA" sz="600" dirty="0">
                <a:cs typeface="Times New Roman" pitchFamily="18" charset="0"/>
              </a:rPr>
              <a:t>TNM klasifikacija</a:t>
            </a:r>
            <a:endParaRPr lang="en-US" sz="600" dirty="0">
              <a:cs typeface="Times New Roman" pitchFamily="18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8C8D3DE1-1502-486D-AC38-596698F688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920" y="530004"/>
            <a:ext cx="961626" cy="7249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D178909F-12C0-4C47-B472-E30CFCC4A234}"/>
              </a:ext>
            </a:extLst>
          </p:cNvPr>
          <p:cNvSpPr txBox="1"/>
          <p:nvPr/>
        </p:nvSpPr>
        <p:spPr>
          <a:xfrm>
            <a:off x="5313621" y="74428"/>
            <a:ext cx="1193505" cy="1846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6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DEFINICIJA PROBLEMA</a:t>
            </a:r>
            <a:endParaRPr lang="en-US" sz="6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2A686CE-A60C-47CA-8459-5AD7B6D1EAAA}"/>
              </a:ext>
            </a:extLst>
          </p:cNvPr>
          <p:cNvSpPr txBox="1"/>
          <p:nvPr/>
        </p:nvSpPr>
        <p:spPr>
          <a:xfrm>
            <a:off x="5313621" y="459148"/>
            <a:ext cx="119350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hr-HR" sz="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Postavlja se pitanje da li stadij </a:t>
            </a:r>
            <a:r>
              <a:rPr lang="hr-HR" sz="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kolorektalnog</a:t>
            </a:r>
            <a:r>
              <a:rPr lang="hr-HR" sz="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karcinoma ima </a:t>
            </a:r>
            <a:r>
              <a:rPr lang="hr-HR" sz="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uticaja</a:t>
            </a:r>
            <a:r>
              <a:rPr lang="hr-HR" sz="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 razvoj anemije i težinu njene </a:t>
            </a:r>
            <a:r>
              <a:rPr lang="hr-HR" sz="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ispoljenosti</a:t>
            </a:r>
            <a:r>
              <a:rPr lang="hr-HR" sz="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bolesnika sa karcinomskom bolesti debelog crijeva?</a:t>
            </a:r>
            <a:endParaRPr lang="en-US" sz="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79678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8E75BA0-EEC9-4A7F-975F-2635B78DAC8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70" t="32023" r="11703" b="5832"/>
          <a:stretch/>
        </p:blipFill>
        <p:spPr>
          <a:xfrm>
            <a:off x="1" y="123893"/>
            <a:ext cx="2971800" cy="209082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104556A-13BB-481F-868B-8136B31FBE0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01" t="32923" r="12219" b="5826"/>
          <a:stretch/>
        </p:blipFill>
        <p:spPr>
          <a:xfrm>
            <a:off x="2971801" y="1"/>
            <a:ext cx="3140765" cy="221471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9167BE8-3ABE-41F6-9F4C-74A63163438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06" t="32376" r="12038" b="6091"/>
          <a:stretch/>
        </p:blipFill>
        <p:spPr>
          <a:xfrm>
            <a:off x="9051233" y="0"/>
            <a:ext cx="3140764" cy="222722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86FB50F-8336-429D-AA53-F59A1796461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44" t="32224" r="11956" b="5788"/>
          <a:stretch/>
        </p:blipFill>
        <p:spPr>
          <a:xfrm>
            <a:off x="3" y="2572035"/>
            <a:ext cx="3140765" cy="200770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650F31F-CE23-4771-9293-F77C827AE33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69" t="31617" r="11875" b="6090"/>
          <a:stretch/>
        </p:blipFill>
        <p:spPr>
          <a:xfrm>
            <a:off x="3140768" y="2572035"/>
            <a:ext cx="2988365" cy="200770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FFB2A51-F764-4D78-824A-5E0FA1A77704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43" t="31961" r="11757" b="5683"/>
          <a:stretch/>
        </p:blipFill>
        <p:spPr>
          <a:xfrm>
            <a:off x="6129133" y="2579289"/>
            <a:ext cx="3140767" cy="200770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B3F82C1-953E-4CD8-A88A-858AE3E0A0F6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33" t="31920" r="11794" b="5636"/>
          <a:stretch/>
        </p:blipFill>
        <p:spPr>
          <a:xfrm>
            <a:off x="9286465" y="2572034"/>
            <a:ext cx="2905532" cy="200770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D584C9A6-8AAC-4A2B-A47D-C2901EE8FE78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97" t="32491" r="11939" b="5733"/>
          <a:stretch/>
        </p:blipFill>
        <p:spPr>
          <a:xfrm>
            <a:off x="6112566" y="7255"/>
            <a:ext cx="2938667" cy="2214712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5D379E0F-0FAC-4A75-B88B-557E469BED77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38" t="31660" r="8206" b="7458"/>
          <a:stretch/>
        </p:blipFill>
        <p:spPr>
          <a:xfrm>
            <a:off x="16568" y="4579739"/>
            <a:ext cx="3140765" cy="227826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E956D029-6108-4C53-A52A-C0C06E591C66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58" t="31439" r="11712" b="7762"/>
          <a:stretch/>
        </p:blipFill>
        <p:spPr>
          <a:xfrm>
            <a:off x="3157334" y="4572486"/>
            <a:ext cx="2971800" cy="227826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5376D2E4-666B-4373-91AC-C96430322A5D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06" t="31961" r="11902" b="7239"/>
          <a:stretch/>
        </p:blipFill>
        <p:spPr>
          <a:xfrm>
            <a:off x="6145698" y="4579739"/>
            <a:ext cx="3107635" cy="2278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5556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143</Words>
  <Application>Microsoft Office PowerPoint</Application>
  <PresentationFormat>Widescreen</PresentationFormat>
  <Paragraphs>17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Wingdings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1</cp:revision>
  <dcterms:created xsi:type="dcterms:W3CDTF">2022-02-10T20:48:14Z</dcterms:created>
  <dcterms:modified xsi:type="dcterms:W3CDTF">2022-02-10T20:48:20Z</dcterms:modified>
</cp:coreProperties>
</file>