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4" r:id="rId1"/>
  </p:sldMasterIdLst>
  <p:sldIdLst>
    <p:sldId id="256" r:id="rId2"/>
    <p:sldId id="277" r:id="rId3"/>
    <p:sldId id="278" r:id="rId4"/>
    <p:sldId id="280" r:id="rId5"/>
    <p:sldId id="281" r:id="rId6"/>
    <p:sldId id="282" r:id="rId7"/>
    <p:sldId id="283" r:id="rId8"/>
    <p:sldId id="287" r:id="rId9"/>
    <p:sldId id="284" r:id="rId10"/>
    <p:sldId id="285" r:id="rId11"/>
    <p:sldId id="286" r:id="rId12"/>
    <p:sldId id="275" r:id="rId13"/>
    <p:sldId id="276" r:id="rId14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њи стил 2 - Нагласак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>
        <p:scale>
          <a:sx n="61" d="100"/>
          <a:sy n="61" d="100"/>
        </p:scale>
        <p:origin x="776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60D-4B14-8195-B748308DF731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60D-4B14-8195-B748308DF731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52.90%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660D-4B14-8195-B748308DF73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aseline="0"/>
                      <a:t> 47.09%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660D-4B14-8195-B748308DF73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List1!$A$1:$A$2</c:f>
              <c:strCache>
                <c:ptCount val="2"/>
                <c:pt idx="0">
                  <c:v>Muški</c:v>
                </c:pt>
                <c:pt idx="1">
                  <c:v>Ženski</c:v>
                </c:pt>
              </c:strCache>
            </c:strRef>
          </c:cat>
          <c:val>
            <c:numRef>
              <c:f>List1!$B$1:$B$2</c:f>
              <c:numCache>
                <c:formatCode>General</c:formatCode>
                <c:ptCount val="2"/>
                <c:pt idx="0">
                  <c:v>82</c:v>
                </c:pt>
                <c:pt idx="1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0D-4B14-8195-B748308DF73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List1!$A$1:$A$4</c:f>
              <c:strCache>
                <c:ptCount val="4"/>
                <c:pt idx="0">
                  <c:v>stadij I</c:v>
                </c:pt>
                <c:pt idx="1">
                  <c:v>stadij II</c:v>
                </c:pt>
                <c:pt idx="2">
                  <c:v>stadij III</c:v>
                </c:pt>
                <c:pt idx="3">
                  <c:v>stadij IV</c:v>
                </c:pt>
              </c:strCache>
            </c:strRef>
          </c:cat>
          <c:val>
            <c:numRef>
              <c:f>List1!$B$1:$B$4</c:f>
              <c:numCache>
                <c:formatCode>General</c:formatCode>
                <c:ptCount val="4"/>
                <c:pt idx="0">
                  <c:v>8</c:v>
                </c:pt>
                <c:pt idx="1">
                  <c:v>32</c:v>
                </c:pt>
                <c:pt idx="2">
                  <c:v>103</c:v>
                </c:pt>
                <c:pt idx="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17-428B-BAA9-FBDA0C2EC4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98315312"/>
        <c:axId val="498317608"/>
      </c:barChart>
      <c:catAx>
        <c:axId val="498315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8317608"/>
        <c:crosses val="autoZero"/>
        <c:auto val="1"/>
        <c:lblAlgn val="ctr"/>
        <c:lblOffset val="100"/>
        <c:noMultiLvlLbl val="0"/>
      </c:catAx>
      <c:valAx>
        <c:axId val="498317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8315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588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4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756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909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153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093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88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34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23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409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732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pPr/>
              <a:t>2/10/2022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304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авоугаоник 2">
            <a:extLst>
              <a:ext uri="{FF2B5EF4-FFF2-40B4-BE49-F238E27FC236}">
                <a16:creationId xmlns:a16="http://schemas.microsoft.com/office/drawing/2014/main" id="{99BC4D6C-A0CE-4489-B37E-9A636633B014}"/>
              </a:ext>
            </a:extLst>
          </p:cNvPr>
          <p:cNvSpPr/>
          <p:nvPr/>
        </p:nvSpPr>
        <p:spPr>
          <a:xfrm>
            <a:off x="9420045" y="-4313"/>
            <a:ext cx="2774829" cy="63404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Cyrl-BA"/>
          </a:p>
        </p:txBody>
      </p:sp>
      <p:sp>
        <p:nvSpPr>
          <p:cNvPr id="2" name="Наслов 1"/>
          <p:cNvSpPr>
            <a:spLocks noGrp="1"/>
          </p:cNvSpPr>
          <p:nvPr>
            <p:ph type="ctrTitle"/>
          </p:nvPr>
        </p:nvSpPr>
        <p:spPr>
          <a:xfrm>
            <a:off x="62111" y="830839"/>
            <a:ext cx="9353909" cy="3566160"/>
          </a:xfrm>
        </p:spPr>
        <p:txBody>
          <a:bodyPr>
            <a:normAutofit/>
          </a:bodyPr>
          <a:lstStyle/>
          <a:p>
            <a:pPr algn="ctr"/>
            <a:r>
              <a:rPr lang="sr-Latn-BA" sz="3200" b="1" dirty="0">
                <a:ea typeface="+mj-lt"/>
                <a:cs typeface="+mj-lt"/>
              </a:rPr>
              <a:t>             </a:t>
            </a:r>
            <a:endParaRPr lang="sr-Latn-RS" sz="3200" dirty="0">
              <a:cs typeface="Calibri Light"/>
            </a:endParaRPr>
          </a:p>
        </p:txBody>
      </p:sp>
      <p:sp>
        <p:nvSpPr>
          <p:cNvPr id="5" name="Оквир за текст 4">
            <a:extLst>
              <a:ext uri="{FF2B5EF4-FFF2-40B4-BE49-F238E27FC236}">
                <a16:creationId xmlns:a16="http://schemas.microsoft.com/office/drawing/2014/main" id="{26851BAE-84A5-419E-8AB8-6C7F188A5F9D}"/>
              </a:ext>
            </a:extLst>
          </p:cNvPr>
          <p:cNvSpPr txBox="1"/>
          <p:nvPr/>
        </p:nvSpPr>
        <p:spPr>
          <a:xfrm>
            <a:off x="66136" y="2754702"/>
            <a:ext cx="9371162" cy="11212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hr-HR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UTICAJ STADIJA TUMORA NA RAZVOJ ANEMIJE KOD PACIJENATA SA KOLOREKTALNIM KARCINOMOM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Оквир за текст 5">
            <a:extLst>
              <a:ext uri="{FF2B5EF4-FFF2-40B4-BE49-F238E27FC236}">
                <a16:creationId xmlns:a16="http://schemas.microsoft.com/office/drawing/2014/main" id="{B0301DE5-E2E6-49F7-80BE-E23F5F48DF4B}"/>
              </a:ext>
            </a:extLst>
          </p:cNvPr>
          <p:cNvSpPr txBox="1"/>
          <p:nvPr/>
        </p:nvSpPr>
        <p:spPr>
          <a:xfrm>
            <a:off x="62111" y="301135"/>
            <a:ext cx="942867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sr-Cyrl-BA" dirty="0">
                <a:solidFill>
                  <a:schemeClr val="accent2"/>
                </a:solidFill>
              </a:rPr>
              <a:t>UNIVERZITET U BANJOJ LUCI</a:t>
            </a:r>
            <a:endParaRPr lang="sr-Latn-RS" dirty="0">
              <a:solidFill>
                <a:schemeClr val="accent2"/>
              </a:solidFill>
            </a:endParaRPr>
          </a:p>
          <a:p>
            <a:pPr algn="ctr"/>
            <a:r>
              <a:rPr lang="sr-Cyrl-BA" dirty="0">
                <a:solidFill>
                  <a:schemeClr val="accent2"/>
                </a:solidFill>
                <a:cs typeface="Calibri"/>
              </a:rPr>
              <a:t>MEDICINSKI FAKULTET</a:t>
            </a:r>
          </a:p>
        </p:txBody>
      </p:sp>
      <p:pic>
        <p:nvPicPr>
          <p:cNvPr id="10" name="Слика 10">
            <a:extLst>
              <a:ext uri="{FF2B5EF4-FFF2-40B4-BE49-F238E27FC236}">
                <a16:creationId xmlns:a16="http://schemas.microsoft.com/office/drawing/2014/main" id="{5E45A1C4-EA41-4F9A-B0C2-6F045B191CD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1160" y="32349"/>
            <a:ext cx="941717" cy="941717"/>
          </a:xfrm>
          <a:prstGeom prst="rect">
            <a:avLst/>
          </a:prstGeom>
        </p:spPr>
      </p:pic>
      <p:pic>
        <p:nvPicPr>
          <p:cNvPr id="11" name="Слика 11">
            <a:extLst>
              <a:ext uri="{FF2B5EF4-FFF2-40B4-BE49-F238E27FC236}">
                <a16:creationId xmlns:a16="http://schemas.microsoft.com/office/drawing/2014/main" id="{EC11B65D-8346-4D54-AA88-C238BD1755B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6514" y="1436"/>
            <a:ext cx="946030" cy="946030"/>
          </a:xfrm>
          <a:prstGeom prst="rect">
            <a:avLst/>
          </a:prstGeom>
        </p:spPr>
      </p:pic>
      <p:sp>
        <p:nvSpPr>
          <p:cNvPr id="12" name="Оквир за текст 11">
            <a:extLst>
              <a:ext uri="{FF2B5EF4-FFF2-40B4-BE49-F238E27FC236}">
                <a16:creationId xmlns:a16="http://schemas.microsoft.com/office/drawing/2014/main" id="{A8E8382C-E810-45D1-8F13-B6206010E5D5}"/>
              </a:ext>
            </a:extLst>
          </p:cNvPr>
          <p:cNvSpPr txBox="1"/>
          <p:nvPr/>
        </p:nvSpPr>
        <p:spPr>
          <a:xfrm>
            <a:off x="292580" y="4993976"/>
            <a:ext cx="635191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sr-Latn-RS" b="1" dirty="0">
              <a:solidFill>
                <a:schemeClr val="accent1">
                  <a:lumMod val="75000"/>
                </a:schemeClr>
              </a:solidFill>
              <a:cs typeface="Calibri" panose="020F0502020204030204"/>
            </a:endParaRPr>
          </a:p>
          <a:p>
            <a:endParaRPr lang="sr-Cyrl-BA" dirty="0">
              <a:cs typeface="Calibri"/>
            </a:endParaRPr>
          </a:p>
          <a:p>
            <a:pPr algn="l"/>
            <a:r>
              <a:rPr lang="hr-H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Halilović </a:t>
            </a:r>
            <a:r>
              <a:rPr lang="hr-HR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Emsad</a:t>
            </a:r>
            <a:r>
              <a:rPr lang="hr-H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B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квир за текст 17">
            <a:extLst>
              <a:ext uri="{FF2B5EF4-FFF2-40B4-BE49-F238E27FC236}">
                <a16:creationId xmlns:a16="http://schemas.microsoft.com/office/drawing/2014/main" id="{1EB3078D-C5FA-47B4-A761-476112EF6243}"/>
              </a:ext>
            </a:extLst>
          </p:cNvPr>
          <p:cNvSpPr txBox="1"/>
          <p:nvPr/>
        </p:nvSpPr>
        <p:spPr>
          <a:xfrm>
            <a:off x="2337" y="5925808"/>
            <a:ext cx="935678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sr-Cyrl-BA" sz="1600" dirty="0">
                <a:solidFill>
                  <a:schemeClr val="accent2">
                    <a:lumMod val="75000"/>
                  </a:schemeClr>
                </a:solidFill>
              </a:rPr>
              <a:t>Banja Luka, </a:t>
            </a:r>
            <a:r>
              <a:rPr lang="hr-HR" sz="1600" dirty="0">
                <a:solidFill>
                  <a:schemeClr val="accent2">
                    <a:lumMod val="75000"/>
                  </a:schemeClr>
                </a:solidFill>
              </a:rPr>
              <a:t>februar</a:t>
            </a:r>
            <a:r>
              <a:rPr lang="sr-Cyrl-BA" sz="1600" dirty="0">
                <a:solidFill>
                  <a:schemeClr val="accent2">
                    <a:lumMod val="75000"/>
                  </a:schemeClr>
                </a:solidFill>
              </a:rPr>
              <a:t> 202</a:t>
            </a:r>
            <a:r>
              <a:rPr lang="hr-HR" sz="16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sr-Cyrl-BA" sz="1600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sr-Latn-RS" sz="1600" dirty="0">
              <a:solidFill>
                <a:schemeClr val="accent2">
                  <a:lumMod val="75000"/>
                </a:schemeClr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76809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301C2-3A58-4525-89F9-24EAF7375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hr-HR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US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D6DD4-E28D-47F7-9A4E-B497E199CE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9854255" cy="4023360"/>
          </a:xfrm>
        </p:spPr>
        <p:txBody>
          <a:bodyPr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debelog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crijeva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globalnom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nivou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predstavlja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treći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najčešće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dijagnosticirani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muškaraca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lvl="0" indent="0">
              <a:buNone/>
            </a:pPr>
            <a:r>
              <a:rPr lang="hr-BA" sz="1100" dirty="0"/>
              <a:t>                                                                                                                                                                                              </a:t>
            </a:r>
            <a:r>
              <a:rPr lang="hr-BA" sz="1100" dirty="0">
                <a:cs typeface="Times New Roman" pitchFamily="18" charset="0"/>
              </a:rPr>
              <a:t>C</a:t>
            </a:r>
            <a:r>
              <a:rPr lang="bs-Latn-BA" sz="1100" dirty="0">
                <a:cs typeface="Times New Roman" pitchFamily="18" charset="0"/>
              </a:rPr>
              <a:t>olorectal Cancer Statistics, 2017 CA: Cancer J Clin. </a:t>
            </a:r>
            <a:endParaRPr lang="hr-HR" sz="1100" dirty="0">
              <a:cs typeface="Times New Roman" pitchFamily="18" charset="0"/>
            </a:endParaRPr>
          </a:p>
          <a:p>
            <a:pPr marL="45720" lvl="0" indent="0">
              <a:buNone/>
            </a:pPr>
            <a:endParaRPr lang="bs-Latn-BA" dirty="0"/>
          </a:p>
          <a:p>
            <a:pPr>
              <a:buFont typeface="Wingdings" pitchFamily="2" charset="2"/>
              <a:buChar char="Ø"/>
            </a:pPr>
            <a:r>
              <a:rPr lang="bs-Latn-BA" sz="2000" dirty="0">
                <a:cs typeface="Times New Roman" pitchFamily="18" charset="0"/>
              </a:rPr>
              <a:t>1.65  milijuna novih slučajeva</a:t>
            </a:r>
          </a:p>
          <a:p>
            <a:pPr>
              <a:buFont typeface="Wingdings" pitchFamily="2" charset="2"/>
              <a:buChar char="Ø"/>
            </a:pPr>
            <a:r>
              <a:rPr lang="bs-Latn-BA" sz="2000" dirty="0">
                <a:cs typeface="Times New Roman" pitchFamily="18" charset="0"/>
              </a:rPr>
              <a:t>855 hiljada smrtnih slučajeva        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85CB12-1BA1-48A6-9590-305D33D5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084" y="2885035"/>
            <a:ext cx="3721394" cy="263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82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00EE6-F0FD-48E0-BAB3-381267F77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ctr"/>
            <a:r>
              <a:rPr lang="hr-HR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Anemija</a:t>
            </a: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3373C-6535-4555-8A16-AD09655D50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hr-H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manjene sposobnosti prenošenja kisika (</a:t>
            </a:r>
            <a:r>
              <a:rPr lang="hr-HR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oksiformnosti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krvi.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n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astaju zbog smanjenja broja eritrocita ili smanjene količine hemoglobina u jedinici volumena krvi.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 pacijenata sa CRC-om uglavnom je uzrokovana krvarenjem iz tumora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ajmanje trećina pacijenata sa </a:t>
            </a:r>
            <a:r>
              <a:rPr lang="hr-HR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kolorektalnim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karcinomom koji se </a:t>
            </a:r>
            <a:r>
              <a:rPr lang="hr-HR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operišu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su anemični </a:t>
            </a:r>
            <a:r>
              <a:rPr lang="hr-HR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preoperativno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hr-HR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reoperativna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anemija, čak i blagog stepena, povezana je sa povećanim rizikom od morbiditeta i 30-dnevnog mortaliteta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može negativno uticati na postoperativni ishod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35943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B2C0E-6F07-4712-803F-8A2EA5496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/>
            <a:br>
              <a:rPr lang="en-US" sz="4800" b="1" dirty="0">
                <a:solidFill>
                  <a:schemeClr val="tx2"/>
                </a:solidFill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144A3-C97F-426D-89B1-069B18E74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hr-HR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Postavlja se pitanje da li stadij </a:t>
            </a:r>
            <a:r>
              <a:rPr lang="hr-HR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 ima </a:t>
            </a:r>
            <a:r>
              <a:rPr lang="hr-HR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uticaja</a:t>
            </a:r>
            <a:r>
              <a:rPr lang="hr-HR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razvoj anemije i težinu njene </a:t>
            </a:r>
            <a:r>
              <a:rPr lang="hr-HR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ispoljenosti</a:t>
            </a:r>
            <a:r>
              <a:rPr lang="hr-HR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bolesnika sa karcinomskom bolesti debelog crijeva?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495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51FF7-F7AB-4957-B5F4-04961DE4A1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851" y="669851"/>
            <a:ext cx="10455349" cy="519924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hr-HR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Radna (istraživačka) hipoteza</a:t>
            </a:r>
            <a:r>
              <a:rPr lang="hr-HR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hr-H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Stepen anemije u bolesnika sa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kolorektalnim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karcinomom se povećava sa povećanjem stadija (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gradusa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 prema TNM klasifikaciji.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hr-HR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Nulta hipoteza</a:t>
            </a:r>
            <a:r>
              <a:rPr lang="hr-H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Stepen anemije u bolesnika sa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kolorektalnim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karcinomom se ne povećava sa povećanjem stadija (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gradusa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 prema TNM klasifikac</a:t>
            </a:r>
            <a:r>
              <a:rPr lang="hr-H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iji.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117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80A8F-030C-4E02-B502-05C410290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>
              <a:lnSpc>
                <a:spcPct val="100000"/>
              </a:lnSpc>
            </a:pPr>
            <a:r>
              <a:rPr lang="bs-Latn-BA" dirty="0">
                <a:solidFill>
                  <a:schemeClr val="accent2"/>
                </a:solidFill>
              </a:rPr>
              <a:t>Metod rada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C05C2-F0A4-46F4-AB55-8B2BAAD86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307805"/>
            <a:ext cx="10058400" cy="4561289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bs-Latn-B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Historija bolesti – 2016. – 2020. godine</a:t>
            </a:r>
          </a:p>
          <a:p>
            <a:pPr>
              <a:buFont typeface="Wingdings" panose="05000000000000000000" pitchFamily="2" charset="2"/>
              <a:buChar char="§"/>
            </a:pPr>
            <a:endParaRPr lang="bs-Latn-BA" sz="2000" dirty="0"/>
          </a:p>
          <a:p>
            <a:pPr marL="285750" indent="-285750">
              <a:buFont typeface="Wingdings" pitchFamily="2" charset="2"/>
              <a:buChar char="§"/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demografski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podaci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lokalizacija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kolorektalnog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postoperativni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patohistološki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nalaz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stadij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(TNM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klasifikacij</a:t>
            </a:r>
            <a:r>
              <a:rPr lang="bs-Latn-BA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hr-H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r-H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hr-HR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laboratorijski nalazi krvne slike i odnos praćenih hematoloških parametara prema </a:t>
            </a:r>
            <a:r>
              <a:rPr lang="hr-HR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patohistološkom</a:t>
            </a:r>
            <a:r>
              <a:rPr lang="hr-HR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nalazu </a:t>
            </a:r>
            <a:r>
              <a:rPr lang="hr-HR" sz="2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sz="2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</a:t>
            </a:r>
            <a:endParaRPr lang="bs-Latn-BA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504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7221E-4E31-4369-BEB3-7EF088CB0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bs-Latn-BA" sz="4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REZULTATI I DISKUSIJA</a:t>
            </a:r>
            <a:endParaRPr lang="en-US" sz="4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018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C35AF-D888-4BBB-ABC3-713E377D4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r-HR" sz="36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Spolna distribucija pacijenata</a:t>
            </a:r>
            <a:br>
              <a:rPr lang="en-US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4400" dirty="0"/>
          </a:p>
        </p:txBody>
      </p:sp>
      <p:graphicFrame>
        <p:nvGraphicFramePr>
          <p:cNvPr id="4" name="Grafikon 1">
            <a:extLst>
              <a:ext uri="{FF2B5EF4-FFF2-40B4-BE49-F238E27FC236}">
                <a16:creationId xmlns:a16="http://schemas.microsoft.com/office/drawing/2014/main" id="{076B186B-95B8-48B8-8566-78E31AB3B9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899535"/>
              </p:ext>
            </p:extLst>
          </p:nvPr>
        </p:nvGraphicFramePr>
        <p:xfrm>
          <a:off x="1066800" y="1899426"/>
          <a:ext cx="1005840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07023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F214-2E08-4325-895F-965EE93D1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z="32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Stadij tumora prema TNM klasifikaciji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graphicFrame>
        <p:nvGraphicFramePr>
          <p:cNvPr id="4" name="Grafikon 4">
            <a:extLst>
              <a:ext uri="{FF2B5EF4-FFF2-40B4-BE49-F238E27FC236}">
                <a16:creationId xmlns:a16="http://schemas.microsoft.com/office/drawing/2014/main" id="{1A9AD32A-782A-49A5-9242-BABB0CB32F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7137820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449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572E1-8A7F-467C-B85C-E3D4980CE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8183" y="1"/>
            <a:ext cx="9775634" cy="1127058"/>
          </a:xfrm>
        </p:spPr>
        <p:txBody>
          <a:bodyPr anchor="ctr">
            <a:normAutofit fontScale="90000"/>
          </a:bodyPr>
          <a:lstStyle/>
          <a:p>
            <a:br>
              <a:rPr lang="hr-HR" sz="2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hr-HR" sz="2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hr-HR" sz="2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r-HR" sz="2700" b="1" dirty="0" err="1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Multipla</a:t>
            </a:r>
            <a:r>
              <a:rPr lang="hr-HR" sz="27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komparacija (ANOVA) prosječnih vrijednosti eritrocita, hemoglobina i </a:t>
            </a:r>
            <a:r>
              <a:rPr lang="hr-HR" sz="2700" b="1" dirty="0" err="1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hematokrita</a:t>
            </a:r>
            <a:r>
              <a:rPr lang="hr-HR" sz="27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odnosu na stadij tumora debelog crijeva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81F80D2-A00F-4278-AF75-89FF5730B9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5283459"/>
              </p:ext>
            </p:extLst>
          </p:nvPr>
        </p:nvGraphicFramePr>
        <p:xfrm>
          <a:off x="1208183" y="1127057"/>
          <a:ext cx="9775630" cy="50203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1128">
                  <a:extLst>
                    <a:ext uri="{9D8B030D-6E8A-4147-A177-3AD203B41FA5}">
                      <a16:colId xmlns:a16="http://schemas.microsoft.com/office/drawing/2014/main" val="364606951"/>
                    </a:ext>
                  </a:extLst>
                </a:gridCol>
                <a:gridCol w="582473">
                  <a:extLst>
                    <a:ext uri="{9D8B030D-6E8A-4147-A177-3AD203B41FA5}">
                      <a16:colId xmlns:a16="http://schemas.microsoft.com/office/drawing/2014/main" val="366701145"/>
                    </a:ext>
                  </a:extLst>
                </a:gridCol>
                <a:gridCol w="771573">
                  <a:extLst>
                    <a:ext uri="{9D8B030D-6E8A-4147-A177-3AD203B41FA5}">
                      <a16:colId xmlns:a16="http://schemas.microsoft.com/office/drawing/2014/main" val="978629193"/>
                    </a:ext>
                  </a:extLst>
                </a:gridCol>
                <a:gridCol w="771573">
                  <a:extLst>
                    <a:ext uri="{9D8B030D-6E8A-4147-A177-3AD203B41FA5}">
                      <a16:colId xmlns:a16="http://schemas.microsoft.com/office/drawing/2014/main" val="1035659184"/>
                    </a:ext>
                  </a:extLst>
                </a:gridCol>
                <a:gridCol w="1182135">
                  <a:extLst>
                    <a:ext uri="{9D8B030D-6E8A-4147-A177-3AD203B41FA5}">
                      <a16:colId xmlns:a16="http://schemas.microsoft.com/office/drawing/2014/main" val="2061162373"/>
                    </a:ext>
                  </a:extLst>
                </a:gridCol>
                <a:gridCol w="1182135">
                  <a:extLst>
                    <a:ext uri="{9D8B030D-6E8A-4147-A177-3AD203B41FA5}">
                      <a16:colId xmlns:a16="http://schemas.microsoft.com/office/drawing/2014/main" val="3540468636"/>
                    </a:ext>
                  </a:extLst>
                </a:gridCol>
                <a:gridCol w="1140674">
                  <a:extLst>
                    <a:ext uri="{9D8B030D-6E8A-4147-A177-3AD203B41FA5}">
                      <a16:colId xmlns:a16="http://schemas.microsoft.com/office/drawing/2014/main" val="2485770425"/>
                    </a:ext>
                  </a:extLst>
                </a:gridCol>
                <a:gridCol w="860564">
                  <a:extLst>
                    <a:ext uri="{9D8B030D-6E8A-4147-A177-3AD203B41FA5}">
                      <a16:colId xmlns:a16="http://schemas.microsoft.com/office/drawing/2014/main" val="4253815548"/>
                    </a:ext>
                  </a:extLst>
                </a:gridCol>
                <a:gridCol w="860564">
                  <a:extLst>
                    <a:ext uri="{9D8B030D-6E8A-4147-A177-3AD203B41FA5}">
                      <a16:colId xmlns:a16="http://schemas.microsoft.com/office/drawing/2014/main" val="3522744608"/>
                    </a:ext>
                  </a:extLst>
                </a:gridCol>
                <a:gridCol w="1152811">
                  <a:extLst>
                    <a:ext uri="{9D8B030D-6E8A-4147-A177-3AD203B41FA5}">
                      <a16:colId xmlns:a16="http://schemas.microsoft.com/office/drawing/2014/main" val="1650969978"/>
                    </a:ext>
                  </a:extLst>
                </a:gridCol>
              </a:tblGrid>
              <a:tr h="55309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95%Confidence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Interval of Mean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Min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Max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test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extLst>
                  <a:ext uri="{0D108BD9-81ED-4DB2-BD59-A6C34878D82A}">
                    <a16:rowId xmlns:a16="http://schemas.microsoft.com/office/drawing/2014/main" val="3468551980"/>
                  </a:ext>
                </a:extLst>
              </a:tr>
              <a:tr h="55309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Stadij tumora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Mean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S.D.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Lower Bound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Upper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Bound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ANOVA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extLst>
                  <a:ext uri="{0D108BD9-81ED-4DB2-BD59-A6C34878D82A}">
                    <a16:rowId xmlns:a16="http://schemas.microsoft.com/office/drawing/2014/main" val="733074916"/>
                  </a:ext>
                </a:extLst>
              </a:tr>
              <a:tr h="274826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Eritrociti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X10e12/l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5.1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0.281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extLst>
                  <a:ext uri="{0D108BD9-81ED-4DB2-BD59-A6C34878D82A}">
                    <a16:rowId xmlns:a16="http://schemas.microsoft.com/office/drawing/2014/main" val="804894609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5.2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658492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2.7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5.6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688665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IV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5.6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095829"/>
                  </a:ext>
                </a:extLst>
              </a:tr>
              <a:tr h="428890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Hemoglobin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g/l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107.4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27.9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84.0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130.7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53.4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137.0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</a:rPr>
                        <a:t>0.169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extLst>
                  <a:ext uri="{0D108BD9-81ED-4DB2-BD59-A6C34878D82A}">
                    <a16:rowId xmlns:a16="http://schemas.microsoft.com/office/drawing/2014/main" val="4180376902"/>
                  </a:ext>
                </a:extLst>
              </a:tr>
              <a:tr h="4288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110.0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16.4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104.0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116.0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82.0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161.0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14369"/>
                  </a:ext>
                </a:extLst>
              </a:tr>
              <a:tr h="4288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110.6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15.0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107.7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113.6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75.2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141.0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2254300"/>
                  </a:ext>
                </a:extLst>
              </a:tr>
              <a:tr h="4288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IV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100.0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16.3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90.2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109.9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78.4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128.0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3801"/>
                  </a:ext>
                </a:extLst>
              </a:tr>
              <a:tr h="274826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 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Hematokrit</a:t>
                      </a:r>
                      <a:endParaRPr lang="en-US" sz="1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%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34.0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30.5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37.4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25.0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38.1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0.865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extLst>
                  <a:ext uri="{0D108BD9-81ED-4DB2-BD59-A6C34878D82A}">
                    <a16:rowId xmlns:a16="http://schemas.microsoft.com/office/drawing/2014/main" val="2069251018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34.3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32.8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35.8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27.0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47.3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818013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III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101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33.5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32.6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34.4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17.9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43.0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117807"/>
                  </a:ext>
                </a:extLst>
              </a:tr>
              <a:tr h="274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effectLst/>
                        </a:rPr>
                        <a:t>IV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12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33.6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4.3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30.8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36.4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</a:rPr>
                        <a:t>27.2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</a:rPr>
                        <a:t>40.6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58" marR="6115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1907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0907AD4-B98C-465B-B9F7-E4A408C4A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08757" y="-75691"/>
            <a:ext cx="16433829" cy="532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51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3FAC8-B49E-42CF-8C89-DD5622D1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3"/>
          </a:xfrm>
        </p:spPr>
        <p:txBody>
          <a:bodyPr anchor="t">
            <a:normAutofit fontScale="90000"/>
          </a:bodyPr>
          <a:lstStyle/>
          <a:p>
            <a:r>
              <a:rPr lang="hr-HR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ZAKLJUČCI</a:t>
            </a:r>
            <a:br>
              <a:rPr lang="hr-HR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hr-HR" sz="32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D2ABC-1445-4E69-8225-41B813B18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988906"/>
            <a:ext cx="10058400" cy="4880188"/>
          </a:xfrm>
        </p:spPr>
        <p:txBody>
          <a:bodyPr/>
          <a:lstStyle/>
          <a:p>
            <a:pPr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Najveći broj ispitanika je imao stadij III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 (65,8%), dok je najmanji broj ispitanika, njih 5,2%, imalo stadij I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Nema statistički značajne razlike u prosječnim vrijednostima eritrocita, hemoglobina i </a:t>
            </a:r>
            <a:r>
              <a:rPr lang="hr-HR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hematokrita</a:t>
            </a:r>
            <a:r>
              <a:rPr lang="hr-HR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odnosu na stadij tumora kod naših ispitanika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istraživanja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potvrdili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nultu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hipotezu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tj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stepen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anemije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bolesnika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kolorektalnim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karcinomom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ne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povećava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povećanjem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stadija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karcinoma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655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>
            <a:extLst>
              <a:ext uri="{FF2B5EF4-FFF2-40B4-BE49-F238E27FC236}">
                <a16:creationId xmlns:a16="http://schemas.microsoft.com/office/drawing/2014/main" id="{CB4B859E-4ED2-4482-BDDE-AE8BA990F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BA" dirty="0">
                <a:solidFill>
                  <a:schemeClr val="accent2"/>
                </a:solidFill>
                <a:cs typeface="Calibri Light"/>
              </a:rPr>
              <a:t>LITERATURA</a:t>
            </a:r>
            <a:endParaRPr lang="sr-Latn-RS" dirty="0">
              <a:solidFill>
                <a:schemeClr val="accent2"/>
              </a:solidFill>
            </a:endParaRPr>
          </a:p>
        </p:txBody>
      </p:sp>
      <p:pic>
        <p:nvPicPr>
          <p:cNvPr id="4" name="Content Placeholder 3" descr="MEDAR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35977" y="1837509"/>
            <a:ext cx="4197532" cy="4214948"/>
          </a:xfrm>
        </p:spPr>
      </p:pic>
    </p:spTree>
    <p:extLst>
      <p:ext uri="{BB962C8B-B14F-4D97-AF65-F5344CB8AC3E}">
        <p14:creationId xmlns:p14="http://schemas.microsoft.com/office/powerpoint/2010/main" val="2339513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0000"/>
            <a:shade val="97000"/>
            <a:satMod val="1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54CE3AD-C754-4F1E-A76F-1EDDF7179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57897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аслов 1">
            <a:extLst>
              <a:ext uri="{FF2B5EF4-FFF2-40B4-BE49-F238E27FC236}">
                <a16:creationId xmlns:a16="http://schemas.microsoft.com/office/drawing/2014/main" id="{26243245-94E5-4DB3-AE4C-60E61B283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643467"/>
            <a:ext cx="4249446" cy="5571066"/>
          </a:xfrm>
        </p:spPr>
        <p:txBody>
          <a:bodyPr anchor="ctr">
            <a:normAutofit/>
          </a:bodyPr>
          <a:lstStyle/>
          <a:p>
            <a:r>
              <a:rPr lang="sr-Cyrl-BA" sz="4000" dirty="0">
                <a:solidFill>
                  <a:srgbClr val="FFFFFF"/>
                </a:solidFill>
                <a:cs typeface="Calibri Light"/>
              </a:rPr>
              <a:t>HVALA NA PAŽNJI!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38B743-4443-4735-BFC2-B514F6409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578973" y="0"/>
            <a:ext cx="761302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Чувар мјеста за садржај 2">
            <a:extLst>
              <a:ext uri="{FF2B5EF4-FFF2-40B4-BE49-F238E27FC236}">
                <a16:creationId xmlns:a16="http://schemas.microsoft.com/office/drawing/2014/main" id="{D5862604-D4AA-4D68-8261-99B185690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4206" y="643467"/>
            <a:ext cx="6104288" cy="5571065"/>
          </a:xfrm>
        </p:spPr>
        <p:txBody>
          <a:bodyPr anchor="ctr">
            <a:normAutofit/>
          </a:bodyPr>
          <a:lstStyle/>
          <a:p>
            <a:endParaRPr lang="sr-Cyrl-BA" sz="1800" dirty="0">
              <a:solidFill>
                <a:srgbClr val="FFFFFF"/>
              </a:solidFill>
            </a:endParaRPr>
          </a:p>
        </p:txBody>
      </p:sp>
      <p:pic>
        <p:nvPicPr>
          <p:cNvPr id="1028" name="Picture 4" descr="Orange Hue, Tints, Shades &amp; Tones (Hue) ( pure color ) with Tints (hue +  white), Shades (hue + black… | Grey color scheme, Grey colour scheme  bedroom, Color schem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4183" y="670561"/>
            <a:ext cx="6087291" cy="55299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8348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5743</TotalTime>
  <Words>522</Words>
  <Application>Microsoft Office PowerPoint</Application>
  <PresentationFormat>Widescreen</PresentationFormat>
  <Paragraphs>179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Calibri Light</vt:lpstr>
      <vt:lpstr>Times New Roman</vt:lpstr>
      <vt:lpstr>Wingdings</vt:lpstr>
      <vt:lpstr>Retrospect</vt:lpstr>
      <vt:lpstr>             </vt:lpstr>
      <vt:lpstr>Uvod</vt:lpstr>
      <vt:lpstr>Anemija</vt:lpstr>
      <vt:lpstr> </vt:lpstr>
      <vt:lpstr>PowerPoint Presentation</vt:lpstr>
      <vt:lpstr>Metod rada</vt:lpstr>
      <vt:lpstr>PowerPoint Presentation</vt:lpstr>
      <vt:lpstr>Spolna distribucija pacijenata </vt:lpstr>
      <vt:lpstr>Stadij tumora prema TNM klasifikaciji </vt:lpstr>
      <vt:lpstr>   Multipla komparacija (ANOVA) prosječnih vrijednosti eritrocita, hemoglobina i hematokrita u odnosu na stadij tumora debelog crijeva </vt:lpstr>
      <vt:lpstr>ZAKLJUČCI  </vt:lpstr>
      <vt:lpstr>LITERATURA</vt:lpstr>
      <vt:lpstr>HVALA NA PAŽNJI!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презентација</dc:title>
  <dc:creator>Korisnik UKCS</dc:creator>
  <cp:lastModifiedBy>User</cp:lastModifiedBy>
  <cp:revision>342</cp:revision>
  <dcterms:created xsi:type="dcterms:W3CDTF">2021-11-10T04:43:22Z</dcterms:created>
  <dcterms:modified xsi:type="dcterms:W3CDTF">2022-02-10T20:48:34Z</dcterms:modified>
</cp:coreProperties>
</file>