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21"/>
  </p:notesMasterIdLst>
  <p:sldIdLst>
    <p:sldId id="271" r:id="rId2"/>
    <p:sldId id="276" r:id="rId3"/>
    <p:sldId id="277" r:id="rId4"/>
    <p:sldId id="279" r:id="rId5"/>
    <p:sldId id="292" r:id="rId6"/>
    <p:sldId id="281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4" r:id="rId17"/>
    <p:sldId id="303" r:id="rId18"/>
    <p:sldId id="305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9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4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EF6EA-26B4-4DA5-B697-9969159E7EA6}" type="datetimeFigureOut">
              <a:rPr lang="en-US" smtClean="0"/>
              <a:t>2/27/2022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CDF44-D452-4C61-97C3-7DA1244403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240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40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33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16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/>
              <a:t>2/27/2022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99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/>
              <a:t>2/27/2022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20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/>
              <a:t>2/27/2022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48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/>
              <a:t>2/27/2022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49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/>
              <a:t>2/27/2022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14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/>
              <a:t>2/27/2022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51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17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11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/>
              <a:t>2/27/2022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869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6E8601D-C1EC-4117-A63D-BE06A36A281A}"/>
              </a:ext>
            </a:extLst>
          </p:cNvPr>
          <p:cNvSpPr/>
          <p:nvPr/>
        </p:nvSpPr>
        <p:spPr>
          <a:xfrm>
            <a:off x="97491" y="490974"/>
            <a:ext cx="8938953" cy="29065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  <a:spcAft>
                <a:spcPts val="1000"/>
              </a:spcAft>
            </a:pP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Analiza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racionalne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bezbedne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upotrebe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antibiotika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u 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bolničkoj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praksi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–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Studija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slučaja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Kantonalna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bolnica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„Dr. Irfan 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Ljubijankić</a:t>
            </a:r>
            <a:r>
              <a:rPr lang="en-US" sz="32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“ </a:t>
            </a:r>
            <a:r>
              <a:rPr lang="en-US" sz="3200" b="1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Bihać</a:t>
            </a:r>
            <a:endParaRPr lang="en-US" sz="3200" dirty="0">
              <a:solidFill>
                <a:srgbClr val="00000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3554088"/>
            <a:ext cx="9144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Edhem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Midžić</a:t>
            </a:r>
            <a:endParaRPr lang="bs-Latn-B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bs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bs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Banja Luka, </a:t>
            </a:r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februar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</a:t>
            </a:r>
            <a: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godine</a:t>
            </a:r>
            <a:endParaRPr lang="bs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s-Latn-B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bs-Latn-B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s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16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2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192948" y="832381"/>
            <a:ext cx="8749716" cy="42675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Bakterijska</a:t>
            </a:r>
            <a:r>
              <a:rPr lang="en-US" sz="32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rezistencija</a:t>
            </a:r>
            <a:r>
              <a:rPr lang="en-US" sz="32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32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antimikrobne</a:t>
            </a:r>
            <a:r>
              <a:rPr lang="en-US" sz="32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lijekove</a:t>
            </a:r>
            <a:r>
              <a:rPr lang="en-US" sz="32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en-US" sz="3200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indikativan</a:t>
            </a:r>
            <a:r>
              <a:rPr lang="en-US" sz="32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problem </a:t>
            </a:r>
            <a:r>
              <a:rPr lang="en-US" sz="3200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globalnog</a:t>
            </a:r>
            <a:r>
              <a:rPr lang="en-US" sz="32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zdravstva</a:t>
            </a:r>
            <a:r>
              <a:rPr lang="en-US" sz="32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32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hr-HR" sz="32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Kontrolisana, racionalna primjena antibakterijskog lijeka za sada je najuspješniji način borbe protiv razvoja rezistencije uz istovremeno optimalno liječenje pacijenta</a:t>
            </a:r>
            <a:r>
              <a:rPr lang="en-US" sz="32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</p:spTree>
    <p:extLst>
      <p:ext uri="{BB962C8B-B14F-4D97-AF65-F5344CB8AC3E}">
        <p14:creationId xmlns:p14="http://schemas.microsoft.com/office/powerpoint/2010/main" val="238035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3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184558" y="29000"/>
            <a:ext cx="8774884" cy="60173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en-US" sz="24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CILJEVI RADA</a:t>
            </a:r>
          </a:p>
          <a:p>
            <a:pPr marL="342900" lvl="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analiza potrošnje rezervnih antibiotika (uz dodatak cefazolina) sa liste rezervnih antibiotika Kantonalne Bolnice „Dr. Irfan Ljubijankić“ Bihać u ustanovi i na kirurškim odjelima</a:t>
            </a:r>
            <a:endParaRPr lang="en-US" sz="24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buFont typeface="Symbol" panose="05050102010706020507" pitchFamily="18" charset="2"/>
              <a:buChar char="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analiza mikrobiološkog i higijenskoepidemiološkog profila odjela i pacijenata na kirurškim odjelima KB.„Dr. Irfan Ljubijankić“ Bihać</a:t>
            </a:r>
            <a:endParaRPr lang="en-US" sz="24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analiza indikatora kvaliteta i bezbjednosti pacijenata u kontekstu upravljanja antibiotskom rezistencijom</a:t>
            </a:r>
            <a:endParaRPr lang="en-US" sz="24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86076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</p:spTree>
    <p:extLst>
      <p:ext uri="{BB962C8B-B14F-4D97-AF65-F5344CB8AC3E}">
        <p14:creationId xmlns:p14="http://schemas.microsoft.com/office/powerpoint/2010/main" val="99879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4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s-Latn-B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ETODOLOGIJA</a:t>
            </a:r>
            <a:endParaRPr lang="en-US" sz="36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176168" y="1042609"/>
            <a:ext cx="8749717" cy="441178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Sprovedena je retrospektivna studija koja je obuhvatila vremenski period od  početka 2015. godine pa sve do kraja 2017. godine. </a:t>
            </a:r>
            <a:endParaRPr lang="en-US" sz="24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endParaRPr lang="en-US" sz="24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 obzir su uzeti antibiotici sa liste rezervnih antibiotika (uz dodatak cefazolina) Kantonalne Bolnice „Dr.Irfan Ljubijankić“ Bihać, koji su upotrebljavani u ustanovi i na kirurškim odjelima.</a:t>
            </a:r>
            <a:endParaRPr lang="pl-PL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</p:spTree>
    <p:extLst>
      <p:ext uri="{BB962C8B-B14F-4D97-AF65-F5344CB8AC3E}">
        <p14:creationId xmlns:p14="http://schemas.microsoft.com/office/powerpoint/2010/main" val="109440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5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197141" y="457834"/>
            <a:ext cx="8749717" cy="515044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Podaci o potrošnji antibiotika obrađeni su prema ATC / DDD metodologiji i prikazani su kao DDD / 100 postelja / dan.</a:t>
            </a:r>
            <a:endParaRPr lang="en-US" sz="24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endParaRPr lang="en-US" sz="2400" dirty="0">
              <a:solidFill>
                <a:srgbClr val="00000A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Korištena je verzija ATC / DDD </a:t>
            </a:r>
            <a:r>
              <a:rPr lang="hr-HR" sz="2400" i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Index 2018.</a:t>
            </a:r>
            <a:endParaRPr lang="en-US" sz="2400" i="1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endParaRPr lang="en-US" sz="2400" i="1" dirty="0">
              <a:solidFill>
                <a:srgbClr val="00000A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Analiza podataka je obavljena  uz pomoć AMC Tool verzija 1.5.0. objavljene 20. Aprila 2015. godine </a:t>
            </a:r>
            <a:endParaRPr lang="en-US" sz="2400" b="1" spc="50" dirty="0">
              <a:ln w="0"/>
              <a:solidFill>
                <a:schemeClr val="tx1">
                  <a:lumMod val="65000"/>
                  <a:lumOff val="3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</p:spTree>
    <p:extLst>
      <p:ext uri="{BB962C8B-B14F-4D97-AF65-F5344CB8AC3E}">
        <p14:creationId xmlns:p14="http://schemas.microsoft.com/office/powerpoint/2010/main" val="390767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0059" y="1099368"/>
            <a:ext cx="8690994" cy="1668999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</a:pPr>
            <a:r>
              <a:rPr lang="hr-HR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Tabela br. 1 </a:t>
            </a:r>
            <a:r>
              <a:rPr lang="hr-HR" i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Potrošnja rezervnih antibiotika (uz dodatak cefazolina) u KB." Dr. Irfan Ljubijankić"   Bihać u periodu 2015-2017 na petom nivou ATC klasifikacije izražen kao DDD / postelja / dan.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6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8236DC0-8E4C-4A0A-8EBA-EAA41D4E1B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3565062"/>
              </p:ext>
            </p:extLst>
          </p:nvPr>
        </p:nvGraphicFramePr>
        <p:xfrm>
          <a:off x="1992727" y="3091887"/>
          <a:ext cx="5153025" cy="18874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2645">
                  <a:extLst>
                    <a:ext uri="{9D8B030D-6E8A-4147-A177-3AD203B41FA5}">
                      <a16:colId xmlns:a16="http://schemas.microsoft.com/office/drawing/2014/main" val="1056128391"/>
                    </a:ext>
                  </a:extLst>
                </a:gridCol>
                <a:gridCol w="2087880">
                  <a:extLst>
                    <a:ext uri="{9D8B030D-6E8A-4147-A177-3AD203B41FA5}">
                      <a16:colId xmlns:a16="http://schemas.microsoft.com/office/drawing/2014/main" val="3870104288"/>
                    </a:ext>
                  </a:extLst>
                </a:gridCol>
                <a:gridCol w="687070">
                  <a:extLst>
                    <a:ext uri="{9D8B030D-6E8A-4147-A177-3AD203B41FA5}">
                      <a16:colId xmlns:a16="http://schemas.microsoft.com/office/drawing/2014/main" val="1631109339"/>
                    </a:ext>
                  </a:extLst>
                </a:gridCol>
                <a:gridCol w="511810">
                  <a:extLst>
                    <a:ext uri="{9D8B030D-6E8A-4147-A177-3AD203B41FA5}">
                      <a16:colId xmlns:a16="http://schemas.microsoft.com/office/drawing/2014/main" val="314899022"/>
                    </a:ext>
                  </a:extLst>
                </a:gridCol>
                <a:gridCol w="511810">
                  <a:extLst>
                    <a:ext uri="{9D8B030D-6E8A-4147-A177-3AD203B41FA5}">
                      <a16:colId xmlns:a16="http://schemas.microsoft.com/office/drawing/2014/main" val="1314053662"/>
                    </a:ext>
                  </a:extLst>
                </a:gridCol>
                <a:gridCol w="511810">
                  <a:extLst>
                    <a:ext uri="{9D8B030D-6E8A-4147-A177-3AD203B41FA5}">
                      <a16:colId xmlns:a16="http://schemas.microsoft.com/office/drawing/2014/main" val="887188001"/>
                    </a:ext>
                  </a:extLst>
                </a:gridCol>
              </a:tblGrid>
              <a:tr h="269875">
                <a:tc row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ATC kod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Naziv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Put primjene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DDD/100postelja/dan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8360363"/>
                  </a:ext>
                </a:extLst>
              </a:tr>
              <a:tr h="2698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2015.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2016.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2017.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extLst>
                  <a:ext uri="{0D108BD9-81ED-4DB2-BD59-A6C34878D82A}">
                    <a16:rowId xmlns:a16="http://schemas.microsoft.com/office/drawing/2014/main" val="2239890888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J01CR02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 err="1">
                          <a:effectLst/>
                        </a:rPr>
                        <a:t>Amoksicilini</a:t>
                      </a:r>
                      <a:r>
                        <a:rPr lang="en-US" sz="1200" dirty="0">
                          <a:effectLst/>
                        </a:rPr>
                        <a:t> inhibitor </a:t>
                      </a:r>
                      <a:r>
                        <a:rPr lang="en-US" sz="1200" dirty="0" err="1">
                          <a:effectLst/>
                        </a:rPr>
                        <a:t>enzima</a:t>
                      </a:r>
                      <a:endParaRPr lang="en-US" sz="110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P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0,011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0,019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0,016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extLst>
                  <a:ext uri="{0D108BD9-81ED-4DB2-BD59-A6C34878D82A}">
                    <a16:rowId xmlns:a16="http://schemas.microsoft.com/office/drawing/2014/main" val="3104101001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J01DB04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Cefazolin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P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0,037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0,044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0,048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extLst>
                  <a:ext uri="{0D108BD9-81ED-4DB2-BD59-A6C34878D82A}">
                    <a16:rowId xmlns:a16="http://schemas.microsoft.com/office/drawing/2014/main" val="4230554895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J01DD04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Ceftriakson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P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0,046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0,058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0,066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extLst>
                  <a:ext uri="{0D108BD9-81ED-4DB2-BD59-A6C34878D82A}">
                    <a16:rowId xmlns:a16="http://schemas.microsoft.com/office/drawing/2014/main" val="2431151660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J01DH51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Imipenem i inhibitor enzima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P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0,007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0,002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</a:rPr>
                        <a:t>0,002</a:t>
                      </a:r>
                      <a:endParaRPr lang="en-US" sz="110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68580" marT="0" marB="0" anchor="ctr"/>
                </a:tc>
                <a:extLst>
                  <a:ext uri="{0D108BD9-81ED-4DB2-BD59-A6C34878D82A}">
                    <a16:rowId xmlns:a16="http://schemas.microsoft.com/office/drawing/2014/main" val="11607181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084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8782" y="919499"/>
            <a:ext cx="8690994" cy="1706255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hr-HR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Tabela br. 2</a:t>
            </a:r>
            <a:r>
              <a:rPr lang="hr-HR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i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Potrošnja rezervnih antibiotika (uz dodatak cefazolina) na kirurškim odjelima KB." Dr. Irfan Ljubijankić "Bihać u periodu 2015 – 2017 na petom nivou ATC klasifikacije izražen kao DDD / postelja / dan.</a:t>
            </a:r>
            <a:endParaRPr lang="en-US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7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CE66E1-D3B9-4A7D-8186-711141F95E4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478" y="2735580"/>
            <a:ext cx="5600700" cy="269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3347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5226" y="4759914"/>
            <a:ext cx="8690994" cy="1314629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hr-HR" sz="18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Slika br. 1</a:t>
            </a:r>
            <a:r>
              <a:rPr lang="hr-HR" sz="18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1800" i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Broj uzetih mikrobioloških uzoraka na kirurškim odjelima KB. "Dr. Irfan Ljubijankić" Bihać u periodu 2015-2017.</a:t>
            </a:r>
            <a:endParaRPr lang="en-US" sz="1800" dirty="0">
              <a:solidFill>
                <a:srgbClr val="00000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8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93A48F-2356-4FD0-8699-4EF014A99B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876" y="1029325"/>
            <a:ext cx="6401693" cy="375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06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5226" y="4759914"/>
            <a:ext cx="8690994" cy="1314629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hr-HR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Slika br. 2</a:t>
            </a:r>
            <a:r>
              <a:rPr lang="hr-HR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i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Procenat izolovanih mikrobioloških uzoraka na kirurškim odjelima KB. " Dr. Irfan Ljubijankić"   u periodu 2015 – 2017.</a:t>
            </a:r>
            <a:endParaRPr lang="en-US" dirty="0">
              <a:solidFill>
                <a:srgbClr val="00000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9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93A48F-2356-4FD0-8699-4EF014A99B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9876" y="1029325"/>
            <a:ext cx="6401693" cy="3753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128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5226" y="4759914"/>
            <a:ext cx="8690994" cy="1314629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hr-HR" sz="18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Slika br. 3</a:t>
            </a:r>
            <a:r>
              <a:rPr lang="hr-HR" sz="18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r-HR" sz="1800" i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Broj uzetih mikrobioloških uzoraka od strane HES službe na kirurškim odjelima KB. "  Dr. Irfan Ljubijankić" Bihać u periodu 2015 - 2017.</a:t>
            </a:r>
            <a:endParaRPr lang="en-US" sz="1800" dirty="0">
              <a:solidFill>
                <a:srgbClr val="00000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10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93A48F-2356-4FD0-8699-4EF014A99B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9876" y="1034088"/>
            <a:ext cx="6401693" cy="374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45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5226" y="4759914"/>
            <a:ext cx="8690994" cy="1314629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hr-HR" sz="1800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Slika br. 4 </a:t>
            </a:r>
            <a:r>
              <a:rPr lang="hr-HR" sz="1800" i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Procenat izolovanih mikrobioloških uzoraka uzetih od strane HES-službe na kirurškim odjelima KB. "   Dr. Irfan Ljubijankić "  u periodu 2015 - 2017.</a:t>
            </a:r>
            <a:endParaRPr lang="en-US" sz="1800" dirty="0">
              <a:solidFill>
                <a:srgbClr val="00000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11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93A48F-2356-4FD0-8699-4EF014A99B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9876" y="1034088"/>
            <a:ext cx="6401693" cy="374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65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8782" y="919499"/>
            <a:ext cx="8690994" cy="1345529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hr-HR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Tabela br. 3 </a:t>
            </a:r>
            <a:r>
              <a:rPr lang="hr-HR" i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Prisustvo i struktura izolovanih bakterija na kirurškim odjelima KB. "  Dr. Irfan Ljubijankić"   Bihać u periodu 2015 – 2017.</a:t>
            </a:r>
            <a:endParaRPr lang="en-US" dirty="0">
              <a:solidFill>
                <a:srgbClr val="00000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12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8D90F3D-0A3C-4A50-9CB1-F2F9C1407A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426" y="2057700"/>
            <a:ext cx="4601147" cy="413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8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8782" y="919499"/>
            <a:ext cx="8690994" cy="1345529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hr-HR" b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Tabela br. 4 </a:t>
            </a:r>
            <a:r>
              <a:rPr lang="hr-HR" i="1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Stopa incidencije bolničkih infekcija u ustanovi i na kirurškim odjelima KB. "  Dr. Irfan Ljubijankić"   Bihać u periodu 2015 – 2017.</a:t>
            </a:r>
            <a:endParaRPr lang="en-US" dirty="0">
              <a:solidFill>
                <a:srgbClr val="00000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13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89A1CCA-C889-4785-AC42-4B5FEB943D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996940"/>
              </p:ext>
            </p:extLst>
          </p:nvPr>
        </p:nvGraphicFramePr>
        <p:xfrm>
          <a:off x="2379662" y="2698943"/>
          <a:ext cx="4384675" cy="22020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45055">
                  <a:extLst>
                    <a:ext uri="{9D8B030D-6E8A-4147-A177-3AD203B41FA5}">
                      <a16:colId xmlns:a16="http://schemas.microsoft.com/office/drawing/2014/main" val="1818550890"/>
                    </a:ext>
                  </a:extLst>
                </a:gridCol>
                <a:gridCol w="680085">
                  <a:extLst>
                    <a:ext uri="{9D8B030D-6E8A-4147-A177-3AD203B41FA5}">
                      <a16:colId xmlns:a16="http://schemas.microsoft.com/office/drawing/2014/main" val="412246869"/>
                    </a:ext>
                  </a:extLst>
                </a:gridCol>
                <a:gridCol w="680085">
                  <a:extLst>
                    <a:ext uri="{9D8B030D-6E8A-4147-A177-3AD203B41FA5}">
                      <a16:colId xmlns:a16="http://schemas.microsoft.com/office/drawing/2014/main" val="134167343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39286164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 dirty="0">
                          <a:effectLst/>
                        </a:rPr>
                        <a:t>ODJELI</a:t>
                      </a:r>
                      <a:endParaRPr lang="en-US" sz="110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 dirty="0">
                          <a:effectLst/>
                        </a:rPr>
                        <a:t>2015.</a:t>
                      </a:r>
                      <a:endParaRPr lang="en-US" sz="110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 dirty="0">
                          <a:effectLst/>
                        </a:rPr>
                        <a:t>2016.</a:t>
                      </a:r>
                      <a:endParaRPr lang="en-US" sz="110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 dirty="0">
                          <a:effectLst/>
                        </a:rPr>
                        <a:t>2017.</a:t>
                      </a:r>
                      <a:endParaRPr lang="en-US" sz="110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extLst>
                  <a:ext uri="{0D108BD9-81ED-4DB2-BD59-A6C34878D82A}">
                    <a16:rowId xmlns:a16="http://schemas.microsoft.com/office/drawing/2014/main" val="28240205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Kirurgija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0,27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0,27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1,1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extLst>
                  <a:ext uri="{0D108BD9-81ED-4DB2-BD59-A6C34878D82A}">
                    <a16:rowId xmlns:a16="http://schemas.microsoft.com/office/drawing/2014/main" val="22016431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JIL - Kirurgije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0,82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1,1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1,1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extLst>
                  <a:ext uri="{0D108BD9-81ED-4DB2-BD59-A6C34878D82A}">
                    <a16:rowId xmlns:a16="http://schemas.microsoft.com/office/drawing/2014/main" val="14624393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 dirty="0">
                          <a:effectLst/>
                        </a:rPr>
                        <a:t>Urologija</a:t>
                      </a:r>
                      <a:endParaRPr lang="en-US" sz="110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0,27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0,0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0,0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extLst>
                  <a:ext uri="{0D108BD9-81ED-4DB2-BD59-A6C34878D82A}">
                    <a16:rowId xmlns:a16="http://schemas.microsoft.com/office/drawing/2014/main" val="22706752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Ortopedija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0,0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0,0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0,0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extLst>
                  <a:ext uri="{0D108BD9-81ED-4DB2-BD59-A6C34878D82A}">
                    <a16:rowId xmlns:a16="http://schemas.microsoft.com/office/drawing/2014/main" val="219767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Ginekologija/akušerstvo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0,27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0,0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0,27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extLst>
                  <a:ext uri="{0D108BD9-81ED-4DB2-BD59-A6C34878D82A}">
                    <a16:rowId xmlns:a16="http://schemas.microsoft.com/office/drawing/2014/main" val="2935497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Ostali odjeli / službe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3,01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>
                          <a:effectLst/>
                        </a:rPr>
                        <a:t>2,74</a:t>
                      </a:r>
                      <a:endParaRPr lang="en-US" sz="110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hr-HR" sz="1200" dirty="0">
                          <a:effectLst/>
                        </a:rPr>
                        <a:t>2,47</a:t>
                      </a:r>
                      <a:endParaRPr lang="en-US" sz="1100" dirty="0">
                        <a:solidFill>
                          <a:srgbClr val="00000A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0005" marR="68580" marT="0" marB="0" anchor="ctr" anchorCtr="1"/>
                </a:tc>
                <a:extLst>
                  <a:ext uri="{0D108BD9-81ED-4DB2-BD59-A6C34878D82A}">
                    <a16:rowId xmlns:a16="http://schemas.microsoft.com/office/drawing/2014/main" val="39400817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4761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279" y="919499"/>
            <a:ext cx="8917497" cy="5011518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20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Pretpostavlja se da će do 2050. godine antimikrobna rezistencija biti odgovorna za smrt oko 10 miliona ljudi, osim toga troškovi će iznositi oko 100 triliona američkih dolara</a:t>
            </a:r>
            <a:r>
              <a:rPr lang="en-US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 marL="342900" indent="-342900" algn="just">
              <a:lnSpc>
                <a:spcPct val="20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Principi prevencije i kontrole infekcija ostaju temelj za širenje prevencije infekcija i kamen temeljac u borbi protiv širenja antibiotske rezistencije</a:t>
            </a:r>
            <a:r>
              <a:rPr lang="en-US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400" dirty="0">
              <a:solidFill>
                <a:srgbClr val="00000A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14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DISKUSIJA</a:t>
            </a:r>
          </a:p>
        </p:txBody>
      </p:sp>
    </p:spTree>
    <p:extLst>
      <p:ext uri="{BB962C8B-B14F-4D97-AF65-F5344CB8AC3E}">
        <p14:creationId xmlns:p14="http://schemas.microsoft.com/office/powerpoint/2010/main" val="2804802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279" y="919499"/>
            <a:ext cx="8917497" cy="5011518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20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Prema prikazanim rezultatima možemo vidjeti da su najveći udio u ukupnoj potrošnji posmatranih antibiotika</a:t>
            </a:r>
            <a:r>
              <a:rPr lang="en-US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imali cefalosporinski antibiotici, prije svih ceftriakson koji se izdvaja po svojoj potrošnji sa tendencijom blagog godišnjeg porasta . </a:t>
            </a:r>
            <a:endParaRPr lang="en-US" sz="24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 kirurškim odjelima  KB.“Dr. Irfan Ljubijankić“ Bihać, po potrošnji se  izdvaja cefazolin. </a:t>
            </a:r>
            <a:endParaRPr lang="en-US" sz="24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15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DISKUSIJA</a:t>
            </a:r>
          </a:p>
        </p:txBody>
      </p:sp>
    </p:spTree>
    <p:extLst>
      <p:ext uri="{BB962C8B-B14F-4D97-AF65-F5344CB8AC3E}">
        <p14:creationId xmlns:p14="http://schemas.microsoft.com/office/powerpoint/2010/main" val="3713918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279" y="919499"/>
            <a:ext cx="8917497" cy="5011518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Aft>
                <a:spcPts val="1000"/>
              </a:spcAft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 uporedimo rezultate stope incidencije intrahospitalnih infekcija u KB „Dr. Irfan Ljubijankić“ Bihać sa rezultatima na pojedinim odjelima bolnica u Republici Srbiji</a:t>
            </a:r>
            <a:r>
              <a:rPr lang="en-US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>
                <a:solidFill>
                  <a:srgbClr val="00000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rimjećujemo značajno veću stopu incidencije bolničkih infekcija </a:t>
            </a:r>
            <a:r>
              <a:rPr lang="en-US" sz="2400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odjelima u Republici Srbiji u odnosu na stopu incidencije bolničkih infekcija na kirurški</a:t>
            </a:r>
            <a:r>
              <a:rPr lang="en-US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 </a:t>
            </a:r>
            <a:r>
              <a:rPr lang="en-US" sz="2400" dirty="0" err="1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odjelima</a:t>
            </a:r>
            <a:r>
              <a:rPr lang="en-US" sz="2400" dirty="0">
                <a:solidFill>
                  <a:srgbClr val="00000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KB „Dr. Irfan Ljubijankić“ Bihać.</a:t>
            </a:r>
            <a:endParaRPr lang="en-US" sz="24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16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DISKUSIJA</a:t>
            </a:r>
          </a:p>
        </p:txBody>
      </p:sp>
    </p:spTree>
    <p:extLst>
      <p:ext uri="{BB962C8B-B14F-4D97-AF65-F5344CB8AC3E}">
        <p14:creationId xmlns:p14="http://schemas.microsoft.com/office/powerpoint/2010/main" val="3759348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251" y="1029323"/>
            <a:ext cx="8917497" cy="5217202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200000"/>
              </a:lnSpc>
              <a:spcBef>
                <a:spcPts val="2400"/>
              </a:spcBef>
              <a:spcAft>
                <a:spcPts val="0"/>
              </a:spcAft>
              <a:buFont typeface="Arial" panose="020B0604020202020204" pitchFamily="34" charset="0"/>
              <a:buChar char=""/>
            </a:pPr>
            <a:r>
              <a:rPr lang="hr-HR" sz="2000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Primjenom odgovarajućih restriktivnih i preventivnih mjera došlo se do racionalnije i svrsishodnije  primjene rezervnih antibiotika u samoj ustanovi i na odjelima kirurških grana. </a:t>
            </a:r>
            <a:endParaRPr lang="en-US" sz="20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hr-HR" sz="20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Analizom mikrobiološkog i higijenskoepidemiološkog profila odjela i pacijenata na kirurškim odjelima KB. „Dr. Irfan Ljubijankić“ Bihać, utvrdili smo da se vodeći uzročnici bolničkih infekcija u ustanovi i na odjelima kirurških grana ne razlikuju od sličnih ustanova i odjela u regionu i šire.</a:t>
            </a:r>
            <a:endParaRPr lang="en-US" sz="20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17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ZAKLJUČAK</a:t>
            </a:r>
          </a:p>
          <a:p>
            <a:pPr algn="ctr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956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>
            <a:extLst>
              <a:ext uri="{FF2B5EF4-FFF2-40B4-BE49-F238E27FC236}">
                <a16:creationId xmlns:a16="http://schemas.microsoft.com/office/drawing/2014/main" id="{FDD15385-3DAA-4C64-B8C7-66A8E43A4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1079" y="1473497"/>
            <a:ext cx="8917497" cy="3652501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200000"/>
              </a:lnSpc>
              <a:spcBef>
                <a:spcPts val="2400"/>
              </a:spcBef>
              <a:spcAft>
                <a:spcPts val="0"/>
              </a:spcAft>
              <a:buFont typeface="Arial" panose="020B0604020202020204" pitchFamily="34" charset="0"/>
              <a:buChar char=""/>
            </a:pPr>
            <a:r>
              <a:rPr lang="hr-HR" sz="2400" dirty="0">
                <a:solidFill>
                  <a:srgbClr val="00000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 osnovu navedenih činjenica, sa sigurnošću se može istaći da je KB. „Dr.Irfan Ljubijankić“ Bihać unutar ustanove i na kirurškim odjelima uspjela održati zadovoljavajući kvalitet rada i na taj način osigurati bezbjednost pacijenata i svog osoblja.</a:t>
            </a:r>
            <a:endParaRPr lang="en-US" sz="24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18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0" y="273168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ZAKLJUČAK</a:t>
            </a:r>
          </a:p>
          <a:p>
            <a:pPr algn="ctr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88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/>
              <a:t>19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017CBE-6092-4BBC-9071-0875796BA37A}"/>
              </a:ext>
            </a:extLst>
          </p:cNvPr>
          <p:cNvSpPr/>
          <p:nvPr/>
        </p:nvSpPr>
        <p:spPr>
          <a:xfrm>
            <a:off x="4512412" y="5037451"/>
            <a:ext cx="410721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r-Latn-RS" sz="44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</a:t>
            </a:r>
            <a:endParaRPr lang="en-US" sz="4400" b="1" spc="50" dirty="0">
              <a:ln w="0"/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018477-B8A2-4326-9FE3-DAEE99F3C44D}"/>
              </a:ext>
            </a:extLst>
          </p:cNvPr>
          <p:cNvSpPr txBox="1"/>
          <p:nvPr/>
        </p:nvSpPr>
        <p:spPr>
          <a:xfrm>
            <a:off x="197390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900" b="1" dirty="0">
                <a:solidFill>
                  <a:schemeClr val="bg1"/>
                </a:solidFill>
              </a:rPr>
              <a:t>UNIVERZITET U BANJOJ LUCI</a:t>
            </a:r>
            <a:endParaRPr lang="sr-Cyrl-R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UNIVERSITY OF BANJA LUKA</a:t>
            </a:r>
            <a:endParaRPr lang="sr-Cyrl-RS" sz="700" dirty="0">
              <a:solidFill>
                <a:schemeClr val="bg1"/>
              </a:solidFill>
            </a:endParaRPr>
          </a:p>
          <a:p>
            <a:pPr algn="ctr"/>
            <a:r>
              <a:rPr lang="sr-Latn-RS" sz="900" b="1" dirty="0">
                <a:solidFill>
                  <a:schemeClr val="bg1"/>
                </a:solidFill>
              </a:rPr>
              <a:t>MEDICINSKI FAKULTET</a:t>
            </a:r>
            <a:endParaRPr lang="en-US" sz="900" b="1" dirty="0">
              <a:solidFill>
                <a:schemeClr val="bg1"/>
              </a:solidFill>
            </a:endParaRPr>
          </a:p>
          <a:p>
            <a:pPr algn="ctr"/>
            <a:r>
              <a:rPr lang="en-US" sz="700" dirty="0">
                <a:solidFill>
                  <a:schemeClr val="bg1"/>
                </a:solidFill>
              </a:rPr>
              <a:t>FACULTY OF MEDICINE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4B2255-571B-4F9A-99D6-0087520C1E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09B409D-BE59-4492-A449-CF8EEE1D7E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43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5491</TotalTime>
  <Words>1149</Words>
  <Application>Microsoft Office PowerPoint</Application>
  <PresentationFormat>On-screen Show (4:3)</PresentationFormat>
  <Paragraphs>210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Amidza</cp:lastModifiedBy>
  <cp:revision>149</cp:revision>
  <dcterms:created xsi:type="dcterms:W3CDTF">2017-11-08T08:09:10Z</dcterms:created>
  <dcterms:modified xsi:type="dcterms:W3CDTF">2022-02-27T12:31:29Z</dcterms:modified>
</cp:coreProperties>
</file>