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2918400" cy="43891200"/>
  <p:notesSz cx="7559675" cy="10691813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27" d="100"/>
          <a:sy n="27" d="100"/>
        </p:scale>
        <p:origin x="-1692" y="3426"/>
      </p:cViewPr>
      <p:guideLst>
        <p:guide orient="horz" pos="13824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Users\admin\Library\Containers\com.apple.mail\Data\Library\Mail%20Downloads\21C00283-73DD-42B5-8FE2-9F7261A18F8E\RAD%20S&#780;IBENIK%20prezentacija%20exel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Users\admin\Library\Containers\com.apple.mail\Data\Library\Mail%20Downloads\21C00283-73DD-42B5-8FE2-9F7261A18F8E\RAD%20S&#780;IBENIK%20prezentacija%20exel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JA\Downloads\RAD%20&#352;IBENIK%20prezentacija%20exel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JA\Downloads\RAD%20&#352;IBENIK%20prezentacija%20ex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view3D>
      <c:rotX val="30"/>
      <c:perspective val="0"/>
    </c:view3D>
    <c:plotArea>
      <c:layout>
        <c:manualLayout>
          <c:layoutTarget val="inner"/>
          <c:xMode val="edge"/>
          <c:yMode val="edge"/>
          <c:x val="9.1966097987751544E-2"/>
          <c:y val="0.30795435590006648"/>
          <c:w val="0.53565379799223156"/>
          <c:h val="0.56796606649849912"/>
        </c:manualLayout>
      </c:layout>
      <c:pie3DChart>
        <c:varyColors val="1"/>
        <c:ser>
          <c:idx val="0"/>
          <c:order val="0"/>
          <c:explosion val="25"/>
          <c:dPt>
            <c:idx val="0"/>
            <c:explosion val="0"/>
          </c:dPt>
          <c:dPt>
            <c:idx val="1"/>
            <c:explosion val="0"/>
          </c:dPt>
          <c:dPt>
            <c:idx val="2"/>
            <c:explosion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lang="en-GB" sz="1400" b="1" i="0" u="none" strike="noStrike" baseline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48%</a:t>
                    </a:r>
                  </a:p>
                </c:rich>
              </c:tx>
              <c:spPr/>
              <c:dLblPos val="bestFit"/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sr-Latn-CS"/>
              </a:p>
            </c:txPr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Sheet2!$F$7:$H$7</c:f>
              <c:strCache>
                <c:ptCount val="3"/>
                <c:pt idx="0">
                  <c:v>normalan razvoj</c:v>
                </c:pt>
                <c:pt idx="1">
                  <c:v>usporen razvoj</c:v>
                </c:pt>
                <c:pt idx="2">
                  <c:v>cerebralna paraliza</c:v>
                </c:pt>
              </c:strCache>
            </c:strRef>
          </c:cat>
          <c:val>
            <c:numRef>
              <c:f>Sheet2!$F$8:$H$8</c:f>
              <c:numCache>
                <c:formatCode>General</c:formatCode>
                <c:ptCount val="3"/>
                <c:pt idx="0">
                  <c:v>48</c:v>
                </c:pt>
                <c:pt idx="1">
                  <c:v>25</c:v>
                </c:pt>
                <c:pt idx="2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86C-F04A-A676-8620CBD3037C}"/>
            </c:ext>
          </c:extLst>
        </c:ser>
      </c:pie3DChart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 algn="just"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egendEntry>
        <c:idx val="2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ayout>
        <c:manualLayout>
          <c:xMode val="edge"/>
          <c:yMode val="edge"/>
          <c:x val="0.63627968673727164"/>
          <c:y val="0.28616262653329766"/>
          <c:w val="0.33737334907086391"/>
          <c:h val="0.51525898581387253"/>
        </c:manualLayout>
      </c:layout>
      <c:txPr>
        <a:bodyPr/>
        <a:lstStyle/>
        <a:p>
          <a:pPr>
            <a:defRPr lang="en-GB" sz="1285" b="1" i="0" u="none" strike="noStrike" baseline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sr-Latn-CS"/>
        </a:p>
      </c:txPr>
    </c:legend>
    <c:plotVisOnly val="1"/>
    <c:dispBlanksAs val="zero"/>
  </c:chart>
  <c:spPr>
    <a:solidFill>
      <a:srgbClr val="FFFF00"/>
    </a:solidFill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view3D>
      <c:depthPercent val="100"/>
      <c:rAngAx val="1"/>
    </c:view3D>
    <c:plotArea>
      <c:layout>
        <c:manualLayout>
          <c:layoutTarget val="inner"/>
          <c:xMode val="edge"/>
          <c:yMode val="edge"/>
          <c:x val="6.7622653685198764E-2"/>
          <c:y val="7.1463383253563911E-2"/>
          <c:w val="0.87898795664136375"/>
          <c:h val="0.71425746385661126"/>
        </c:manualLayout>
      </c:layout>
      <c:bar3DChart>
        <c:barDir val="col"/>
        <c:grouping val="clustered"/>
        <c:ser>
          <c:idx val="0"/>
          <c:order val="0"/>
          <c:tx>
            <c:strRef>
              <c:f>Sheet2!$DL$12</c:f>
              <c:strCache>
                <c:ptCount val="1"/>
                <c:pt idx="0">
                  <c:v>Prijevremeni porod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554907677356658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48%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B6A-EF4D-B057-CE71A9EB67CE}"/>
                </c:ext>
              </c:extLst>
            </c:dLbl>
            <c:dLbl>
              <c:idx val="1"/>
              <c:layout>
                <c:manualLayout>
                  <c:x val="1.188353907139226E-2"/>
                  <c:y val="-1.9436345966958223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68%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B6A-EF4D-B057-CE71A9EB67CE}"/>
                </c:ext>
              </c:extLst>
            </c:dLbl>
            <c:dLbl>
              <c:idx val="2"/>
              <c:layout>
                <c:manualLayout>
                  <c:x val="0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56%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0B6A-EF4D-B057-CE71A9EB67CE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sr-Latn-C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Sheet2!$DM$11:$DO$11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Sheet2!$DM$12:$DO$12</c:f>
              <c:numCache>
                <c:formatCode>General</c:formatCode>
                <c:ptCount val="3"/>
                <c:pt idx="0">
                  <c:v>48</c:v>
                </c:pt>
                <c:pt idx="1">
                  <c:v>68</c:v>
                </c:pt>
                <c:pt idx="2">
                  <c:v>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B6A-EF4D-B057-CE71A9EB67CE}"/>
            </c:ext>
          </c:extLst>
        </c:ser>
        <c:ser>
          <c:idx val="1"/>
          <c:order val="1"/>
          <c:tx>
            <c:strRef>
              <c:f>Sheet2!$DL$13</c:f>
              <c:strCache>
                <c:ptCount val="1"/>
                <c:pt idx="0">
                  <c:v>Terminski porod</c:v>
                </c:pt>
              </c:strCache>
            </c:strRef>
          </c:tx>
          <c:dLbls>
            <c:dLbl>
              <c:idx val="0"/>
              <c:layout>
                <c:manualLayout>
                  <c:x val="1.4260246885670616E-2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52%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0B6A-EF4D-B057-CE71A9EB67CE}"/>
                </c:ext>
              </c:extLst>
            </c:dLbl>
            <c:dLbl>
              <c:idx val="1"/>
              <c:layout>
                <c:manualLayout>
                  <c:x val="1.188353907139226E-2"/>
                  <c:y val="-1.166187235987943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32%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0B6A-EF4D-B057-CE71A9EB67CE}"/>
                </c:ext>
              </c:extLst>
            </c:dLbl>
            <c:dLbl>
              <c:idx val="2"/>
              <c:layout>
                <c:manualLayout>
                  <c:x val="7.1301234428353408E-3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44%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0B6A-EF4D-B057-CE71A9EB67CE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sr-Latn-C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Sheet2!$DM$11:$DO$11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Sheet2!$DM$13:$DO$13</c:f>
              <c:numCache>
                <c:formatCode>General</c:formatCode>
                <c:ptCount val="3"/>
                <c:pt idx="0">
                  <c:v>52</c:v>
                </c:pt>
                <c:pt idx="1">
                  <c:v>32</c:v>
                </c:pt>
                <c:pt idx="2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0B6A-EF4D-B057-CE71A9EB67CE}"/>
            </c:ext>
          </c:extLst>
        </c:ser>
        <c:shape val="cylinder"/>
        <c:axId val="76342784"/>
        <c:axId val="76344320"/>
        <c:axId val="0"/>
      </c:bar3DChart>
      <c:catAx>
        <c:axId val="7634278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0" vert="horz"/>
          <a:lstStyle/>
          <a:p>
            <a:pPr>
              <a:defRPr lang="en-GB" sz="12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  <c:crossAx val="76344320"/>
        <c:crosses val="autoZero"/>
        <c:auto val="1"/>
        <c:lblAlgn val="ctr"/>
        <c:lblOffset val="100"/>
      </c:catAx>
      <c:valAx>
        <c:axId val="76344320"/>
        <c:scaling>
          <c:orientation val="minMax"/>
          <c:max val="100"/>
          <c:min val="0"/>
        </c:scaling>
        <c:delete val="1"/>
        <c:axPos val="l"/>
        <c:majorGridlines/>
        <c:minorGridlines/>
        <c:numFmt formatCode="General" sourceLinked="1"/>
        <c:tickLblPos val="nextTo"/>
        <c:crossAx val="76342784"/>
        <c:crosses val="autoZero"/>
        <c:crossBetween val="between"/>
        <c:dispUnits>
          <c:builtInUnit val="hundreds"/>
        </c:dispUnits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</c:legendEntry>
      <c:layout>
        <c:manualLayout>
          <c:xMode val="edge"/>
          <c:yMode val="edge"/>
          <c:x val="0.5041764743613415"/>
          <c:y val="5.0293860326282754E-2"/>
          <c:w val="0.45310130482023475"/>
          <c:h val="0.23719365961607738"/>
        </c:manualLayout>
      </c:layout>
      <c:txPr>
        <a:bodyPr/>
        <a:lstStyle/>
        <a:p>
          <a:pPr>
            <a:defRPr lang="en-GB" sz="11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sr-Latn-CS"/>
        </a:p>
      </c:txPr>
    </c:legend>
    <c:plotVisOnly val="1"/>
    <c:dispBlanksAs val="gap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autoTitleDeleted val="1"/>
    <c:view3D>
      <c:depthPercent val="100"/>
      <c:rAngAx val="1"/>
    </c:view3D>
    <c:plotArea>
      <c:layout>
        <c:manualLayout>
          <c:layoutTarget val="inner"/>
          <c:xMode val="edge"/>
          <c:yMode val="edge"/>
          <c:x val="0.1320656167979003"/>
          <c:y val="4.1782431385723753E-2"/>
          <c:w val="0.83237885697657865"/>
          <c:h val="0.75643551051261237"/>
        </c:manualLayout>
      </c:layout>
      <c:bar3DChart>
        <c:barDir val="col"/>
        <c:grouping val="clustered"/>
        <c:ser>
          <c:idx val="0"/>
          <c:order val="0"/>
          <c:tx>
            <c:strRef>
              <c:f>Sheet2!$DV$10</c:f>
              <c:strCache>
                <c:ptCount val="1"/>
                <c:pt idx="0">
                  <c:v>27-30gn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Sheet2!$DW$10:$DY$10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Sheet2!$DV$11</c:f>
              <c:strCache>
                <c:ptCount val="1"/>
                <c:pt idx="0">
                  <c:v>30-34gn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Sheet2!$DW$11:$DY$11</c:f>
              <c:numCache>
                <c:formatCode>General</c:formatCode>
                <c:ptCount val="3"/>
                <c:pt idx="0">
                  <c:v>8</c:v>
                </c:pt>
                <c:pt idx="1">
                  <c:v>15</c:v>
                </c:pt>
                <c:pt idx="2">
                  <c:v>8</c:v>
                </c:pt>
              </c:numCache>
            </c:numRef>
          </c:val>
        </c:ser>
        <c:ser>
          <c:idx val="2"/>
          <c:order val="2"/>
          <c:tx>
            <c:strRef>
              <c:f>Sheet2!$DV$12</c:f>
              <c:strCache>
                <c:ptCount val="1"/>
                <c:pt idx="0">
                  <c:v>35-36gn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Sheet2!$DW$12:$DY$12</c:f>
              <c:numCache>
                <c:formatCode>General</c:formatCode>
                <c:ptCount val="3"/>
                <c:pt idx="0">
                  <c:v>14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Sheet2!$DV$13</c:f>
              <c:strCache>
                <c:ptCount val="1"/>
                <c:pt idx="0">
                  <c:v>37-40gn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Sheet2!$DW$13:$DY$13</c:f>
              <c:numCache>
                <c:formatCode>General</c:formatCode>
                <c:ptCount val="3"/>
                <c:pt idx="0">
                  <c:v>25</c:v>
                </c:pt>
                <c:pt idx="1">
                  <c:v>8</c:v>
                </c:pt>
                <c:pt idx="2">
                  <c:v>12</c:v>
                </c:pt>
              </c:numCache>
            </c:numRef>
          </c:val>
        </c:ser>
        <c:shape val="cylinder"/>
        <c:axId val="75007488"/>
        <c:axId val="75009024"/>
        <c:axId val="0"/>
      </c:bar3DChart>
      <c:catAx>
        <c:axId val="75007488"/>
        <c:scaling>
          <c:orientation val="minMax"/>
        </c:scaling>
        <c:axPos val="b"/>
        <c:numFmt formatCode="General" sourceLinked="1"/>
        <c:majorTickMark val="none"/>
        <c:tickLblPos val="nextTo"/>
        <c:crossAx val="75009024"/>
        <c:crosses val="autoZero"/>
        <c:auto val="1"/>
        <c:lblAlgn val="ctr"/>
        <c:lblOffset val="100"/>
      </c:catAx>
      <c:valAx>
        <c:axId val="7500902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1200"/>
                </a:pPr>
                <a:r>
                  <a:rPr lang="bs-Latn-BA" sz="1200"/>
                  <a:t>Broj djece 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7500748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sr-Latn-CS"/>
          </a:p>
        </c:txPr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'[RAD ŠIBENIK prezentacija exel.xls]Sheet2'!$Z$11</c:f>
              <c:strCache>
                <c:ptCount val="1"/>
                <c:pt idx="0">
                  <c:v>0-3mj.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exel.xls]Sheet2'!$AA$11:$AC$11</c:f>
              <c:numCache>
                <c:formatCode>General</c:formatCode>
                <c:ptCount val="3"/>
                <c:pt idx="0">
                  <c:v>39</c:v>
                </c:pt>
                <c:pt idx="1">
                  <c:v>17</c:v>
                </c:pt>
                <c:pt idx="2">
                  <c:v>9</c:v>
                </c:pt>
              </c:numCache>
            </c:numRef>
          </c:val>
        </c:ser>
        <c:ser>
          <c:idx val="1"/>
          <c:order val="1"/>
          <c:tx>
            <c:strRef>
              <c:f>'[RAD ŠIBENIK prezentacija exel.xls]Sheet2'!$Z$12</c:f>
              <c:strCache>
                <c:ptCount val="1"/>
                <c:pt idx="0">
                  <c:v>4-6mj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exel.xls]Sheet2'!$AA$12:$AC$12</c:f>
              <c:numCache>
                <c:formatCode>General</c:formatCode>
                <c:ptCount val="3"/>
                <c:pt idx="0">
                  <c:v>7</c:v>
                </c:pt>
                <c:pt idx="1">
                  <c:v>7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'[RAD ŠIBENIK prezentacija exel.xls]Sheet2'!$Z$13</c:f>
              <c:strCache>
                <c:ptCount val="1"/>
                <c:pt idx="0">
                  <c:v>7-9mj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exel.xls]Sheet2'!$AA$13:$AC$13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5</c:v>
                </c:pt>
              </c:numCache>
            </c:numRef>
          </c:val>
        </c:ser>
        <c:ser>
          <c:idx val="3"/>
          <c:order val="3"/>
          <c:tx>
            <c:strRef>
              <c:f>'[RAD ŠIBENIK prezentacija exel.xls]Sheet2'!$Z$14</c:f>
              <c:strCache>
                <c:ptCount val="1"/>
                <c:pt idx="0">
                  <c:v>10-12mj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exel.xls]Sheet2'!$AA$14:$AC$14</c:f>
              <c:numCache>
                <c:formatCode>General</c:formatCode>
                <c:ptCount val="3"/>
                <c:pt idx="2">
                  <c:v>1</c:v>
                </c:pt>
              </c:numCache>
            </c:numRef>
          </c:val>
        </c:ser>
        <c:ser>
          <c:idx val="4"/>
          <c:order val="4"/>
          <c:tx>
            <c:strRef>
              <c:f>'[RAD ŠIBENIK prezentacija exel.xls]Sheet2'!$Z$15</c:f>
              <c:strCache>
                <c:ptCount val="1"/>
                <c:pt idx="0">
                  <c:v>13-15mj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exel.xls]Sheet2'!$AA$15:$AC$15</c:f>
              <c:numCache>
                <c:formatCode>General</c:formatCode>
                <c:ptCount val="3"/>
                <c:pt idx="2">
                  <c:v>4</c:v>
                </c:pt>
              </c:numCache>
            </c:numRef>
          </c:val>
        </c:ser>
        <c:ser>
          <c:idx val="5"/>
          <c:order val="5"/>
          <c:tx>
            <c:strRef>
              <c:f>'[RAD ŠIBENIK prezentacija exel.xls]Sheet2'!$Z$16</c:f>
              <c:strCache>
                <c:ptCount val="1"/>
                <c:pt idx="0">
                  <c:v>16-20mj</c:v>
                </c:pt>
              </c:strCache>
            </c:strRef>
          </c:tx>
          <c:cat>
            <c:strRef>
              <c:f>'[RAD ŠIBENIK prezentacija exel.xls]Sheet2'!$AA$10:$AC$10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'[RAD ŠIBENIK prezentacija exel.xls]Sheet2'!$AA$16:$AC$16</c:f>
              <c:numCache>
                <c:formatCode>General</c:formatCode>
                <c:ptCount val="3"/>
                <c:pt idx="2">
                  <c:v>3</c:v>
                </c:pt>
              </c:numCache>
            </c:numRef>
          </c:val>
        </c:ser>
        <c:shape val="cylinder"/>
        <c:axId val="76366208"/>
        <c:axId val="76367744"/>
        <c:axId val="0"/>
      </c:bar3DChart>
      <c:catAx>
        <c:axId val="76366208"/>
        <c:scaling>
          <c:orientation val="minMax"/>
        </c:scaling>
        <c:axPos val="b"/>
        <c:numFmt formatCode="General" sourceLinked="1"/>
        <c:majorTickMark val="none"/>
        <c:tickLblPos val="nextTo"/>
        <c:crossAx val="76367744"/>
        <c:crosses val="autoZero"/>
        <c:auto val="1"/>
        <c:lblAlgn val="ctr"/>
        <c:lblOffset val="100"/>
      </c:catAx>
      <c:valAx>
        <c:axId val="7636774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1200"/>
                </a:pPr>
                <a:r>
                  <a:rPr lang="bs-Latn-BA" sz="1200"/>
                  <a:t>Broj</a:t>
                </a:r>
                <a:r>
                  <a:rPr lang="bs-Latn-BA" sz="1200" baseline="0"/>
                  <a:t>  djece </a:t>
                </a:r>
                <a:endParaRPr lang="bs-Latn-BA" sz="1200"/>
              </a:p>
            </c:rich>
          </c:tx>
          <c:layout/>
        </c:title>
        <c:numFmt formatCode="General" sourceLinked="1"/>
        <c:majorTickMark val="none"/>
        <c:tickLblPos val="nextTo"/>
        <c:crossAx val="7636620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100" b="1"/>
            </a:pPr>
            <a:endParaRPr lang="sr-Latn-CS"/>
          </a:p>
        </c:txPr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hr-HR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E2140094-D03C-4B27-81A1-CA48826E8B44}" type="datetimeFigureOut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/>
              </a:pPr>
              <a:t>25.8.2018.</a:t>
            </a:fld>
            <a:endParaRPr lang="hr-HR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hr-HR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BF3275E0-4CAF-4B53-8ED3-7337D917AB8B}" type="slidenum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/>
              </a:pPr>
              <a:t>‹#›</a:t>
            </a:fld>
            <a:endParaRPr lang="hr-HR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1750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hr-H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hr-HR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hr-HR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hr-HR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D8D3474-4D54-489B-B969-7297FC9D863D}" type="datetimeFigureOut">
              <a:rPr/>
              <a:pPr lvl="0"/>
              <a:t>25.8.2018.</a:t>
            </a:fld>
            <a:endParaRPr lang="hr-HR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hr-HR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hr-HR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hr-HR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0BCEA0E-4C90-4229-A5AE-D2EFA5C32729}" type="slidenum">
              <a:rPr/>
              <a:pPr lvl="0"/>
              <a:t>‹#›</a:t>
            </a:fld>
            <a:endParaRPr lang="hr-HR"/>
          </a:p>
        </p:txBody>
      </p:sp>
    </p:spTree>
    <p:extLst>
      <p:ext uri="{BB962C8B-B14F-4D97-AF65-F5344CB8AC3E}">
        <p14:creationId xmlns="" xmlns:p14="http://schemas.microsoft.com/office/powerpoint/2010/main" val="1448339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hr-HR" sz="2000" b="0" i="0" u="none" strike="noStrike" kern="1200">
        <a:ln>
          <a:noFill/>
        </a:ln>
        <a:latin typeface="Arial" pitchFamily="18"/>
        <a:ea typeface="Microsoft YaHei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58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279" cy="4811040"/>
          </a:xfrm>
        </p:spPr>
        <p:txBody>
          <a:bodyPr wrap="square" lIns="91440" tIns="91440" rIns="91440" bIns="91440" anchor="t"/>
          <a:lstStyle/>
          <a:p>
            <a:pPr lvl="0"/>
            <a:endParaRPr lang="hr-HR"/>
          </a:p>
        </p:txBody>
      </p:sp>
      <p:sp>
        <p:nvSpPr>
          <p:cNvPr id="3" name="Shape 59"/>
          <p:cNvSpPr>
            <a:spLocks noGrp="1" noRot="1" noChangeAspect="1" noResize="1"/>
          </p:cNvSpPr>
          <p:nvPr>
            <p:ph type="sldImg"/>
          </p:nvPr>
        </p:nvSpPr>
        <p:spPr>
          <a:xfrm>
            <a:off x="2276475" y="801688"/>
            <a:ext cx="3006725" cy="4008437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563" y="13635038"/>
            <a:ext cx="27981275" cy="94075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125" y="24871363"/>
            <a:ext cx="23044150" cy="112172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5467753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297158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5" y="28203525"/>
            <a:ext cx="27981275" cy="87185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5" y="18602325"/>
            <a:ext cx="27981275" cy="96012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977369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6238" y="10271125"/>
            <a:ext cx="14736762" cy="28967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35400" y="10271125"/>
            <a:ext cx="14736763" cy="28967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4133004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238" y="1757363"/>
            <a:ext cx="29625925" cy="7315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6238" y="9825038"/>
            <a:ext cx="14544675" cy="40941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6238" y="13919200"/>
            <a:ext cx="14544675" cy="25288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725" y="9825038"/>
            <a:ext cx="14549438" cy="40941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725" y="13919200"/>
            <a:ext cx="14549438" cy="25288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75994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008600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004554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238" y="1747838"/>
            <a:ext cx="10829925" cy="74374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69863" y="1747838"/>
            <a:ext cx="18402300" cy="374602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6238" y="9185275"/>
            <a:ext cx="10829925" cy="30022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750830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600" y="30724475"/>
            <a:ext cx="19751675" cy="36258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1600" y="3921125"/>
            <a:ext cx="19751675" cy="263350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1600" y="34350325"/>
            <a:ext cx="19751675" cy="51514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4007908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3129744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6475" y="10271125"/>
            <a:ext cx="7405688" cy="289671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6238" y="10271125"/>
            <a:ext cx="22067837" cy="289671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4455485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2"/>
          <p:cNvSpPr txBox="1">
            <a:spLocks noGrp="1"/>
          </p:cNvSpPr>
          <p:nvPr>
            <p:ph type="title"/>
          </p:nvPr>
        </p:nvSpPr>
        <p:spPr>
          <a:xfrm>
            <a:off x="2468880" y="13634639"/>
            <a:ext cx="27979919" cy="9407520"/>
          </a:xfrm>
          <a:prstGeom prst="rect">
            <a:avLst/>
          </a:prstGeom>
          <a:noFill/>
          <a:ln>
            <a:noFill/>
          </a:ln>
        </p:spPr>
        <p:txBody>
          <a:bodyPr wrap="square" lIns="91440" tIns="91440" rIns="91440" bIns="9144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hr-HR"/>
              <a:t>Click to edit the title text format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645920" y="10270440"/>
            <a:ext cx="29626200" cy="289677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 algn="l">
              <a:lnSpc>
                <a:spcPct val="10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hr-HR" sz="1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defPPr>
            <a:lvl1pPr marL="432000" marR="0" lvl="0" indent="-324000" algn="l">
              <a:lnSpc>
                <a:spcPct val="10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hr-HR" sz="1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L="864000" marR="0" lvl="1" indent="-324000" algn="l">
              <a:lnSpc>
                <a:spcPct val="10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hr-HR" sz="1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L="1295999" marR="0" lvl="2" indent="-288000" algn="l">
              <a:lnSpc>
                <a:spcPct val="10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hr-HR" sz="1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L="1728000" marR="0" lvl="3" indent="-216000" algn="l">
              <a:lnSpc>
                <a:spcPct val="10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hr-HR" sz="1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L="2160000" marR="0" lvl="4" indent="-216000" algn="l">
              <a:lnSpc>
                <a:spcPct val="10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r-HR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L="2592000" marR="0" lvl="5" indent="-216000" algn="l">
              <a:lnSpc>
                <a:spcPct val="10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r-HR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L="3024000" marR="0" lvl="6" indent="-216000" algn="l">
              <a:lnSpc>
                <a:spcPct val="10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r-HR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L="3456000" marR="0" lvl="7" indent="-216000" algn="l">
              <a:lnSpc>
                <a:spcPct val="10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r-HR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L="3887999" marR="0" lvl="8" indent="-216000" algn="l">
              <a:lnSpc>
                <a:spcPct val="10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r-HR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l" rtl="0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hr-HR" sz="18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Arial" pitchFamily="2"/>
          <a:cs typeface="Arial" pitchFamily="2"/>
        </a:defRPr>
      </a:lvl1pPr>
    </p:titleStyle>
    <p:bodyStyle>
      <a:lvl1pPr marL="0" marR="0" indent="0" algn="l" rtl="0" hangingPunct="0">
        <a:lnSpc>
          <a:spcPct val="100000"/>
        </a:lnSpc>
        <a:spcBef>
          <a:spcPts val="0"/>
        </a:spcBef>
        <a:spcAft>
          <a:spcPts val="1417"/>
        </a:spcAft>
        <a:tabLst/>
        <a:defRPr lang="hr-HR" sz="1400" b="0" i="0" u="none" strike="noStrike" kern="1200" spc="0">
          <a:ln>
            <a:noFill/>
          </a:ln>
          <a:solidFill>
            <a:srgbClr val="000000"/>
          </a:solidFill>
          <a:latin typeface="Arial" pitchFamily="18"/>
          <a:cs typeface="Ari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chart" Target="../charts/chart1.xml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61"/>
          <p:cNvSpPr/>
          <p:nvPr/>
        </p:nvSpPr>
        <p:spPr>
          <a:xfrm>
            <a:off x="685799" y="5749920"/>
            <a:ext cx="31546079" cy="47545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6000" b="1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    </a:t>
            </a:r>
            <a:r>
              <a:rPr lang="hr-HR" sz="6000" b="1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MOTORIČKI RAZVOJ PRIJEVREMENO ROĐENE DJECE</a:t>
            </a:r>
            <a:endParaRPr lang="hr-HR" sz="6000" b="1" i="0" u="none" strike="noStrike" kern="1200" spc="0" dirty="0">
              <a:ln>
                <a:noFill/>
              </a:ln>
              <a:solidFill>
                <a:srgbClr val="000000"/>
              </a:solidFill>
              <a:latin typeface="Cambria" pitchFamily="18"/>
              <a:ea typeface="Cambria" pitchFamily="2"/>
              <a:cs typeface="Cambri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4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 </a:t>
            </a:r>
            <a:r>
              <a:rPr lang="hr-HR" sz="48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Bijedić </a:t>
            </a:r>
            <a:r>
              <a:rPr lang="hr-HR" sz="4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Asja</a:t>
            </a:r>
            <a:endParaRPr lang="hr-HR" sz="4800" b="0" i="0" u="none" strike="noStrike" kern="1200" spc="0" dirty="0">
              <a:ln>
                <a:noFill/>
              </a:ln>
              <a:solidFill>
                <a:srgbClr val="000000"/>
              </a:solidFill>
              <a:latin typeface="Cambria" pitchFamily="18"/>
              <a:ea typeface="Cambria" pitchFamily="2"/>
              <a:cs typeface="Cambri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Klinika za fizikalnu medicinu i rehabilitaciju Univerzitetskog </a:t>
            </a:r>
            <a:r>
              <a:rPr lang="hr-HR" sz="36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kliničkog </a:t>
            </a:r>
            <a:r>
              <a:rPr lang="hr-HR" sz="36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centra Tuzla,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Tuzla, Bosna i Hercegovina</a:t>
            </a:r>
          </a:p>
        </p:txBody>
      </p:sp>
      <p:sp>
        <p:nvSpPr>
          <p:cNvPr id="3" name="Shape 62"/>
          <p:cNvSpPr/>
          <p:nvPr/>
        </p:nvSpPr>
        <p:spPr>
          <a:xfrm>
            <a:off x="762120" y="27889560"/>
            <a:ext cx="10057680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dirty="0" smtClean="0">
                <a:latin typeface="Cambria" pitchFamily="18"/>
                <a:ea typeface="Cambria" pitchFamily="2"/>
                <a:cs typeface="Cambria" pitchFamily="2"/>
              </a:rPr>
              <a:t>REZULTATI</a:t>
            </a:r>
            <a:endParaRPr lang="hr-HR" sz="3600" b="1" i="0" u="none" strike="noStrike" kern="1200" spc="0" dirty="0">
              <a:ln>
                <a:noFill/>
              </a:ln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4" name="Shape 63"/>
          <p:cNvSpPr/>
          <p:nvPr/>
        </p:nvSpPr>
        <p:spPr>
          <a:xfrm>
            <a:off x="762120" y="28988999"/>
            <a:ext cx="10057680" cy="14742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b="0" i="1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i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b="0" i="1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i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b="0" i="1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100" i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>
              <a:solidFill>
                <a:srgbClr val="21212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Slika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1.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Rezultat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motoričkog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razvoja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neurorizične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(n=100</a:t>
            </a:r>
            <a:r>
              <a:rPr lang="en-US" sz="2800" dirty="0" smtClean="0"/>
              <a:t>)</a:t>
            </a:r>
            <a:r>
              <a:rPr lang="hr-HR" sz="2800" dirty="0" smtClean="0"/>
              <a:t>   </a:t>
            </a:r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r>
              <a:rPr lang="hr-HR" sz="2800" dirty="0" smtClean="0"/>
              <a:t> </a:t>
            </a:r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algn="ctr" hangingPunct="0"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Slika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2.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Zastupljenost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prijevremenih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poroda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odnosu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motorički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razvoj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/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dirty="0" smtClean="0"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81760" algn="l"/>
                <a:tab pos="1163160" algn="l"/>
                <a:tab pos="1744919" algn="l"/>
                <a:tab pos="2326680" algn="l"/>
                <a:tab pos="2908440" algn="l"/>
                <a:tab pos="3489839" algn="l"/>
                <a:tab pos="4071600" algn="l"/>
                <a:tab pos="4653360" algn="l"/>
                <a:tab pos="5235120" algn="l"/>
                <a:tab pos="5816520" algn="l"/>
                <a:tab pos="6398280" algn="l"/>
                <a:tab pos="6980040" algn="l"/>
                <a:tab pos="7561440" algn="l"/>
                <a:tab pos="8143200" algn="l"/>
                <a:tab pos="8724960" algn="l"/>
                <a:tab pos="9306720" algn="l"/>
              </a:tabLst>
            </a:pPr>
            <a:endParaRPr lang="hr-HR" sz="2800" b="0" i="0" u="none" strike="noStrike" kern="1200" spc="0" dirty="0">
              <a:ln>
                <a:noFill/>
              </a:ln>
              <a:solidFill>
                <a:srgbClr val="21212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28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 </a:t>
            </a:r>
          </a:p>
        </p:txBody>
      </p:sp>
      <p:sp>
        <p:nvSpPr>
          <p:cNvPr id="5" name="Shape 64"/>
          <p:cNvSpPr/>
          <p:nvPr/>
        </p:nvSpPr>
        <p:spPr>
          <a:xfrm>
            <a:off x="762120" y="12501720"/>
            <a:ext cx="10057680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i="0" u="none" strike="noStrike" kern="1200" spc="0" dirty="0">
                <a:ln>
                  <a:noFill/>
                </a:ln>
                <a:latin typeface="Cambria" pitchFamily="18"/>
                <a:ea typeface="Cambria" pitchFamily="2"/>
                <a:cs typeface="Cambria" pitchFamily="2"/>
              </a:rPr>
              <a:t>UVOD</a:t>
            </a:r>
          </a:p>
        </p:txBody>
      </p:sp>
      <p:sp>
        <p:nvSpPr>
          <p:cNvPr id="6" name="Shape 65"/>
          <p:cNvSpPr/>
          <p:nvPr/>
        </p:nvSpPr>
        <p:spPr>
          <a:xfrm>
            <a:off x="762120" y="14184000"/>
            <a:ext cx="10057680" cy="137282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lvl="0" algn="just" hangingPunct="0"/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 oštećenja mozga može doći djelovanjem rizičnih faktora tokom trudnoće, poroda ili neposredno nakon poroda. </a:t>
            </a:r>
          </a:p>
          <a:p>
            <a:pPr lvl="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Djecu rođenu sa faktorima rizika nazivamo </a:t>
            </a:r>
            <a:r>
              <a:rPr lang="hr-HR" sz="28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neurorizičnom djecom.</a:t>
            </a:r>
          </a:p>
          <a:p>
            <a:pPr lvl="0" algn="just" hangingPunct="0"/>
            <a:endParaRPr lang="hr-HR" sz="28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Prijevremeno rođena djeca predstavljaju posebno ugroženu skupinu zbog često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respiratornog distresa, krvarenja ili ishemije u mozgu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Na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godišnjem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nivou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svijetu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rodi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oko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15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miliona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prematurusa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ili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prijevremneno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rođene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, to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rođena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37.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gestacione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nedelje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Prematurusi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prema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prema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gestacionim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nedeljama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mogu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podijeliti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one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izrazito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velikim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rizikom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rođena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28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one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srednje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velikim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rizikom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rođena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28 -32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umjerenim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rizikom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rođeni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32 do 37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gn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lvl="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 hangingPunct="0"/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Cerebralna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paraliza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javlja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jedan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500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živorođene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dijagnoza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postavlja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izmedju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12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24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mjeseca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života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najčešće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klinički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ali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je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potrebno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uzeti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druge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ananestičke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podatke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obzir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Pretrage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kao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magnetna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rezonanca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mogu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potvrditi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povredu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mozgu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just" hangingPunct="0"/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</p:txBody>
      </p:sp>
      <p:sp>
        <p:nvSpPr>
          <p:cNvPr id="7" name="Shape 66"/>
          <p:cNvSpPr/>
          <p:nvPr/>
        </p:nvSpPr>
        <p:spPr>
          <a:xfrm>
            <a:off x="11506319" y="27889560"/>
            <a:ext cx="10057680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 </a:t>
            </a:r>
            <a:r>
              <a:rPr lang="hr-HR" sz="3600" b="1" dirty="0" smtClean="0"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REZULTATI</a:t>
            </a:r>
            <a:endParaRPr lang="hr-HR" sz="3600" b="1" i="0" u="none" strike="noStrike" kern="1200" spc="0" dirty="0">
              <a:ln>
                <a:noFill/>
              </a:ln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8" name="Shape 67"/>
          <p:cNvSpPr/>
          <p:nvPr/>
        </p:nvSpPr>
        <p:spPr>
          <a:xfrm>
            <a:off x="11506320" y="28986840"/>
            <a:ext cx="10057679" cy="1474415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34"/>
              <a:ea typeface="inherit" pitchFamily="18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34"/>
                <a:ea typeface="inherit" pitchFamily="18"/>
                <a:cs typeface="Verdana" pitchFamily="2"/>
              </a:rPr>
              <a:t>Slika3</a:t>
            </a: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34"/>
                <a:ea typeface="inherit" pitchFamily="18"/>
                <a:cs typeface="Verdana" pitchFamily="2"/>
              </a:rPr>
              <a:t>. Distribucija ispitanika u odnosu na gestacijsku zrelost na rođenju. </a:t>
            </a: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34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1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 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Slika4</a:t>
            </a: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. Vrijeme započinjanja habilitacije</a:t>
            </a: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400" b="0" i="0" u="none" strike="noStrike" kern="1200" spc="0" dirty="0">
              <a:ln>
                <a:noFill/>
              </a:ln>
              <a:solidFill>
                <a:srgbClr val="000000"/>
              </a:solidFill>
              <a:latin typeface="Arial" pitchFamily="18"/>
              <a:ea typeface="Arial" pitchFamily="2"/>
              <a:cs typeface="Arial" pitchFamily="2"/>
            </a:endParaRPr>
          </a:p>
        </p:txBody>
      </p:sp>
      <p:sp>
        <p:nvSpPr>
          <p:cNvPr id="9" name="Shape 68"/>
          <p:cNvSpPr/>
          <p:nvPr/>
        </p:nvSpPr>
        <p:spPr>
          <a:xfrm>
            <a:off x="11506319" y="12501720"/>
            <a:ext cx="10057680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i="0" u="none" strike="noStrike" kern="1200" spc="0" dirty="0" smtClean="0">
                <a:ln>
                  <a:noFill/>
                </a:ln>
                <a:latin typeface="Cambria" pitchFamily="18"/>
                <a:ea typeface="Cambria" pitchFamily="2"/>
                <a:cs typeface="Cambria" pitchFamily="2"/>
              </a:rPr>
              <a:t>CILJ I METODE</a:t>
            </a:r>
            <a:endParaRPr lang="hr-HR" sz="3600" b="1" i="0" u="none" strike="noStrike" kern="1200" spc="0" dirty="0">
              <a:ln>
                <a:noFill/>
              </a:ln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10" name="Shape 69"/>
          <p:cNvSpPr/>
          <p:nvPr/>
        </p:nvSpPr>
        <p:spPr>
          <a:xfrm>
            <a:off x="11506319" y="14112000"/>
            <a:ext cx="10057680" cy="13536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685800" lvl="0" indent="-457200" algn="just" hangingPunct="0"/>
            <a:r>
              <a:rPr lang="hr-HR" sz="2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Cilj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Pratiti motoriku prijevremeno rođene djece, te učestalost ostalih riziko faktor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povezanih sa prijevremenim porodom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Neurorizična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trebaju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intenzivno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praćenje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tokom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prvih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mjeseci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godina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života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zbog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veće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mogućnosti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nastanka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motoričkog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deficita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Vrijeme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započinjanja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habilitacije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je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prijekog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značaja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smanjenje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nastanka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težih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motoričkih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deficita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r>
              <a:rPr lang="en-US" sz="2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2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Metode: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Studija 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obuh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atila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100 djece sa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prenatalnim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perinatalnim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postnatalnim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faktorima 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izika</a:t>
            </a: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ambulantno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redovno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mjesečno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praćena nakon prvog pregleda u Klinici za fizikalnu medicinu i  rehabilitaciju u Tuzli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Nakon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što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uključeni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u rani habilitacioni program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motorički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razvoj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je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redovno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praćen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do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druge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godine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života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Podatci o trudnoći i porodu su uzeti putem  upitnika od strane roditelja i medicinske dokumentacije</a:t>
            </a:r>
          </a:p>
          <a:p>
            <a:pPr marL="685800" lvl="0" indent="-457200" algn="just" hangingPunct="0"/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Shape 70"/>
          <p:cNvSpPr/>
          <p:nvPr/>
        </p:nvSpPr>
        <p:spPr>
          <a:xfrm>
            <a:off x="22174200" y="27912240"/>
            <a:ext cx="10057680" cy="9597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dirty="0" smtClean="0">
                <a:solidFill>
                  <a:srgbClr val="000000"/>
                </a:solidFill>
                <a:latin typeface="Cambria" pitchFamily="18"/>
                <a:ea typeface="Cambria" pitchFamily="2"/>
                <a:cs typeface="Cambria" pitchFamily="2"/>
              </a:rPr>
              <a:t>ZAKLJUČAK</a:t>
            </a:r>
            <a:endParaRPr lang="hr-HR" sz="3600" b="1" i="0" u="none" strike="noStrike" kern="1200" spc="0" dirty="0">
              <a:ln>
                <a:noFill/>
              </a:ln>
              <a:solidFill>
                <a:srgbClr val="000000"/>
              </a:solidFill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12" name="Shape 71"/>
          <p:cNvSpPr/>
          <p:nvPr/>
        </p:nvSpPr>
        <p:spPr>
          <a:xfrm>
            <a:off x="22174200" y="28896476"/>
            <a:ext cx="10057680" cy="148589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dirty="0" smtClean="0"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lvl="0" indent="-228600" algn="just" hangingPunct="0"/>
            <a:r>
              <a:rPr lang="hr-HR" sz="2800" dirty="0" smtClean="0"/>
              <a:t>  </a:t>
            </a:r>
            <a:r>
              <a:rPr lang="en-US" sz="2800" dirty="0" smtClean="0"/>
              <a:t>Do </a:t>
            </a:r>
            <a:r>
              <a:rPr lang="en-US" sz="2800" dirty="0" err="1" smtClean="0"/>
              <a:t>oštećenja</a:t>
            </a:r>
            <a:r>
              <a:rPr lang="en-US" sz="2800" dirty="0" smtClean="0"/>
              <a:t> </a:t>
            </a:r>
            <a:r>
              <a:rPr lang="en-US" sz="2800" dirty="0" err="1" smtClean="0"/>
              <a:t>mozga</a:t>
            </a:r>
            <a:r>
              <a:rPr lang="en-US" sz="2800" dirty="0" smtClean="0"/>
              <a:t> </a:t>
            </a:r>
            <a:r>
              <a:rPr lang="en-US" sz="2800" dirty="0" err="1" smtClean="0"/>
              <a:t>može</a:t>
            </a:r>
            <a:r>
              <a:rPr lang="en-US" sz="2800" dirty="0" smtClean="0"/>
              <a:t> </a:t>
            </a:r>
            <a:r>
              <a:rPr lang="en-US" sz="2800" dirty="0" err="1" smtClean="0"/>
              <a:t>doći</a:t>
            </a:r>
            <a:r>
              <a:rPr lang="en-US" sz="2800" dirty="0" smtClean="0"/>
              <a:t> </a:t>
            </a:r>
            <a:r>
              <a:rPr lang="en-US" sz="2800" dirty="0" err="1" smtClean="0"/>
              <a:t>zbog</a:t>
            </a:r>
            <a:r>
              <a:rPr lang="en-US" sz="2800" dirty="0" smtClean="0"/>
              <a:t> </a:t>
            </a:r>
            <a:r>
              <a:rPr lang="en-US" sz="2800" dirty="0" err="1" smtClean="0"/>
              <a:t>djelovanja</a:t>
            </a:r>
            <a:r>
              <a:rPr lang="en-US" sz="2800" dirty="0" smtClean="0"/>
              <a:t> </a:t>
            </a:r>
            <a:r>
              <a:rPr lang="en-US" sz="2800" dirty="0" err="1" smtClean="0"/>
              <a:t>prenatalnih</a:t>
            </a:r>
            <a:r>
              <a:rPr lang="en-US" sz="2800" dirty="0" smtClean="0"/>
              <a:t>, </a:t>
            </a:r>
            <a:r>
              <a:rPr lang="en-US" sz="2800" dirty="0" err="1" smtClean="0"/>
              <a:t>perinatalnih</a:t>
            </a:r>
            <a:r>
              <a:rPr lang="en-US" sz="2800" dirty="0" smtClean="0"/>
              <a:t> I </a:t>
            </a:r>
            <a:r>
              <a:rPr lang="en-US" sz="2800" dirty="0" err="1" smtClean="0"/>
              <a:t>postnatalnih</a:t>
            </a:r>
            <a:r>
              <a:rPr lang="en-US" sz="2800" dirty="0" smtClean="0"/>
              <a:t> </a:t>
            </a:r>
            <a:r>
              <a:rPr lang="en-US" sz="2800" dirty="0" err="1" smtClean="0"/>
              <a:t>faktora</a:t>
            </a:r>
            <a:r>
              <a:rPr lang="en-US" sz="2800" dirty="0" smtClean="0"/>
              <a:t> </a:t>
            </a:r>
            <a:r>
              <a:rPr lang="en-US" sz="2800" dirty="0" err="1" smtClean="0"/>
              <a:t>rizika</a:t>
            </a:r>
            <a:r>
              <a:rPr lang="en-US" sz="2800" dirty="0" smtClean="0"/>
              <a:t>. </a:t>
            </a:r>
            <a:r>
              <a:rPr lang="en-US" sz="2800" dirty="0" err="1" smtClean="0"/>
              <a:t>Ukoliko</a:t>
            </a:r>
            <a:r>
              <a:rPr lang="en-US" sz="2800" dirty="0" smtClean="0"/>
              <a:t> </a:t>
            </a:r>
            <a:r>
              <a:rPr lang="en-US" sz="2800" dirty="0" err="1" smtClean="0"/>
              <a:t>postoji</a:t>
            </a:r>
            <a:r>
              <a:rPr lang="en-US" sz="2800" dirty="0" smtClean="0"/>
              <a:t> </a:t>
            </a:r>
            <a:r>
              <a:rPr lang="en-US" sz="2800" dirty="0" err="1" smtClean="0"/>
              <a:t>neki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navedenih</a:t>
            </a:r>
            <a:r>
              <a:rPr lang="en-US" sz="2800" dirty="0" smtClean="0"/>
              <a:t> </a:t>
            </a:r>
            <a:r>
              <a:rPr lang="en-US" sz="2800" dirty="0" err="1" smtClean="0"/>
              <a:t>faktora</a:t>
            </a:r>
            <a:r>
              <a:rPr lang="en-US" sz="2800" dirty="0" smtClean="0"/>
              <a:t>, </a:t>
            </a:r>
            <a:r>
              <a:rPr lang="en-US" sz="2800" dirty="0" err="1" smtClean="0"/>
              <a:t>ta</a:t>
            </a:r>
            <a:r>
              <a:rPr lang="en-US" sz="2800" dirty="0" smtClean="0"/>
              <a:t> se </a:t>
            </a:r>
            <a:r>
              <a:rPr lang="en-US" sz="2800" dirty="0" err="1" smtClean="0"/>
              <a:t>djeca</a:t>
            </a:r>
            <a:r>
              <a:rPr lang="en-US" sz="2800" dirty="0" smtClean="0"/>
              <a:t> </a:t>
            </a:r>
            <a:r>
              <a:rPr lang="en-US" sz="2800" dirty="0" err="1" smtClean="0"/>
              <a:t>nazivaju</a:t>
            </a:r>
            <a:r>
              <a:rPr lang="en-US" sz="2800" dirty="0" smtClean="0"/>
              <a:t> </a:t>
            </a:r>
            <a:r>
              <a:rPr lang="en-US" sz="2800" dirty="0" err="1" smtClean="0"/>
              <a:t>neurorizičnom</a:t>
            </a:r>
            <a:r>
              <a:rPr lang="en-US" sz="2800" dirty="0" smtClean="0"/>
              <a:t> </a:t>
            </a:r>
            <a:r>
              <a:rPr lang="en-US" sz="2800" dirty="0" err="1" smtClean="0"/>
              <a:t>djecom</a:t>
            </a:r>
            <a:r>
              <a:rPr lang="en-US" sz="2800" dirty="0" smtClean="0"/>
              <a:t>.  </a:t>
            </a:r>
            <a:r>
              <a:rPr lang="en-US" sz="2800" dirty="0" err="1" smtClean="0"/>
              <a:t>Cerebralna</a:t>
            </a:r>
            <a:r>
              <a:rPr lang="en-US" sz="2800" dirty="0" smtClean="0"/>
              <a:t> </a:t>
            </a:r>
            <a:r>
              <a:rPr lang="en-US" sz="2800" dirty="0" err="1" smtClean="0"/>
              <a:t>paraliza</a:t>
            </a:r>
            <a:r>
              <a:rPr lang="en-US" sz="2800" dirty="0" smtClean="0"/>
              <a:t> </a:t>
            </a:r>
            <a:r>
              <a:rPr lang="en-US" sz="2800" dirty="0" err="1" smtClean="0"/>
              <a:t>jeste</a:t>
            </a:r>
            <a:r>
              <a:rPr lang="en-US" sz="2800" dirty="0" smtClean="0"/>
              <a:t> </a:t>
            </a:r>
            <a:r>
              <a:rPr lang="en-US" sz="2800" dirty="0" err="1" smtClean="0"/>
              <a:t>jedan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najčešćih</a:t>
            </a:r>
            <a:r>
              <a:rPr lang="en-US" sz="2800" dirty="0" smtClean="0"/>
              <a:t> </a:t>
            </a:r>
            <a:r>
              <a:rPr lang="en-US" sz="2800" dirty="0" err="1" smtClean="0"/>
              <a:t>uzroka</a:t>
            </a:r>
            <a:r>
              <a:rPr lang="en-US" sz="2800" dirty="0" smtClean="0"/>
              <a:t> </a:t>
            </a:r>
            <a:r>
              <a:rPr lang="en-US" sz="2800" dirty="0" err="1" smtClean="0"/>
              <a:t>motoričkog</a:t>
            </a:r>
            <a:r>
              <a:rPr lang="en-US" sz="2800" dirty="0" smtClean="0"/>
              <a:t> </a:t>
            </a:r>
            <a:r>
              <a:rPr lang="en-US" sz="2800" dirty="0" err="1" smtClean="0"/>
              <a:t>kašnjenja</a:t>
            </a:r>
            <a:r>
              <a:rPr lang="en-US" sz="2800" dirty="0" smtClean="0"/>
              <a:t> </a:t>
            </a:r>
            <a:r>
              <a:rPr lang="en-US" sz="2800" dirty="0" err="1" smtClean="0"/>
              <a:t>kod</a:t>
            </a:r>
            <a:r>
              <a:rPr lang="en-US" sz="2800" dirty="0" smtClean="0"/>
              <a:t> </a:t>
            </a:r>
            <a:r>
              <a:rPr lang="en-US" sz="2800" dirty="0" err="1" smtClean="0"/>
              <a:t>djece</a:t>
            </a:r>
            <a:r>
              <a:rPr lang="en-US" sz="2800" dirty="0" smtClean="0"/>
              <a:t>. </a:t>
            </a:r>
            <a:r>
              <a:rPr lang="en-US" sz="2800" dirty="0" err="1" smtClean="0"/>
              <a:t>Prijevremeni</a:t>
            </a:r>
            <a:r>
              <a:rPr lang="en-US" sz="2800" dirty="0" smtClean="0"/>
              <a:t> </a:t>
            </a:r>
            <a:r>
              <a:rPr lang="en-US" sz="2800" dirty="0" err="1" smtClean="0"/>
              <a:t>porod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niska</a:t>
            </a:r>
            <a:r>
              <a:rPr lang="en-US" sz="2800" dirty="0" smtClean="0"/>
              <a:t> </a:t>
            </a:r>
            <a:r>
              <a:rPr lang="en-US" sz="2800" dirty="0" err="1" smtClean="0"/>
              <a:t>porođajna</a:t>
            </a:r>
            <a:r>
              <a:rPr lang="en-US" sz="2800" dirty="0" smtClean="0"/>
              <a:t> </a:t>
            </a:r>
            <a:r>
              <a:rPr lang="en-US" sz="2800" dirty="0" err="1" smtClean="0"/>
              <a:t>težina</a:t>
            </a:r>
            <a:r>
              <a:rPr lang="en-US" sz="2800" dirty="0" smtClean="0"/>
              <a:t> </a:t>
            </a:r>
            <a:r>
              <a:rPr lang="en-US" sz="2800" dirty="0" err="1" smtClean="0"/>
              <a:t>predstavljaju</a:t>
            </a:r>
            <a:r>
              <a:rPr lang="en-US" sz="2800" dirty="0" smtClean="0"/>
              <a:t> </a:t>
            </a:r>
            <a:r>
              <a:rPr lang="en-US" sz="2800" dirty="0" err="1" smtClean="0"/>
              <a:t>neke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glavnih</a:t>
            </a:r>
            <a:r>
              <a:rPr lang="en-US" sz="2800" dirty="0" smtClean="0"/>
              <a:t> </a:t>
            </a:r>
            <a:r>
              <a:rPr lang="en-US" sz="2800" dirty="0" err="1" smtClean="0"/>
              <a:t>faktora</a:t>
            </a:r>
            <a:r>
              <a:rPr lang="en-US" sz="2800" dirty="0" smtClean="0"/>
              <a:t> </a:t>
            </a:r>
            <a:r>
              <a:rPr lang="en-US" sz="2800" dirty="0" err="1" smtClean="0"/>
              <a:t>rizika</a:t>
            </a:r>
            <a:r>
              <a:rPr lang="en-US" sz="2800" dirty="0" smtClean="0"/>
              <a:t> </a:t>
            </a:r>
            <a:r>
              <a:rPr lang="en-US" sz="2800" dirty="0" err="1" smtClean="0"/>
              <a:t>za</a:t>
            </a:r>
            <a:r>
              <a:rPr lang="en-US" sz="2800" dirty="0" smtClean="0"/>
              <a:t> </a:t>
            </a:r>
            <a:r>
              <a:rPr lang="en-US" sz="2800" dirty="0" err="1" smtClean="0"/>
              <a:t>usporen</a:t>
            </a:r>
            <a:r>
              <a:rPr lang="en-US" sz="2800" dirty="0" smtClean="0"/>
              <a:t> </a:t>
            </a:r>
            <a:r>
              <a:rPr lang="en-US" sz="2800" dirty="0" err="1" smtClean="0"/>
              <a:t>motorički</a:t>
            </a:r>
            <a:r>
              <a:rPr lang="en-US" sz="2800" dirty="0" smtClean="0"/>
              <a:t> </a:t>
            </a:r>
            <a:r>
              <a:rPr lang="en-US" sz="2800" dirty="0" err="1" smtClean="0"/>
              <a:t>razvoj</a:t>
            </a:r>
            <a:r>
              <a:rPr lang="en-US" sz="2800" dirty="0" smtClean="0"/>
              <a:t>, </a:t>
            </a:r>
            <a:r>
              <a:rPr lang="en-US" sz="2800" dirty="0" err="1" smtClean="0"/>
              <a:t>te</a:t>
            </a:r>
            <a:r>
              <a:rPr lang="en-US" sz="2800" dirty="0" smtClean="0"/>
              <a:t> </a:t>
            </a:r>
            <a:r>
              <a:rPr lang="en-US" sz="2800" dirty="0" err="1" smtClean="0"/>
              <a:t>nastanak</a:t>
            </a:r>
            <a:r>
              <a:rPr lang="en-US" sz="2800" dirty="0" smtClean="0"/>
              <a:t> </a:t>
            </a:r>
            <a:r>
              <a:rPr lang="en-US" sz="2800" dirty="0" err="1" smtClean="0"/>
              <a:t>cerebralne</a:t>
            </a:r>
            <a:r>
              <a:rPr lang="en-US" sz="2800" dirty="0" smtClean="0"/>
              <a:t> </a:t>
            </a:r>
            <a:r>
              <a:rPr lang="en-US" sz="2800" dirty="0" err="1" smtClean="0"/>
              <a:t>paralize</a:t>
            </a:r>
            <a:r>
              <a:rPr lang="en-US" sz="2800" dirty="0" smtClean="0"/>
              <a:t>. </a:t>
            </a:r>
            <a:r>
              <a:rPr lang="hr-HR" sz="2800" dirty="0" smtClean="0"/>
              <a:t>Većina neurorizične djece sa usporenim motoričkim razvojem, kao i onih sa cerebralnom paralizom je rođena prijevremeno (68% i 56%), te sa pridruženim ostalim faktorima rizika (HIC, RDS, sepsa). </a:t>
            </a:r>
            <a:r>
              <a:rPr lang="en-US" sz="2800" dirty="0" smtClean="0"/>
              <a:t>Z</a:t>
            </a:r>
            <a:r>
              <a:rPr lang="hr-HR" sz="2800" dirty="0" smtClean="0"/>
              <a:t>načajan pokazatelj oštećenja mozga </a:t>
            </a:r>
            <a:r>
              <a:rPr lang="en-US" sz="2800" dirty="0" err="1" smtClean="0"/>
              <a:t>direktno</a:t>
            </a:r>
            <a:r>
              <a:rPr lang="en-US" sz="2800" dirty="0" smtClean="0"/>
              <a:t> je </a:t>
            </a:r>
            <a:r>
              <a:rPr lang="en-US" sz="2800" dirty="0" err="1" smtClean="0"/>
              <a:t>povezan</a:t>
            </a:r>
            <a:r>
              <a:rPr lang="hr-HR" sz="2800" dirty="0" smtClean="0"/>
              <a:t> sa gestacionom nedeljom u kojoj se desio prijevremeni porod</a:t>
            </a:r>
            <a:r>
              <a:rPr lang="en-US" sz="2800" dirty="0" smtClean="0"/>
              <a:t>, </a:t>
            </a:r>
            <a:r>
              <a:rPr lang="en-US" sz="2800" dirty="0" err="1" smtClean="0"/>
              <a:t>zbog</a:t>
            </a:r>
            <a:r>
              <a:rPr lang="en-US" sz="2800" dirty="0" smtClean="0"/>
              <a:t> </a:t>
            </a:r>
            <a:r>
              <a:rPr lang="en-US" sz="2800" dirty="0" err="1" smtClean="0"/>
              <a:t>čega</a:t>
            </a:r>
            <a:r>
              <a:rPr lang="en-US" sz="2800" dirty="0" smtClean="0"/>
              <a:t> je </a:t>
            </a:r>
            <a:r>
              <a:rPr lang="en-US" sz="2800" dirty="0" err="1" smtClean="0"/>
              <a:t>bitan</a:t>
            </a:r>
            <a:r>
              <a:rPr lang="en-US" sz="2800" dirty="0" smtClean="0"/>
              <a:t> </a:t>
            </a:r>
            <a:r>
              <a:rPr lang="en-US" sz="2800" dirty="0" err="1" smtClean="0"/>
              <a:t>rani</a:t>
            </a:r>
            <a:r>
              <a:rPr lang="en-US" sz="2800" dirty="0" smtClean="0"/>
              <a:t> monitoring </a:t>
            </a:r>
            <a:r>
              <a:rPr lang="en-US" sz="2800" dirty="0" err="1" smtClean="0"/>
              <a:t>neurorizične</a:t>
            </a:r>
            <a:r>
              <a:rPr lang="en-US" sz="2800" dirty="0" smtClean="0"/>
              <a:t> </a:t>
            </a:r>
            <a:r>
              <a:rPr lang="en-US" sz="2800" dirty="0" err="1" smtClean="0"/>
              <a:t>djece</a:t>
            </a:r>
            <a:r>
              <a:rPr lang="en-US" sz="2800" dirty="0" smtClean="0"/>
              <a:t>, </a:t>
            </a:r>
            <a:r>
              <a:rPr lang="en-US" sz="2800" dirty="0" err="1" smtClean="0"/>
              <a:t>te</a:t>
            </a:r>
            <a:r>
              <a:rPr lang="en-US" sz="2800" dirty="0" smtClean="0"/>
              <a:t> </a:t>
            </a:r>
            <a:r>
              <a:rPr lang="en-US" sz="2800" dirty="0" err="1" smtClean="0"/>
              <a:t>pravovremeno</a:t>
            </a:r>
            <a:r>
              <a:rPr lang="en-US" sz="2800" dirty="0" smtClean="0"/>
              <a:t> </a:t>
            </a:r>
            <a:r>
              <a:rPr lang="en-US" sz="2800" dirty="0" err="1" smtClean="0"/>
              <a:t>uključe</a:t>
            </a:r>
            <a:r>
              <a:rPr lang="en-US" sz="2800" dirty="0" smtClean="0"/>
              <a:t> u  program </a:t>
            </a:r>
            <a:r>
              <a:rPr lang="en-US" sz="2800" dirty="0" err="1" smtClean="0"/>
              <a:t>habilitacije</a:t>
            </a:r>
            <a:r>
              <a:rPr lang="hr-HR" sz="2800" dirty="0" smtClean="0"/>
              <a:t>.</a:t>
            </a:r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18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             </a:t>
            </a: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1800" b="0" i="0" u="none" strike="noStrike" kern="1200" spc="0" dirty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   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</p:txBody>
      </p:sp>
      <p:sp>
        <p:nvSpPr>
          <p:cNvPr id="13" name="Shape 72"/>
          <p:cNvSpPr/>
          <p:nvPr/>
        </p:nvSpPr>
        <p:spPr>
          <a:xfrm>
            <a:off x="22174200" y="12501720"/>
            <a:ext cx="10057680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3600" b="1" dirty="0" smtClean="0">
                <a:latin typeface="Cambria" pitchFamily="18"/>
                <a:ea typeface="Cambria" pitchFamily="2"/>
                <a:cs typeface="Cambria" pitchFamily="2"/>
              </a:rPr>
              <a:t>REZULTATI</a:t>
            </a:r>
            <a:endParaRPr lang="hr-HR" sz="3600" b="1" i="0" u="none" strike="noStrike" kern="1200" spc="0" dirty="0">
              <a:ln>
                <a:noFill/>
              </a:ln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14" name="Shape 73"/>
          <p:cNvSpPr/>
          <p:nvPr/>
        </p:nvSpPr>
        <p:spPr>
          <a:xfrm>
            <a:off x="22174200" y="14112000"/>
            <a:ext cx="10057680" cy="136686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t" anchorCtr="0" compatLnSpc="0"/>
          <a:lstStyle/>
          <a:p>
            <a:pPr marL="685800" lvl="0" indent="-457200" algn="just" hangingPunct="0"/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Od stotinu opservirane djece: </a:t>
            </a:r>
          </a:p>
          <a:p>
            <a:pPr marL="685800" lvl="0" indent="-457200" algn="just" hangingPunct="0">
              <a:buFont typeface="Arial" pitchFamily="34" charset="0"/>
              <a:buChar char="•"/>
            </a:pP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48% ih je imala normalan motorički razvoj (od toga 48% ih je prijevremeno rođenih)</a:t>
            </a:r>
          </a:p>
          <a:p>
            <a:pPr marL="685800" lvl="0" indent="-457200" algn="just" hangingPunct="0">
              <a:buFont typeface="Arial" pitchFamily="34" charset="0"/>
              <a:buChar char="•"/>
            </a:pP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25% usporen (od čega je 68% prijevremeno rođenih)</a:t>
            </a: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27% sa cerebralnom paralizom(56% prijevremeno rođenih)</a:t>
            </a:r>
          </a:p>
          <a:p>
            <a:pPr marL="685800" lvl="0" indent="-457200" algn="just" hangingPunct="0"/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Većina prijevremeno rođene djece sa normalnim razvojem je rođena od 35. - 40. 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</a:t>
            </a:r>
            <a:r>
              <a:rPr lang="hr-H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n, što nije slučaj kod djece sa usporenim razvojem , kao i djece sa cerebralnom paralizom, gdje je najveći broj prijevremeno rođenih između 27- 34 g</a:t>
            </a:r>
            <a:r>
              <a:rPr lang="hr-HR" sz="2800" dirty="0" smtClean="0"/>
              <a:t>n </a:t>
            </a: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Raniji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početak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habilitacije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znači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bolji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prognostički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značaj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>
              <a:buFont typeface="Arial" pitchFamily="34" charset="0"/>
              <a:buChar char="•"/>
            </a:pP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ukupnog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ispitanog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broja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rani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habilitacioni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tretman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započet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od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0-3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mjeseca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života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imao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je 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najveći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broj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kasnije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uspostavljenim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normalnim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razvojem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(39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zatim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usporenim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razvojem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(17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),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dok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kasnije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dijagnostikovanom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cerebralnom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paralizom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(9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djece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u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pravilu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kasnije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započinjala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habilitacioni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tretman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hr-HR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5800" lvl="0" indent="-457200" algn="just" hangingPunct="0"/>
            <a:endParaRPr lang="hr-HR" sz="2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685800" lvl="0" indent="-457200" algn="just" hangingPunct="0"/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457200" marR="0" lvl="0" indent="-22860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2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Verdana" pitchFamily="18"/>
                <a:ea typeface="Verdana" pitchFamily="2"/>
                <a:cs typeface="Verdana" pitchFamily="2"/>
              </a:rPr>
              <a:t> </a:t>
            </a: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chemeClr val="bg1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2800" b="0" i="0" u="none" strike="noStrike" kern="1200" spc="0" dirty="0">
              <a:ln>
                <a:noFill/>
              </a:ln>
              <a:solidFill>
                <a:srgbClr val="000000"/>
              </a:solidFill>
              <a:latin typeface="Verdana" pitchFamily="18"/>
              <a:ea typeface="Verdana" pitchFamily="2"/>
              <a:cs typeface="Verdana" pitchFamily="2"/>
            </a:endParaRPr>
          </a:p>
        </p:txBody>
      </p:sp>
      <p:sp>
        <p:nvSpPr>
          <p:cNvPr id="15" name="Shape 74"/>
          <p:cNvSpPr/>
          <p:nvPr/>
        </p:nvSpPr>
        <p:spPr>
          <a:xfrm>
            <a:off x="685799" y="10860480"/>
            <a:ext cx="31546079" cy="1097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1F497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square" lIns="548640" tIns="274320" rIns="548640" bIns="27432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3600" b="1" i="0" u="none" strike="noStrike" kern="1200" spc="0" dirty="0">
              <a:ln>
                <a:noFill/>
              </a:ln>
              <a:solidFill>
                <a:srgbClr val="000000"/>
              </a:solidFill>
              <a:latin typeface="Cambria" pitchFamily="18"/>
              <a:ea typeface="Cambria" pitchFamily="2"/>
              <a:cs typeface="Cambria" pitchFamily="2"/>
            </a:endParaRPr>
          </a:p>
        </p:txBody>
      </p:sp>
      <p:sp>
        <p:nvSpPr>
          <p:cNvPr id="19" name="Shape 78"/>
          <p:cNvSpPr/>
          <p:nvPr/>
        </p:nvSpPr>
        <p:spPr>
          <a:xfrm>
            <a:off x="4886244" y="2157274"/>
            <a:ext cx="23760360" cy="321869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91440" anchor="t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55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Arial" pitchFamily="2"/>
                <a:cs typeface="Arial" pitchFamily="2"/>
              </a:rPr>
              <a:t>Kongres E-konferencija Medicinskog fakulteta u Banja Luci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5500" b="0" i="0" u="none" strike="noStrike" kern="1200" spc="0" dirty="0">
              <a:ln>
                <a:noFill/>
              </a:ln>
              <a:solidFill>
                <a:srgbClr val="000000"/>
              </a:solidFill>
              <a:latin typeface="Arial" pitchFamily="18"/>
              <a:ea typeface="Arial" pitchFamily="2"/>
              <a:cs typeface="Arial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4800" b="0" i="0" u="none" strike="noStrike" kern="1200" spc="0" dirty="0" smtClean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Arial" pitchFamily="2"/>
                <a:cs typeface="Arial" pitchFamily="2"/>
              </a:rPr>
              <a:t>UNIVERZITET U BANJA LUCI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hr-HR" sz="4800" dirty="0" smtClean="0">
                <a:solidFill>
                  <a:srgbClr val="000000"/>
                </a:solidFill>
                <a:latin typeface="Arial" pitchFamily="18"/>
                <a:ea typeface="Arial" pitchFamily="2"/>
                <a:cs typeface="Arial" pitchFamily="2"/>
              </a:rPr>
              <a:t>Januar 2022.g.</a:t>
            </a:r>
            <a:endParaRPr lang="hr-HR" sz="4800" b="0" i="0" u="none" strike="noStrike" kern="1200" spc="0" dirty="0" smtClean="0">
              <a:ln>
                <a:noFill/>
              </a:ln>
              <a:solidFill>
                <a:srgbClr val="000000"/>
              </a:solidFill>
              <a:latin typeface="Arial" pitchFamily="18"/>
              <a:ea typeface="Arial" pitchFamily="2"/>
              <a:cs typeface="Arial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4800" b="0" i="0" u="none" strike="noStrike" kern="1200" spc="0" dirty="0">
              <a:ln>
                <a:noFill/>
              </a:ln>
              <a:solidFill>
                <a:srgbClr val="000000"/>
              </a:solidFill>
              <a:latin typeface="Arial" pitchFamily="18"/>
              <a:ea typeface="Arial" pitchFamily="2"/>
              <a:cs typeface="Arial" pitchFamily="2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hr-HR" sz="1400" b="0" i="0" u="none" strike="noStrike" kern="1200" spc="0" dirty="0">
              <a:ln>
                <a:noFill/>
              </a:ln>
              <a:solidFill>
                <a:srgbClr val="000000"/>
              </a:solidFill>
              <a:latin typeface="Arial" pitchFamily="18"/>
              <a:ea typeface="Arial" pitchFamily="2"/>
              <a:cs typeface="Arial" pitchFamily="2"/>
            </a:endParaRPr>
          </a:p>
        </p:txBody>
      </p:sp>
      <p:graphicFrame>
        <p:nvGraphicFramePr>
          <p:cNvPr id="40" name="Chart 39">
            <a:extLst>
              <a:ext uri="{FF2B5EF4-FFF2-40B4-BE49-F238E27FC236}">
                <a16:creationId xmlns:lc="http://schemas.openxmlformats.org/drawingml/2006/lockedCanvas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6="http://schemas.microsoft.com/office/drawing/2014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id="{725782BB-AB3A-B04F-AFB1-FFC0DFEFD2FF}"/>
              </a:ext>
            </a:extLst>
          </p:cNvPr>
          <p:cNvGraphicFramePr/>
          <p:nvPr/>
        </p:nvGraphicFramePr>
        <p:xfrm>
          <a:off x="1600096" y="29803780"/>
          <a:ext cx="8501122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5" name="Chart 44">
            <a:extLst>
              <a:ext uri="{FF2B5EF4-FFF2-40B4-BE49-F238E27FC236}">
                <a16:creationId xmlns:lc="http://schemas.openxmlformats.org/drawingml/2006/lockedCanvas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6="http://schemas.microsoft.com/office/drawing/2014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id="{35B4CC97-D324-4E47-A46B-3BE090D12CEE}"/>
              </a:ext>
            </a:extLst>
          </p:cNvPr>
          <p:cNvGraphicFramePr/>
          <p:nvPr/>
        </p:nvGraphicFramePr>
        <p:xfrm>
          <a:off x="1314344" y="36233200"/>
          <a:ext cx="8643998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6" name="Chart 45"/>
          <p:cNvGraphicFramePr>
            <a:graphicFrameLocks/>
          </p:cNvGraphicFramePr>
          <p:nvPr/>
        </p:nvGraphicFramePr>
        <p:xfrm>
          <a:off x="12244358" y="29589466"/>
          <a:ext cx="7929618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7" name="Chart 46"/>
          <p:cNvGraphicFramePr>
            <a:graphicFrameLocks/>
          </p:cNvGraphicFramePr>
          <p:nvPr/>
        </p:nvGraphicFramePr>
        <p:xfrm>
          <a:off x="12387234" y="36876142"/>
          <a:ext cx="8429684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077" name="Picture 5" descr="C:\Users\ASJA\Desktop\download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389214" y="799952"/>
            <a:ext cx="4786346" cy="4429156"/>
          </a:xfrm>
          <a:prstGeom prst="rect">
            <a:avLst/>
          </a:prstGeom>
          <a:noFill/>
        </p:spPr>
      </p:pic>
      <p:pic>
        <p:nvPicPr>
          <p:cNvPr id="3078" name="Picture 6" descr="C:\Users\ASJA\Desktop\Logo-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85782" y="1085704"/>
            <a:ext cx="5000660" cy="42148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690</Words>
  <Application>Microsoft Office PowerPoint</Application>
  <PresentationFormat>Custom</PresentationFormat>
  <Paragraphs>178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AZRA</dc:creator>
  <cp:lastModifiedBy>ASJA</cp:lastModifiedBy>
  <cp:revision>24</cp:revision>
  <dcterms:modified xsi:type="dcterms:W3CDTF">2022-01-21T16:48:31Z</dcterms:modified>
</cp:coreProperties>
</file>