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8"/>
  </p:notesMasterIdLst>
  <p:sldIdLst>
    <p:sldId id="271" r:id="rId2"/>
    <p:sldId id="279" r:id="rId3"/>
    <p:sldId id="280" r:id="rId4"/>
    <p:sldId id="281" r:id="rId5"/>
    <p:sldId id="303" r:id="rId6"/>
    <p:sldId id="304" r:id="rId7"/>
    <p:sldId id="305" r:id="rId8"/>
    <p:sldId id="306" r:id="rId9"/>
    <p:sldId id="307" r:id="rId10"/>
    <p:sldId id="308" r:id="rId11"/>
    <p:sldId id="312" r:id="rId12"/>
    <p:sldId id="313" r:id="rId13"/>
    <p:sldId id="314" r:id="rId14"/>
    <p:sldId id="315" r:id="rId15"/>
    <p:sldId id="317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6CCE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8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51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Users\admin\Library\Containers\com.apple.mail\Data\Library\Mail%20Downloads\21C00283-73DD-42B5-8FE2-9F7261A18F8E\RAD%20S&#780;IBENIK%20prezentacija%20exel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Users\admin\Library\Containers\com.apple.mail\Data\Library\Mail%20Downloads\21C00283-73DD-42B5-8FE2-9F7261A18F8E\RAD%20S&#780;IBENIK%20prezentacija%20exel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JA\Downloads\RAD%20&#352;IBENIK%20prezentacija%20exel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JA\Downloads\RAD%20&#352;IBENIK%20prezentacija%20ex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view3D>
      <c:rotX val="30"/>
      <c:perspective val="0"/>
    </c:view3D>
    <c:plotArea>
      <c:layout>
        <c:manualLayout>
          <c:layoutTarget val="inner"/>
          <c:xMode val="edge"/>
          <c:yMode val="edge"/>
          <c:x val="9.1966097987751544E-2"/>
          <c:y val="0.30795435590006648"/>
          <c:w val="0.53565379799223156"/>
          <c:h val="0.56796606649849912"/>
        </c:manualLayout>
      </c:layout>
      <c:pie3DChart>
        <c:varyColors val="1"/>
        <c:ser>
          <c:idx val="0"/>
          <c:order val="0"/>
          <c:explosion val="25"/>
          <c:dPt>
            <c:idx val="0"/>
            <c:explosion val="0"/>
          </c:dPt>
          <c:dPt>
            <c:idx val="1"/>
            <c:explosion val="0"/>
          </c:dPt>
          <c:dPt>
            <c:idx val="2"/>
            <c:explosion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lang="en-GB" sz="1400" b="1" i="0" u="none" strike="noStrike" baseline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48%</a:t>
                    </a:r>
                  </a:p>
                </c:rich>
              </c:tx>
              <c:spPr/>
              <c:dLblPos val="bestFit"/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sr-Latn-CS"/>
              </a:p>
            </c:txPr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Sheet2!$F$7:$H$7</c:f>
              <c:strCache>
                <c:ptCount val="3"/>
                <c:pt idx="0">
                  <c:v>normalan razvoj</c:v>
                </c:pt>
                <c:pt idx="1">
                  <c:v>usporen razvoj</c:v>
                </c:pt>
                <c:pt idx="2">
                  <c:v>cerebralna paraliza</c:v>
                </c:pt>
              </c:strCache>
            </c:strRef>
          </c:cat>
          <c:val>
            <c:numRef>
              <c:f>Sheet2!$F$8:$H$8</c:f>
              <c:numCache>
                <c:formatCode>General</c:formatCode>
                <c:ptCount val="3"/>
                <c:pt idx="0">
                  <c:v>48</c:v>
                </c:pt>
                <c:pt idx="1">
                  <c:v>25</c:v>
                </c:pt>
                <c:pt idx="2">
                  <c:v>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86C-F04A-A676-8620CBD3037C}"/>
            </c:ext>
          </c:extLst>
        </c:ser>
      </c:pie3DChart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 algn="just"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egendEntry>
        <c:idx val="2"/>
        <c:txPr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sr-Latn-CS"/>
          </a:p>
        </c:txPr>
      </c:legendEntry>
      <c:layout>
        <c:manualLayout>
          <c:xMode val="edge"/>
          <c:yMode val="edge"/>
          <c:x val="0.63627968673727164"/>
          <c:y val="0.36997150647997901"/>
          <c:w val="0.25968952343371654"/>
          <c:h val="0.43145010570176906"/>
        </c:manualLayout>
      </c:layout>
      <c:txPr>
        <a:bodyPr/>
        <a:lstStyle/>
        <a:p>
          <a:pPr>
            <a:defRPr lang="en-GB" sz="1285" b="1" i="0" u="none" strike="noStrike" baseline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sr-Latn-CS"/>
        </a:p>
      </c:txPr>
    </c:legend>
    <c:plotVisOnly val="1"/>
    <c:dispBlanksAs val="zero"/>
  </c:chart>
  <c:spPr>
    <a:solidFill>
      <a:srgbClr val="FFFF00"/>
    </a:solidFill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view3D>
      <c:depthPercent val="100"/>
      <c:rAngAx val="1"/>
    </c:view3D>
    <c:plotArea>
      <c:layout>
        <c:manualLayout>
          <c:layoutTarget val="inner"/>
          <c:xMode val="edge"/>
          <c:yMode val="edge"/>
          <c:x val="6.7622653685198764E-2"/>
          <c:y val="7.1463383253563911E-2"/>
          <c:w val="0.87898795664136375"/>
          <c:h val="0.71425746385661126"/>
        </c:manualLayout>
      </c:layout>
      <c:bar3DChart>
        <c:barDir val="col"/>
        <c:grouping val="clustered"/>
        <c:ser>
          <c:idx val="0"/>
          <c:order val="0"/>
          <c:tx>
            <c:strRef>
              <c:f>Sheet2!$DL$12</c:f>
              <c:strCache>
                <c:ptCount val="1"/>
                <c:pt idx="0">
                  <c:v>Prijevremeni porod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554907677356658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48%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B6A-EF4D-B057-CE71A9EB67CE}"/>
                </c:ext>
              </c:extLst>
            </c:dLbl>
            <c:dLbl>
              <c:idx val="1"/>
              <c:layout>
                <c:manualLayout>
                  <c:x val="1.1883539071392252E-2"/>
                  <c:y val="-1.9436345966958223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68%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B6A-EF4D-B057-CE71A9EB67CE}"/>
                </c:ext>
              </c:extLst>
            </c:dLbl>
            <c:dLbl>
              <c:idx val="2"/>
              <c:layout>
                <c:manualLayout>
                  <c:x val="0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56%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0B6A-EF4D-B057-CE71A9EB67CE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sr-Latn-C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Sheet2!$DM$11:$DO$11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Sheet2!$DM$12:$DO$12</c:f>
              <c:numCache>
                <c:formatCode>General</c:formatCode>
                <c:ptCount val="3"/>
                <c:pt idx="0">
                  <c:v>48</c:v>
                </c:pt>
                <c:pt idx="1">
                  <c:v>68</c:v>
                </c:pt>
                <c:pt idx="2">
                  <c:v>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B6A-EF4D-B057-CE71A9EB67CE}"/>
            </c:ext>
          </c:extLst>
        </c:ser>
        <c:ser>
          <c:idx val="1"/>
          <c:order val="1"/>
          <c:tx>
            <c:strRef>
              <c:f>Sheet2!$DL$13</c:f>
              <c:strCache>
                <c:ptCount val="1"/>
                <c:pt idx="0">
                  <c:v>Terminski porod</c:v>
                </c:pt>
              </c:strCache>
            </c:strRef>
          </c:tx>
          <c:dLbls>
            <c:dLbl>
              <c:idx val="0"/>
              <c:layout>
                <c:manualLayout>
                  <c:x val="1.4260246885670616E-2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52%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0B6A-EF4D-B057-CE71A9EB67CE}"/>
                </c:ext>
              </c:extLst>
            </c:dLbl>
            <c:dLbl>
              <c:idx val="1"/>
              <c:layout>
                <c:manualLayout>
                  <c:x val="1.1883539071392252E-2"/>
                  <c:y val="-1.1661872359879425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32%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0B6A-EF4D-B057-CE71A9EB67CE}"/>
                </c:ext>
              </c:extLst>
            </c:dLbl>
            <c:dLbl>
              <c:idx val="2"/>
              <c:layout>
                <c:manualLayout>
                  <c:x val="7.1301234428353373E-3"/>
                  <c:y val="-2.3323615160349951E-2"/>
                </c:manualLayout>
              </c:layout>
              <c:tx>
                <c:rich>
                  <a:bodyPr/>
                  <a:lstStyle/>
                  <a:p>
                    <a:pPr>
                      <a:defRPr lang="en-GB" sz="1000" b="1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/>
                      <a:t>44%</a:t>
                    </a:r>
                  </a:p>
                </c:rich>
              </c:tx>
              <c:spPr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0B6A-EF4D-B057-CE71A9EB67CE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en-GB"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sr-Latn-CS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Sheet2!$DM$11:$DO$11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Sheet2!$DM$13:$DO$13</c:f>
              <c:numCache>
                <c:formatCode>General</c:formatCode>
                <c:ptCount val="3"/>
                <c:pt idx="0">
                  <c:v>52</c:v>
                </c:pt>
                <c:pt idx="1">
                  <c:v>32</c:v>
                </c:pt>
                <c:pt idx="2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0B6A-EF4D-B057-CE71A9EB67CE}"/>
            </c:ext>
          </c:extLst>
        </c:ser>
        <c:shape val="cylinder"/>
        <c:axId val="82220928"/>
        <c:axId val="82222464"/>
        <c:axId val="0"/>
      </c:bar3DChart>
      <c:catAx>
        <c:axId val="8222092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0" vert="horz"/>
          <a:lstStyle/>
          <a:p>
            <a:pPr>
              <a:defRPr lang="en-GB" sz="12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  <c:crossAx val="82222464"/>
        <c:crosses val="autoZero"/>
        <c:auto val="1"/>
        <c:lblAlgn val="ctr"/>
        <c:lblOffset val="100"/>
      </c:catAx>
      <c:valAx>
        <c:axId val="82222464"/>
        <c:scaling>
          <c:orientation val="minMax"/>
          <c:max val="100"/>
          <c:min val="0"/>
        </c:scaling>
        <c:delete val="1"/>
        <c:axPos val="l"/>
        <c:majorGridlines/>
        <c:minorGridlines/>
        <c:numFmt formatCode="General" sourceLinked="1"/>
        <c:tickLblPos val="nextTo"/>
        <c:crossAx val="82220928"/>
        <c:crosses val="autoZero"/>
        <c:crossBetween val="between"/>
        <c:dispUnits>
          <c:builtInUnit val="hundreds"/>
        </c:dispUnits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</c:legendEntry>
      <c:legendEntry>
        <c:idx val="1"/>
        <c:txPr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Calibri"/>
              </a:defRPr>
            </a:pPr>
            <a:endParaRPr lang="sr-Latn-CS"/>
          </a:p>
        </c:txPr>
      </c:legendEntry>
      <c:layout>
        <c:manualLayout>
          <c:xMode val="edge"/>
          <c:yMode val="edge"/>
          <c:x val="0.5041764743613415"/>
          <c:y val="5.0293860326282754E-2"/>
          <c:w val="0.45310130482023475"/>
          <c:h val="0.23719365961607738"/>
        </c:manualLayout>
      </c:layout>
      <c:txPr>
        <a:bodyPr/>
        <a:lstStyle/>
        <a:p>
          <a:pPr>
            <a:defRPr lang="en-GB" sz="11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sr-Latn-CS"/>
        </a:p>
      </c:txPr>
    </c:legend>
    <c:plotVisOnly val="1"/>
    <c:dispBlanksAs val="gap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title>
      <c:tx>
        <c:rich>
          <a:bodyPr/>
          <a:lstStyle/>
          <a:p>
            <a:pPr>
              <a:defRPr/>
            </a:pPr>
            <a:r>
              <a:rPr lang="bs-Latn-BA" sz="1400"/>
              <a:t>DISTRIBUCIJA ISPITANIKA U</a:t>
            </a:r>
            <a:r>
              <a:rPr lang="bs-Latn-BA" sz="1400" baseline="0"/>
              <a:t> OD</a:t>
            </a:r>
            <a:r>
              <a:rPr lang="bs-Latn-BA" sz="1400"/>
              <a:t>NOSU</a:t>
            </a:r>
            <a:r>
              <a:rPr lang="bs-Latn-BA" sz="1400" baseline="0"/>
              <a:t> GESTACIJSKU ZRELOST PRI ROĐENJU  </a:t>
            </a:r>
            <a:endParaRPr lang="bs-Latn-BA" sz="1400"/>
          </a:p>
        </c:rich>
      </c:tx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0.14317672790901134"/>
          <c:y val="5.91887151546815E-2"/>
          <c:w val="0.83237885697657865"/>
          <c:h val="0.63328407408789555"/>
        </c:manualLayout>
      </c:layout>
      <c:bar3DChart>
        <c:barDir val="col"/>
        <c:grouping val="clustered"/>
        <c:ser>
          <c:idx val="0"/>
          <c:order val="0"/>
          <c:tx>
            <c:strRef>
              <c:f>Sheet2!$DV$10</c:f>
              <c:strCache>
                <c:ptCount val="1"/>
                <c:pt idx="0">
                  <c:v>27-30gn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Sheet2!$DW$10:$DY$10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Sheet2!$DV$11</c:f>
              <c:strCache>
                <c:ptCount val="1"/>
                <c:pt idx="0">
                  <c:v>30-34gn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Sheet2!$DW$11:$DY$11</c:f>
              <c:numCache>
                <c:formatCode>General</c:formatCode>
                <c:ptCount val="3"/>
                <c:pt idx="0">
                  <c:v>8</c:v>
                </c:pt>
                <c:pt idx="1">
                  <c:v>15</c:v>
                </c:pt>
                <c:pt idx="2">
                  <c:v>8</c:v>
                </c:pt>
              </c:numCache>
            </c:numRef>
          </c:val>
        </c:ser>
        <c:ser>
          <c:idx val="2"/>
          <c:order val="2"/>
          <c:tx>
            <c:strRef>
              <c:f>Sheet2!$DV$12</c:f>
              <c:strCache>
                <c:ptCount val="1"/>
                <c:pt idx="0">
                  <c:v>35-36gn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Sheet2!$DW$12:$DY$12</c:f>
              <c:numCache>
                <c:formatCode>General</c:formatCode>
                <c:ptCount val="3"/>
                <c:pt idx="0">
                  <c:v>14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Sheet2!$DV$13</c:f>
              <c:strCache>
                <c:ptCount val="1"/>
                <c:pt idx="0">
                  <c:v>37-40gn</c:v>
                </c:pt>
              </c:strCache>
            </c:strRef>
          </c:tx>
          <c:cat>
            <c:strRef>
              <c:f>Sheet2!$DW$9:$DY$9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Sheet2!$DW$13:$DY$13</c:f>
              <c:numCache>
                <c:formatCode>General</c:formatCode>
                <c:ptCount val="3"/>
                <c:pt idx="0">
                  <c:v>25</c:v>
                </c:pt>
                <c:pt idx="1">
                  <c:v>8</c:v>
                </c:pt>
                <c:pt idx="2">
                  <c:v>12</c:v>
                </c:pt>
              </c:numCache>
            </c:numRef>
          </c:val>
        </c:ser>
        <c:shape val="cylinder"/>
        <c:axId val="81775616"/>
        <c:axId val="81781504"/>
        <c:axId val="0"/>
      </c:bar3DChart>
      <c:catAx>
        <c:axId val="81775616"/>
        <c:scaling>
          <c:orientation val="minMax"/>
        </c:scaling>
        <c:axPos val="b"/>
        <c:numFmt formatCode="General" sourceLinked="1"/>
        <c:majorTickMark val="none"/>
        <c:tickLblPos val="nextTo"/>
        <c:crossAx val="81781504"/>
        <c:crosses val="autoZero"/>
        <c:auto val="1"/>
        <c:lblAlgn val="ctr"/>
        <c:lblOffset val="100"/>
      </c:catAx>
      <c:valAx>
        <c:axId val="8178150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1200"/>
                </a:pPr>
                <a:r>
                  <a:rPr lang="bs-Latn-BA" sz="1200"/>
                  <a:t>Broj djece </a:t>
                </a:r>
              </a:p>
            </c:rich>
          </c:tx>
        </c:title>
        <c:numFmt formatCode="General" sourceLinked="1"/>
        <c:majorTickMark val="none"/>
        <c:tickLblPos val="nextTo"/>
        <c:crossAx val="8177561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sr-Latn-CS"/>
          </a:p>
        </c:txPr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title>
      <c:tx>
        <c:rich>
          <a:bodyPr/>
          <a:lstStyle/>
          <a:p>
            <a:pPr>
              <a:defRPr/>
            </a:pPr>
            <a:r>
              <a:rPr lang="bs-Latn-BA" sz="1600"/>
              <a:t>VRIJEME</a:t>
            </a:r>
            <a:r>
              <a:rPr lang="bs-Latn-BA" sz="1600" baseline="0"/>
              <a:t> POČETKA HABILITACIJE</a:t>
            </a:r>
            <a:endParaRPr lang="bs-Latn-BA" sz="1600"/>
          </a:p>
        </c:rich>
      </c:tx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0.15345917852983612"/>
          <c:y val="0.14091562554680667"/>
          <c:w val="0.82225826076376218"/>
          <c:h val="0.40915709536307965"/>
        </c:manualLayout>
      </c:layout>
      <c:bar3DChart>
        <c:barDir val="col"/>
        <c:grouping val="clustered"/>
        <c:ser>
          <c:idx val="0"/>
          <c:order val="0"/>
          <c:tx>
            <c:strRef>
              <c:f>Sheet2!$Z$11</c:f>
              <c:strCache>
                <c:ptCount val="1"/>
                <c:pt idx="0">
                  <c:v>0-3mj.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Sheet2!$AA$11:$AC$11</c:f>
              <c:numCache>
                <c:formatCode>General</c:formatCode>
                <c:ptCount val="3"/>
                <c:pt idx="0">
                  <c:v>39</c:v>
                </c:pt>
                <c:pt idx="1">
                  <c:v>17</c:v>
                </c:pt>
                <c:pt idx="2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Sheet2!$Z$12</c:f>
              <c:strCache>
                <c:ptCount val="1"/>
                <c:pt idx="0">
                  <c:v>4-6mj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Sheet2!$AA$12:$AC$12</c:f>
              <c:numCache>
                <c:formatCode>General</c:formatCode>
                <c:ptCount val="3"/>
                <c:pt idx="0">
                  <c:v>7</c:v>
                </c:pt>
                <c:pt idx="1">
                  <c:v>7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Sheet2!$Z$13</c:f>
              <c:strCache>
                <c:ptCount val="1"/>
                <c:pt idx="0">
                  <c:v>7-9mj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Sheet2!$AA$13:$AC$13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Sheet2!$Z$14</c:f>
              <c:strCache>
                <c:ptCount val="1"/>
                <c:pt idx="0">
                  <c:v>10-12mj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Sheet2!$AA$14:$AC$14</c:f>
              <c:numCache>
                <c:formatCode>General</c:formatCode>
                <c:ptCount val="3"/>
                <c:pt idx="2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Sheet2!$Z$15</c:f>
              <c:strCache>
                <c:ptCount val="1"/>
                <c:pt idx="0">
                  <c:v>13-15mj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Sheet2!$AA$15:$AC$15</c:f>
              <c:numCache>
                <c:formatCode>General</c:formatCode>
                <c:ptCount val="3"/>
                <c:pt idx="2">
                  <c:v>4</c:v>
                </c:pt>
              </c:numCache>
            </c:numRef>
          </c:val>
        </c:ser>
        <c:ser>
          <c:idx val="5"/>
          <c:order val="5"/>
          <c:tx>
            <c:strRef>
              <c:f>Sheet2!$Z$16</c:f>
              <c:strCache>
                <c:ptCount val="1"/>
                <c:pt idx="0">
                  <c:v>16-20mj</c:v>
                </c:pt>
              </c:strCache>
            </c:strRef>
          </c:tx>
          <c:cat>
            <c:strRef>
              <c:f>Sheet2!$AA$10:$AC$10</c:f>
              <c:strCache>
                <c:ptCount val="3"/>
                <c:pt idx="0">
                  <c:v>normalan razvoj (n=48)</c:v>
                </c:pt>
                <c:pt idx="1">
                  <c:v>usporen razvoj (n=25)</c:v>
                </c:pt>
                <c:pt idx="2">
                  <c:v>cerebralna paraliza (n=27)</c:v>
                </c:pt>
              </c:strCache>
            </c:strRef>
          </c:cat>
          <c:val>
            <c:numRef>
              <c:f>Sheet2!$AA$16:$AC$16</c:f>
              <c:numCache>
                <c:formatCode>General</c:formatCode>
                <c:ptCount val="3"/>
                <c:pt idx="2">
                  <c:v>3</c:v>
                </c:pt>
              </c:numCache>
            </c:numRef>
          </c:val>
        </c:ser>
        <c:shape val="cylinder"/>
        <c:axId val="93842816"/>
        <c:axId val="93922432"/>
        <c:axId val="0"/>
      </c:bar3DChart>
      <c:catAx>
        <c:axId val="93842816"/>
        <c:scaling>
          <c:orientation val="minMax"/>
        </c:scaling>
        <c:axPos val="b"/>
        <c:numFmt formatCode="General" sourceLinked="1"/>
        <c:majorTickMark val="none"/>
        <c:tickLblPos val="nextTo"/>
        <c:crossAx val="93922432"/>
        <c:crosses val="autoZero"/>
        <c:auto val="1"/>
        <c:lblAlgn val="ctr"/>
        <c:lblOffset val="100"/>
      </c:catAx>
      <c:valAx>
        <c:axId val="9392243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1200"/>
                </a:pPr>
                <a:r>
                  <a:rPr lang="bs-Latn-BA" sz="1200"/>
                  <a:t>Broj</a:t>
                </a:r>
                <a:r>
                  <a:rPr lang="bs-Latn-BA" sz="1200" baseline="0"/>
                  <a:t>  djece </a:t>
                </a:r>
                <a:endParaRPr lang="bs-Latn-BA" sz="1200"/>
              </a:p>
            </c:rich>
          </c:tx>
        </c:title>
        <c:numFmt formatCode="General" sourceLinked="1"/>
        <c:majorTickMark val="none"/>
        <c:tickLblPos val="nextTo"/>
        <c:crossAx val="9384281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100" b="1"/>
            </a:pPr>
            <a:endParaRPr lang="sr-Latn-CS"/>
          </a:p>
        </c:txPr>
      </c:dTable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331099" y="2545868"/>
            <a:ext cx="871188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3200" b="1" spc="50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Motorički razvoj prijevremeno rođene djece</a:t>
            </a:r>
            <a:endParaRPr lang="en-US" sz="3200" b="1" spc="50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Cyrl-RS" sz="900" b="1" dirty="0">
                <a:solidFill>
                  <a:schemeClr val="bg1"/>
                </a:solidFill>
              </a:rPr>
              <a:t>МЕДИЦИНСКИ ФАКУЛТЕТ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41919E-CE13-4575-8A72-C7C1014AC0FE}"/>
              </a:ext>
            </a:extLst>
          </p:cNvPr>
          <p:cNvSpPr txBox="1"/>
          <p:nvPr/>
        </p:nvSpPr>
        <p:spPr>
          <a:xfrm>
            <a:off x="3659697" y="3429000"/>
            <a:ext cx="23273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sr-Latn-BA" altLang="en-US" sz="1800" dirty="0" smtClean="0"/>
              <a:t>Dr Asja Bijedić</a:t>
            </a:r>
            <a:endParaRPr lang="sr-Latn-BA" altLang="en-US" sz="1800" dirty="0"/>
          </a:p>
        </p:txBody>
      </p:sp>
    </p:spTree>
    <p:extLst>
      <p:ext uri="{BB962C8B-B14F-4D97-AF65-F5344CB8AC3E}">
        <p14:creationId xmlns=""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175641" y="704193"/>
            <a:ext cx="4078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2400" b="1" dirty="0" smtClean="0"/>
              <a:t>Cerebralna paraliza</a:t>
            </a:r>
            <a:endParaRPr lang="hr-HR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966951" y="1524001"/>
            <a:ext cx="66740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hr-HR" dirty="0" smtClean="0">
                <a:cs typeface="Times New Roman" pitchFamily="18" charset="0"/>
              </a:rPr>
              <a:t>Cerebralna paraliza se opisuje kao klinički entitet kojim se označava </a:t>
            </a:r>
            <a:r>
              <a:rPr lang="hr-HR" smtClean="0">
                <a:cs typeface="Times New Roman" pitchFamily="18" charset="0"/>
              </a:rPr>
              <a:t>grupa </a:t>
            </a:r>
            <a:r>
              <a:rPr lang="hr-HR" smtClean="0">
                <a:cs typeface="Times New Roman" pitchFamily="18" charset="0"/>
              </a:rPr>
              <a:t>promjenjivih </a:t>
            </a:r>
            <a:r>
              <a:rPr lang="hr-HR" dirty="0" smtClean="0">
                <a:cs typeface="Times New Roman" pitchFamily="18" charset="0"/>
              </a:rPr>
              <a:t>motoričkih poremećaja uzrokovanih neprogresivnim poremećajem ili oštećenjem mozga u ranom razvojnom dobu, koji je često praćen sa poremećajem </a:t>
            </a:r>
            <a:r>
              <a:rPr lang="hr-HR" smtClean="0">
                <a:cs typeface="Times New Roman" pitchFamily="18" charset="0"/>
              </a:rPr>
              <a:t>osjetila</a:t>
            </a:r>
            <a:r>
              <a:rPr lang="hr-HR" smtClean="0">
                <a:cs typeface="Times New Roman" pitchFamily="18" charset="0"/>
              </a:rPr>
              <a:t>, percepcije</a:t>
            </a:r>
            <a:r>
              <a:rPr lang="hr-HR" dirty="0" smtClean="0">
                <a:cs typeface="Times New Roman" pitchFamily="18" charset="0"/>
              </a:rPr>
              <a:t>, kognicije, komunikacije, ponašanja, epilepsijom i sekundarnim muskuloskeletnim problemima</a:t>
            </a:r>
            <a:r>
              <a:rPr lang="hr-H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6" name="Content Placeholder 3" descr="cerebral-pals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118" y="3284812"/>
            <a:ext cx="4097343" cy="26535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475122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222438"/>
            <a:ext cx="807720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bs-Latn-BA" sz="2000" dirty="0" smtClean="0"/>
              <a:t>Zastupljenost pojedinih oblika </a:t>
            </a:r>
            <a:r>
              <a:rPr lang="bs-Latn-BA" sz="2000" smtClean="0"/>
              <a:t>CP:</a:t>
            </a:r>
          </a:p>
          <a:p>
            <a:pPr algn="just" eaLnBrk="1" hangingPunct="1"/>
            <a:endParaRPr lang="bs-Latn-BA" sz="2000" dirty="0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hr-HR" sz="2000" dirty="0" smtClean="0">
                <a:cs typeface="Times New Roman" pitchFamily="18" charset="0"/>
              </a:rPr>
              <a:t>Spastična  CP (90% slučajeva)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r>
              <a:rPr lang="hr-HR" sz="2000" dirty="0" smtClean="0">
                <a:cs typeface="Times New Roman" pitchFamily="18" charset="0"/>
              </a:rPr>
              <a:t>          -bilateralna spastična (60% slučajeva)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r>
              <a:rPr lang="hr-HR" sz="2000" dirty="0" smtClean="0">
                <a:cs typeface="Times New Roman" pitchFamily="18" charset="0"/>
              </a:rPr>
              <a:t>          -unilateralna spastična (30 % slučajeva)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endParaRPr lang="hr-HR" sz="20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hr-HR" sz="2000" dirty="0" smtClean="0">
                <a:cs typeface="Times New Roman" pitchFamily="18" charset="0"/>
              </a:rPr>
              <a:t>Diskinetska CP (6% slučajeva)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r>
              <a:rPr lang="hr-HR" sz="2000" dirty="0" smtClean="0">
                <a:cs typeface="Times New Roman" pitchFamily="18" charset="0"/>
              </a:rPr>
              <a:t>           -distonična  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r>
              <a:rPr lang="hr-HR" sz="2000" dirty="0" smtClean="0">
                <a:cs typeface="Times New Roman" pitchFamily="18" charset="0"/>
              </a:rPr>
              <a:t>           -horeo-atetotična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endParaRPr lang="hr-HR" sz="20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hr-HR" sz="2000" dirty="0" smtClean="0">
                <a:cs typeface="Times New Roman" pitchFamily="18" charset="0"/>
              </a:rPr>
              <a:t>Ataksična  CP (4% slučajeva)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hr-HR" sz="2000" dirty="0" smtClean="0">
              <a:cs typeface="Times New Roman" pitchFamily="18" charset="0"/>
            </a:endParaRPr>
          </a:p>
          <a:p>
            <a:pPr>
              <a:buNone/>
              <a:defRPr/>
            </a:pPr>
            <a:r>
              <a:rPr lang="hr-HR" sz="2000" dirty="0" smtClean="0">
                <a:cs typeface="Times New Roman" pitchFamily="18" charset="0"/>
              </a:rPr>
              <a:t>Konačna dijagnoza CP se postavlja najranije </a:t>
            </a:r>
            <a:r>
              <a:rPr lang="hr-HR" sz="2000" smtClean="0">
                <a:cs typeface="Times New Roman" pitchFamily="18" charset="0"/>
              </a:rPr>
              <a:t>sa navršene  dvije </a:t>
            </a:r>
            <a:r>
              <a:rPr lang="hr-HR" sz="2000" dirty="0" smtClean="0">
                <a:cs typeface="Times New Roman" pitchFamily="18" charset="0"/>
              </a:rPr>
              <a:t>godine života</a:t>
            </a:r>
            <a:endParaRPr lang="sr-Latn-BA" altLang="en-US" sz="2000" dirty="0"/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2400" b="1" dirty="0" smtClean="0"/>
              <a:t>Cerebralna paraliza</a:t>
            </a:r>
            <a:endParaRPr lang="hr-HR" sz="2400" b="1" dirty="0"/>
          </a:p>
        </p:txBody>
      </p:sp>
    </p:spTree>
    <p:extLst>
      <p:ext uri="{BB962C8B-B14F-4D97-AF65-F5344CB8AC3E}">
        <p14:creationId xmlns="" xmlns:p14="http://schemas.microsoft.com/office/powerpoint/2010/main" val="25790302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8166" y="1439917"/>
            <a:ext cx="874460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s-Latn-B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Prenatalni faktori</a:t>
            </a:r>
            <a:r>
              <a:rPr lang="bs-Latn-B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bs-Latn-BA" dirty="0" smtClean="0"/>
              <a:t>familijarne forme cerebralne paralize, definisani prenatalni sindromi, poremećaji strukture hromozoma, genetske mutacije, kongenitalne infekcije, druge bolesti majke (npr dijabetes), cerebralne anomalije, starost majke (mlađe od 16 i starije od 35 god života), manjak kisika, lijekovi, pušenje, alkohol, česti spontani i nestručno izvedeni abortusi.</a:t>
            </a:r>
          </a:p>
          <a:p>
            <a:pPr algn="just"/>
            <a:r>
              <a:rPr lang="bs-Latn-B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Perinatalni faktori:</a:t>
            </a:r>
            <a:r>
              <a:rPr lang="bs-Latn-B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bs-Latn-BA" dirty="0" smtClean="0"/>
              <a:t>prijevremeni porod (prije 37 gn), duže prenesena trudnoća, krvarenje u moždane komore, periventrikularna encefalomalacija, edem mozga, niski apgar, neonatalni meningitis, neonatalne konvulzije, teška žutica, nizak nivo glukoze u krvi ili drugi metabolički poremećaji, nestručno vođenje poroda, težak i indukovan porod, porođaj sa upotrebom pomagala, carski rez, težina(ispod 2500gr).</a:t>
            </a:r>
          </a:p>
          <a:p>
            <a:pPr algn="just"/>
            <a:r>
              <a:rPr lang="bs-Latn-B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Postnatalni faktori:</a:t>
            </a:r>
            <a:r>
              <a:rPr lang="bs-Latn-B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bs-Latn-BA" dirty="0" smtClean="0"/>
              <a:t>trauma mozga, infekcije, vaskularni problemi, neoplazme, ataci apnoe i cijanoze.</a:t>
            </a:r>
            <a:endParaRPr lang="hr-HR" dirty="0"/>
          </a:p>
        </p:txBody>
      </p:sp>
      <p:sp>
        <p:nvSpPr>
          <p:cNvPr id="12" name="Rectangle 11"/>
          <p:cNvSpPr/>
          <p:nvPr/>
        </p:nvSpPr>
        <p:spPr>
          <a:xfrm>
            <a:off x="2417378" y="462455"/>
            <a:ext cx="43407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2400" b="1" dirty="0" smtClean="0"/>
              <a:t>Cerebralna paraliza</a:t>
            </a:r>
            <a:endParaRPr lang="hr-HR" sz="2400" b="1" dirty="0"/>
          </a:p>
        </p:txBody>
      </p:sp>
    </p:spTree>
    <p:extLst>
      <p:ext uri="{BB962C8B-B14F-4D97-AF65-F5344CB8AC3E}">
        <p14:creationId xmlns="" xmlns:p14="http://schemas.microsoft.com/office/powerpoint/2010/main" val="7687867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64208939-4C5D-4F26-949E-9E856A97A241}"/>
              </a:ext>
            </a:extLst>
          </p:cNvPr>
          <p:cNvSpPr txBox="1">
            <a:spLocks/>
          </p:cNvSpPr>
          <p:nvPr/>
        </p:nvSpPr>
        <p:spPr>
          <a:xfrm>
            <a:off x="859041" y="485985"/>
            <a:ext cx="7686510" cy="4880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 smtClean="0">
                <a:latin typeface="+mn-lt"/>
              </a:rPr>
              <a:t>NEURORIZIČNA DJECA</a:t>
            </a:r>
            <a:endParaRPr lang="en-US" sz="2400" b="1" dirty="0">
              <a:latin typeface="+mn-lt"/>
            </a:endParaRPr>
          </a:p>
        </p:txBody>
      </p:sp>
      <p:sp>
        <p:nvSpPr>
          <p:cNvPr id="12" name="Slide Number Placeholder 3">
            <a:extLst>
              <a:ext uri="{FF2B5EF4-FFF2-40B4-BE49-F238E27FC236}">
                <a16:creationId xmlns="" xmlns:a16="http://schemas.microsoft.com/office/drawing/2014/main" id="{B76A20BD-C62F-4569-A0A3-92A68D85E99F}"/>
              </a:ext>
            </a:extLst>
          </p:cNvPr>
          <p:cNvSpPr txBox="1">
            <a:spLocks/>
          </p:cNvSpPr>
          <p:nvPr/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450428" y="1502979"/>
            <a:ext cx="66215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 smtClean="0"/>
              <a:t>Djecu rođenu sa faktorima rizika nazivamo </a:t>
            </a:r>
            <a:r>
              <a:rPr lang="hr-HR" b="1" i="1" dirty="0" smtClean="0"/>
              <a:t>neurorizičnom djecom.</a:t>
            </a:r>
          </a:p>
          <a:p>
            <a:endParaRPr lang="hr-HR" dirty="0" smtClean="0"/>
          </a:p>
          <a:p>
            <a:r>
              <a:rPr lang="en-US" dirty="0" smtClean="0"/>
              <a:t>Na </a:t>
            </a:r>
            <a:r>
              <a:rPr lang="en-US" dirty="0" err="1" smtClean="0"/>
              <a:t>godišnjem</a:t>
            </a:r>
            <a:r>
              <a:rPr lang="en-US" dirty="0" smtClean="0"/>
              <a:t> </a:t>
            </a:r>
            <a:r>
              <a:rPr lang="en-US" dirty="0" err="1" smtClean="0"/>
              <a:t>nivou</a:t>
            </a:r>
            <a:r>
              <a:rPr lang="en-US" dirty="0" smtClean="0"/>
              <a:t> u </a:t>
            </a:r>
            <a:r>
              <a:rPr lang="en-US" dirty="0" err="1" smtClean="0"/>
              <a:t>svijetu</a:t>
            </a:r>
            <a:r>
              <a:rPr lang="en-US" dirty="0" smtClean="0"/>
              <a:t> se </a:t>
            </a:r>
            <a:r>
              <a:rPr lang="en-US" dirty="0" err="1" smtClean="0"/>
              <a:t>rodi</a:t>
            </a:r>
            <a:r>
              <a:rPr lang="en-US" dirty="0" smtClean="0"/>
              <a:t> </a:t>
            </a:r>
            <a:r>
              <a:rPr lang="en-US" dirty="0" err="1" smtClean="0"/>
              <a:t>oko</a:t>
            </a:r>
            <a:r>
              <a:rPr lang="en-US" dirty="0" smtClean="0"/>
              <a:t> 15 </a:t>
            </a:r>
            <a:r>
              <a:rPr lang="en-US" dirty="0" err="1" smtClean="0"/>
              <a:t>miliona</a:t>
            </a:r>
            <a:r>
              <a:rPr lang="en-US" dirty="0" smtClean="0"/>
              <a:t> </a:t>
            </a:r>
            <a:r>
              <a:rPr lang="en-US" dirty="0" err="1" smtClean="0"/>
              <a:t>prematurusa</a:t>
            </a:r>
            <a:r>
              <a:rPr lang="en-US" dirty="0" smtClean="0"/>
              <a:t> </a:t>
            </a:r>
            <a:r>
              <a:rPr lang="en-US" dirty="0" err="1" smtClean="0"/>
              <a:t>ili</a:t>
            </a:r>
            <a:r>
              <a:rPr lang="en-US" dirty="0" smtClean="0"/>
              <a:t> </a:t>
            </a:r>
            <a:r>
              <a:rPr lang="en-US" dirty="0" err="1" smtClean="0"/>
              <a:t>prijevremneno</a:t>
            </a:r>
            <a:r>
              <a:rPr lang="en-US" dirty="0" smtClean="0"/>
              <a:t> </a:t>
            </a:r>
            <a:r>
              <a:rPr lang="en-US" dirty="0" err="1" smtClean="0"/>
              <a:t>rođene</a:t>
            </a:r>
            <a:r>
              <a:rPr lang="en-US" dirty="0" smtClean="0"/>
              <a:t> </a:t>
            </a:r>
            <a:r>
              <a:rPr lang="en-US" dirty="0" err="1" smtClean="0"/>
              <a:t>djece</a:t>
            </a:r>
            <a:r>
              <a:rPr lang="en-US" dirty="0" smtClean="0"/>
              <a:t> , to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rođena</a:t>
            </a:r>
            <a:r>
              <a:rPr lang="en-US" dirty="0" smtClean="0"/>
              <a:t> </a:t>
            </a:r>
            <a:r>
              <a:rPr lang="en-US" dirty="0" err="1" smtClean="0"/>
              <a:t>prije</a:t>
            </a:r>
            <a:r>
              <a:rPr lang="en-US" dirty="0" smtClean="0"/>
              <a:t> 37. </a:t>
            </a:r>
            <a:r>
              <a:rPr lang="en-US" dirty="0" err="1" smtClean="0"/>
              <a:t>gestacione</a:t>
            </a:r>
            <a:r>
              <a:rPr lang="en-US" dirty="0" smtClean="0"/>
              <a:t> </a:t>
            </a:r>
            <a:r>
              <a:rPr lang="en-US" dirty="0" err="1" smtClean="0"/>
              <a:t>nedelje</a:t>
            </a:r>
            <a:r>
              <a:rPr lang="en-US" dirty="0" smtClean="0"/>
              <a:t> (</a:t>
            </a:r>
            <a:r>
              <a:rPr lang="en-US" dirty="0" err="1" smtClean="0"/>
              <a:t>gn</a:t>
            </a:r>
            <a:r>
              <a:rPr lang="en-US" dirty="0" smtClean="0"/>
              <a:t>). </a:t>
            </a:r>
            <a:endParaRPr lang="hr-HR" dirty="0" smtClean="0"/>
          </a:p>
          <a:p>
            <a:endParaRPr lang="hr-HR" dirty="0" smtClean="0"/>
          </a:p>
          <a:p>
            <a:r>
              <a:rPr lang="en-US" dirty="0" err="1" smtClean="0"/>
              <a:t>Prematurusi</a:t>
            </a:r>
            <a:r>
              <a:rPr lang="en-US" dirty="0" smtClean="0"/>
              <a:t> se </a:t>
            </a:r>
            <a:r>
              <a:rPr lang="en-US" dirty="0" err="1" smtClean="0"/>
              <a:t>prema</a:t>
            </a:r>
            <a:r>
              <a:rPr lang="en-US" dirty="0" smtClean="0"/>
              <a:t> </a:t>
            </a:r>
            <a:r>
              <a:rPr lang="en-US" dirty="0" err="1" smtClean="0"/>
              <a:t>prema</a:t>
            </a:r>
            <a:r>
              <a:rPr lang="en-US" dirty="0" smtClean="0"/>
              <a:t> </a:t>
            </a:r>
            <a:r>
              <a:rPr lang="en-US" dirty="0" err="1" smtClean="0"/>
              <a:t>gestacionim</a:t>
            </a:r>
            <a:r>
              <a:rPr lang="en-US" dirty="0" smtClean="0"/>
              <a:t> </a:t>
            </a:r>
            <a:r>
              <a:rPr lang="en-US" dirty="0" err="1" smtClean="0"/>
              <a:t>nedeljama</a:t>
            </a:r>
            <a:r>
              <a:rPr lang="en-US" dirty="0" smtClean="0"/>
              <a:t> </a:t>
            </a:r>
            <a:r>
              <a:rPr lang="en-US" dirty="0" err="1" smtClean="0"/>
              <a:t>mogu</a:t>
            </a:r>
            <a:r>
              <a:rPr lang="en-US" dirty="0" smtClean="0"/>
              <a:t> </a:t>
            </a:r>
            <a:r>
              <a:rPr lang="en-US" dirty="0" err="1" smtClean="0"/>
              <a:t>podijeliti</a:t>
            </a:r>
            <a:r>
              <a:rPr lang="hr-HR" dirty="0" smtClean="0"/>
              <a:t>:</a:t>
            </a:r>
          </a:p>
          <a:p>
            <a:endParaRPr lang="hr-HR" dirty="0" smtClean="0"/>
          </a:p>
          <a:p>
            <a:pPr marL="342900" indent="-342900">
              <a:buAutoNum type="arabicPeriod"/>
            </a:pPr>
            <a:r>
              <a:rPr lang="hr-HR" dirty="0" smtClean="0"/>
              <a:t>Sa velikim rizikom - </a:t>
            </a:r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rođena</a:t>
            </a:r>
            <a:r>
              <a:rPr lang="en-US" dirty="0" smtClean="0"/>
              <a:t> </a:t>
            </a:r>
            <a:r>
              <a:rPr lang="en-US" dirty="0" err="1" smtClean="0"/>
              <a:t>prije</a:t>
            </a:r>
            <a:r>
              <a:rPr lang="en-US" dirty="0" smtClean="0"/>
              <a:t> 28 </a:t>
            </a:r>
            <a:r>
              <a:rPr lang="en-US" dirty="0" err="1" smtClean="0"/>
              <a:t>gn</a:t>
            </a:r>
            <a:endParaRPr lang="hr-HR" dirty="0" smtClean="0"/>
          </a:p>
          <a:p>
            <a:pPr marL="342900" indent="-342900">
              <a:buAutoNum type="arabicPeriod"/>
            </a:pPr>
            <a:endParaRPr lang="hr-HR" dirty="0" smtClean="0"/>
          </a:p>
          <a:p>
            <a:pPr marL="342900" indent="-342900">
              <a:buAutoNum type="arabicPeriod"/>
            </a:pPr>
            <a:r>
              <a:rPr lang="en-US" dirty="0" smtClean="0"/>
              <a:t> </a:t>
            </a:r>
            <a:r>
              <a:rPr lang="hr-HR" dirty="0" err="1" smtClean="0"/>
              <a:t>S</a:t>
            </a:r>
            <a:r>
              <a:rPr lang="en-US" dirty="0" smtClean="0"/>
              <a:t>a </a:t>
            </a:r>
            <a:r>
              <a:rPr lang="en-US" dirty="0" err="1" smtClean="0"/>
              <a:t>srednje</a:t>
            </a:r>
            <a:r>
              <a:rPr lang="en-US" dirty="0" smtClean="0"/>
              <a:t> </a:t>
            </a:r>
            <a:r>
              <a:rPr lang="en-US" dirty="0" err="1" smtClean="0"/>
              <a:t>velikim</a:t>
            </a:r>
            <a:r>
              <a:rPr lang="en-US" dirty="0" smtClean="0"/>
              <a:t> </a:t>
            </a:r>
            <a:r>
              <a:rPr lang="en-US" dirty="0" err="1" smtClean="0"/>
              <a:t>rizikom</a:t>
            </a:r>
            <a:r>
              <a:rPr lang="en-US" dirty="0" smtClean="0"/>
              <a:t> – </a:t>
            </a:r>
            <a:r>
              <a:rPr lang="hr-HR" dirty="0" smtClean="0"/>
              <a:t> </a:t>
            </a:r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rođena</a:t>
            </a:r>
            <a:r>
              <a:rPr lang="en-US" dirty="0" smtClean="0"/>
              <a:t> </a:t>
            </a:r>
            <a:r>
              <a:rPr lang="en-US" dirty="0" err="1" smtClean="0"/>
              <a:t>od</a:t>
            </a:r>
            <a:r>
              <a:rPr lang="en-US" dirty="0" smtClean="0"/>
              <a:t> 28 -32 </a:t>
            </a:r>
            <a:r>
              <a:rPr lang="en-US" dirty="0" err="1" smtClean="0"/>
              <a:t>gn</a:t>
            </a:r>
            <a:endParaRPr lang="hr-HR" dirty="0" smtClean="0"/>
          </a:p>
          <a:p>
            <a:pPr marL="342900" indent="-342900">
              <a:buAutoNum type="arabicPeriod"/>
            </a:pPr>
            <a:endParaRPr lang="hr-HR" dirty="0" smtClean="0"/>
          </a:p>
          <a:p>
            <a:pPr marL="342900" indent="-342900">
              <a:buAutoNum type="arabicPeriod"/>
            </a:pPr>
            <a:r>
              <a:rPr lang="en-US" dirty="0" smtClean="0"/>
              <a:t> </a:t>
            </a:r>
            <a:r>
              <a:rPr lang="hr-HR" dirty="0" smtClean="0"/>
              <a:t>S</a:t>
            </a:r>
            <a:r>
              <a:rPr lang="en-US" dirty="0" smtClean="0"/>
              <a:t>a </a:t>
            </a:r>
            <a:r>
              <a:rPr lang="en-US" dirty="0" err="1" smtClean="0"/>
              <a:t>umjerenim</a:t>
            </a:r>
            <a:r>
              <a:rPr lang="en-US" dirty="0" smtClean="0"/>
              <a:t> </a:t>
            </a:r>
            <a:r>
              <a:rPr lang="en-US" dirty="0" err="1" smtClean="0"/>
              <a:t>rizikom</a:t>
            </a:r>
            <a:r>
              <a:rPr lang="hr-HR" dirty="0" smtClean="0"/>
              <a:t> – djeca rođena</a:t>
            </a:r>
            <a:r>
              <a:rPr lang="en-US" dirty="0" smtClean="0"/>
              <a:t> </a:t>
            </a:r>
            <a:r>
              <a:rPr lang="en-US" dirty="0" err="1" smtClean="0"/>
              <a:t>od</a:t>
            </a:r>
            <a:r>
              <a:rPr lang="en-US" dirty="0" smtClean="0"/>
              <a:t> 32 do 37 </a:t>
            </a:r>
            <a:r>
              <a:rPr lang="en-US" dirty="0" err="1" smtClean="0"/>
              <a:t>gn</a:t>
            </a:r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30434256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E8618F8E-769C-4A4A-82D2-03BDE7E3221B}"/>
              </a:ext>
            </a:extLst>
          </p:cNvPr>
          <p:cNvSpPr txBox="1">
            <a:spLocks/>
          </p:cNvSpPr>
          <p:nvPr/>
        </p:nvSpPr>
        <p:spPr>
          <a:xfrm>
            <a:off x="513855" y="533560"/>
            <a:ext cx="7886700" cy="483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 smtClean="0">
                <a:latin typeface="+mn-lt"/>
              </a:rPr>
              <a:t>CILJ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2" name="Slide Number Placeholder 3">
            <a:extLst>
              <a:ext uri="{FF2B5EF4-FFF2-40B4-BE49-F238E27FC236}">
                <a16:creationId xmlns="" xmlns:a16="http://schemas.microsoft.com/office/drawing/2014/main" id="{A52E3CA9-AB94-44EC-918F-8B313E3823C8}"/>
              </a:ext>
            </a:extLst>
          </p:cNvPr>
          <p:cNvSpPr txBox="1">
            <a:spLocks/>
          </p:cNvSpPr>
          <p:nvPr/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151067" y="1463040"/>
            <a:ext cx="7057017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r-H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Pratiti motoriku prijevremeno rođene djece, te učestalost ostalih riziko faktor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 </a:t>
            </a: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povezanih sa prijevremenim porodom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endParaRPr kumimoji="0" lang="hr-H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hr-H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Neurorizična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djeca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trebaju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intenzivno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praćenje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tokom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prvih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mjeseci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godina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života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zbog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veće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mogućnosti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nastanka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motoričkog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deficita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 </a:t>
            </a:r>
            <a:endParaRPr kumimoji="0" lang="hr-H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hr-H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Vrijeme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započinjanja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habilitacije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je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od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prijekog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značaja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za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smanjenje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nastanka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težih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motoričkih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deficita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75899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C3D33FD0-2DF4-4582-BE38-6B6DE3E21131}"/>
              </a:ext>
            </a:extLst>
          </p:cNvPr>
          <p:cNvSpPr txBox="1">
            <a:spLocks/>
          </p:cNvSpPr>
          <p:nvPr/>
        </p:nvSpPr>
        <p:spPr>
          <a:xfrm>
            <a:off x="2249215" y="609600"/>
            <a:ext cx="4120054" cy="6752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 smtClean="0">
                <a:latin typeface="+mn-lt"/>
              </a:rPr>
              <a:t>METODE I ISPITANICI</a:t>
            </a:r>
            <a:endParaRPr lang="en-US" sz="2400" b="1" dirty="0">
              <a:latin typeface="+mn-lt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A31AB3C3-3D67-4101-B42E-DB10FBEAA435}"/>
              </a:ext>
            </a:extLst>
          </p:cNvPr>
          <p:cNvSpPr txBox="1">
            <a:spLocks/>
          </p:cNvSpPr>
          <p:nvPr/>
        </p:nvSpPr>
        <p:spPr>
          <a:xfrm>
            <a:off x="781050" y="1702677"/>
            <a:ext cx="78867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927FAE3D-6E72-4B6C-921A-40E2457E608C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135117" y="1720840"/>
            <a:ext cx="66215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r-HR" dirty="0" smtClean="0"/>
              <a:t>Obuhvatila je 100 djece sa  faktorima rizika.</a:t>
            </a:r>
          </a:p>
          <a:p>
            <a:pPr algn="just"/>
            <a:endParaRPr lang="hr-HR" dirty="0" smtClean="0"/>
          </a:p>
          <a:p>
            <a:pPr algn="just"/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hr-HR" dirty="0" smtClean="0"/>
              <a:t>ambulantno </a:t>
            </a:r>
            <a:r>
              <a:rPr lang="en-US" dirty="0" err="1" smtClean="0"/>
              <a:t>redovno</a:t>
            </a:r>
            <a:r>
              <a:rPr lang="en-US" dirty="0" smtClean="0"/>
              <a:t> </a:t>
            </a:r>
            <a:r>
              <a:rPr lang="en-US" dirty="0" err="1" smtClean="0"/>
              <a:t>mjesečno</a:t>
            </a:r>
            <a:r>
              <a:rPr lang="en-US" dirty="0" smtClean="0"/>
              <a:t> </a:t>
            </a:r>
            <a:r>
              <a:rPr lang="hr-HR" dirty="0" smtClean="0"/>
              <a:t>praćena nakon prvog pregleda u Klinici za fizikalnu medicinu i rehabilitaciju u Tuzli</a:t>
            </a:r>
            <a:r>
              <a:rPr lang="en-US" dirty="0" smtClean="0"/>
              <a:t>. </a:t>
            </a:r>
            <a:endParaRPr lang="hr-HR" dirty="0" smtClean="0"/>
          </a:p>
          <a:p>
            <a:pPr algn="just"/>
            <a:endParaRPr lang="hr-HR" dirty="0" smtClean="0"/>
          </a:p>
          <a:p>
            <a:pPr algn="just"/>
            <a:endParaRPr lang="hr-HR" dirty="0" smtClean="0"/>
          </a:p>
          <a:p>
            <a:pPr algn="just"/>
            <a:r>
              <a:rPr lang="hr-HR" dirty="0" smtClean="0"/>
              <a:t>Podaci o trudnoći i porodu su uzeti putem upitnika od strane roditelja i medicinske dokumentacije</a:t>
            </a:r>
            <a:r>
              <a:rPr lang="en-US" dirty="0" smtClean="0"/>
              <a:t>.</a:t>
            </a:r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6136130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522D7ACD-21EA-4C5F-9212-2D8C51C53591}"/>
              </a:ext>
            </a:extLst>
          </p:cNvPr>
          <p:cNvSpPr txBox="1">
            <a:spLocks/>
          </p:cNvSpPr>
          <p:nvPr/>
        </p:nvSpPr>
        <p:spPr>
          <a:xfrm>
            <a:off x="784388" y="781594"/>
            <a:ext cx="7730962" cy="5202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2400" b="1" dirty="0" smtClean="0">
                <a:latin typeface="+mn-lt"/>
              </a:rPr>
              <a:t>REZULTATI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2A4406D7-690F-4C5F-8D2C-67DFDD88FEF7}"/>
              </a:ext>
            </a:extLst>
          </p:cNvPr>
          <p:cNvSpPr txBox="1">
            <a:spLocks/>
          </p:cNvSpPr>
          <p:nvPr/>
        </p:nvSpPr>
        <p:spPr>
          <a:xfrm>
            <a:off x="770671" y="1757777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65B9E675-7228-45D0-A339-F6519BBBF706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977462" y="1797269"/>
            <a:ext cx="706295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i="1" dirty="0" smtClean="0"/>
              <a:t>Od stotinu opservirane djece:</a:t>
            </a:r>
          </a:p>
          <a:p>
            <a:r>
              <a:rPr lang="hr-HR" sz="2000" dirty="0" smtClean="0"/>
              <a:t>1</a:t>
            </a:r>
            <a:r>
              <a:rPr lang="hr-HR" sz="2000" dirty="0" smtClean="0">
                <a:solidFill>
                  <a:srgbClr val="0070C0"/>
                </a:solidFill>
              </a:rPr>
              <a:t>. 48% </a:t>
            </a:r>
            <a:r>
              <a:rPr lang="hr-HR" sz="2000" dirty="0" smtClean="0"/>
              <a:t>ih je imala normalan motorički razvoj (od toga 48% ih je prijevremeno rođenih)</a:t>
            </a:r>
          </a:p>
          <a:p>
            <a:r>
              <a:rPr lang="hr-HR" sz="2000" dirty="0" smtClean="0"/>
              <a:t>2. </a:t>
            </a:r>
            <a:r>
              <a:rPr lang="hr-HR" sz="2000" dirty="0" smtClean="0">
                <a:solidFill>
                  <a:srgbClr val="0070C0"/>
                </a:solidFill>
              </a:rPr>
              <a:t>25% </a:t>
            </a:r>
            <a:r>
              <a:rPr lang="hr-HR" sz="2000" dirty="0" smtClean="0"/>
              <a:t>usporen ( 68% prijevremeno rođenih)</a:t>
            </a:r>
          </a:p>
          <a:p>
            <a:r>
              <a:rPr lang="hr-HR" sz="2000" dirty="0" smtClean="0"/>
              <a:t>3. </a:t>
            </a:r>
            <a:r>
              <a:rPr lang="hr-HR" sz="2000" dirty="0" smtClean="0">
                <a:solidFill>
                  <a:srgbClr val="0070C0"/>
                </a:solidFill>
              </a:rPr>
              <a:t>27%</a:t>
            </a:r>
            <a:r>
              <a:rPr lang="hr-HR" sz="2000" dirty="0" smtClean="0"/>
              <a:t> je dijagnosticirana cerebralna paraliza ( 56% prijevremeno rođenih)</a:t>
            </a:r>
            <a:endParaRPr lang="hr-HR" sz="2000" dirty="0"/>
          </a:p>
        </p:txBody>
      </p:sp>
      <p:graphicFrame>
        <p:nvGraphicFramePr>
          <p:cNvPr id="15" name="Chart 14">
            <a:extLst>
              <a:ext uri="{FF2B5EF4-FFF2-40B4-BE49-F238E27FC236}">
                <a16:creationId xmlns:lc="http://schemas.openxmlformats.org/drawingml/2006/lockedCanvas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6="http://schemas.microsoft.com/office/drawing/2014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id="{725782BB-AB3A-B04F-AFB1-FFC0DFEFD2FF}"/>
              </a:ext>
            </a:extLst>
          </p:cNvPr>
          <p:cNvGraphicFramePr/>
          <p:nvPr/>
        </p:nvGraphicFramePr>
        <p:xfrm>
          <a:off x="4465089" y="3447392"/>
          <a:ext cx="3228483" cy="2204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0380903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47040C30-D915-42AA-9F60-81E1CAF46FAE}"/>
              </a:ext>
            </a:extLst>
          </p:cNvPr>
          <p:cNvSpPr txBox="1">
            <a:spLocks/>
          </p:cNvSpPr>
          <p:nvPr/>
        </p:nvSpPr>
        <p:spPr>
          <a:xfrm>
            <a:off x="1429407" y="807868"/>
            <a:ext cx="5969876" cy="5565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2400" b="1" dirty="0" smtClean="0">
                <a:latin typeface="+mn-lt"/>
              </a:rPr>
              <a:t>REZULTATI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EAB4214A-EBB8-41ED-9E9A-00EA2E6F9CC8}"/>
              </a:ext>
            </a:extLst>
          </p:cNvPr>
          <p:cNvSpPr txBox="1">
            <a:spLocks/>
          </p:cNvSpPr>
          <p:nvPr/>
        </p:nvSpPr>
        <p:spPr>
          <a:xfrm>
            <a:off x="781050" y="19780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89F4F2F1-50C9-4A98-ACAC-6E116329FD1D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14" name="Chart 13">
            <a:extLst>
              <a:ext uri="{FF2B5EF4-FFF2-40B4-BE49-F238E27FC236}">
                <a16:creationId xmlns:lc="http://schemas.openxmlformats.org/drawingml/2006/lockedCanvas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6="http://schemas.microsoft.com/office/drawing/2014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id="{35B4CC97-D324-4E47-A46B-3BE090D12CEE}"/>
              </a:ext>
            </a:extLst>
          </p:cNvPr>
          <p:cNvGraphicFramePr/>
          <p:nvPr/>
        </p:nvGraphicFramePr>
        <p:xfrm>
          <a:off x="2043112" y="1566862"/>
          <a:ext cx="5057775" cy="3724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8127235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DDBF3B70-9E66-4217-A165-13A89ED1DC3F}"/>
              </a:ext>
            </a:extLst>
          </p:cNvPr>
          <p:cNvSpPr txBox="1">
            <a:spLocks/>
          </p:cNvSpPr>
          <p:nvPr/>
        </p:nvSpPr>
        <p:spPr>
          <a:xfrm>
            <a:off x="756745" y="896645"/>
            <a:ext cx="7241627" cy="4581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>
                <a:latin typeface="+mn-lt"/>
              </a:rPr>
              <a:t>REZULTATI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25E4B60E-A555-4B6D-B77B-DB730499CC2B}"/>
              </a:ext>
            </a:extLst>
          </p:cNvPr>
          <p:cNvSpPr txBox="1">
            <a:spLocks/>
          </p:cNvSpPr>
          <p:nvPr/>
        </p:nvSpPr>
        <p:spPr>
          <a:xfrm>
            <a:off x="781050" y="19780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E3A84B7E-3F0A-4135-B47E-AD8CC668D4D1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51337" y="2070538"/>
            <a:ext cx="7872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r-HR" dirty="0" smtClean="0"/>
              <a:t>Većina prijevremeno rođene djece sa normalnim razvojem je rođena od 35. - 40. </a:t>
            </a:r>
            <a:r>
              <a:rPr lang="en-US" dirty="0" smtClean="0"/>
              <a:t>g</a:t>
            </a:r>
            <a:r>
              <a:rPr lang="hr-HR" dirty="0" smtClean="0"/>
              <a:t>n, što nije slučaj kod djece sa usporenim razvojem kao i djece sa cerebralnom paralizom,  gdje je najveći broj prijevremeno rođenih između 27- 34 gn.</a:t>
            </a:r>
            <a:endParaRPr lang="hr-HR" dirty="0"/>
          </a:p>
        </p:txBody>
      </p:sp>
      <p:pic>
        <p:nvPicPr>
          <p:cNvPr id="15" name="Content Placeholder 4" descr="15971821-doctor-massaging-or-doing-gymnastics-baby-gir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1349" y="3526919"/>
            <a:ext cx="3276600" cy="20265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380616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565A1F8B-EB59-4C4E-9AB2-3A8E1F704A2E}"/>
              </a:ext>
            </a:extLst>
          </p:cNvPr>
          <p:cNvSpPr txBox="1">
            <a:spLocks/>
          </p:cNvSpPr>
          <p:nvPr/>
        </p:nvSpPr>
        <p:spPr>
          <a:xfrm>
            <a:off x="1797269" y="568841"/>
            <a:ext cx="5591503" cy="7764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 smtClean="0">
                <a:latin typeface="+mn-lt"/>
              </a:rPr>
              <a:t>REZULTATI ISTRAŽIVANJA </a:t>
            </a:r>
            <a:endParaRPr lang="en-US" sz="2400" b="1" dirty="0">
              <a:latin typeface="+mn-lt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D2FD6E12-FB99-438A-B01C-0AF222753E4A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1714500" y="1419225"/>
          <a:ext cx="5715000" cy="4019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809792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FCDC22ED-63B6-4DC4-807C-80737053403C}"/>
              </a:ext>
            </a:extLst>
          </p:cNvPr>
          <p:cNvSpPr txBox="1">
            <a:spLocks/>
          </p:cNvSpPr>
          <p:nvPr/>
        </p:nvSpPr>
        <p:spPr>
          <a:xfrm>
            <a:off x="420437" y="530814"/>
            <a:ext cx="8325064" cy="8407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 smtClean="0">
                <a:latin typeface="+mn-lt"/>
              </a:rPr>
              <a:t>REZULTATI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9A904E43-F49E-4FDB-8D33-BF5EC1B96735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166647" y="1692166"/>
            <a:ext cx="70839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r-HR" dirty="0" smtClean="0"/>
              <a:t>P</a:t>
            </a:r>
            <a:r>
              <a:rPr lang="en-US" dirty="0" err="1" smtClean="0"/>
              <a:t>ravovremeni</a:t>
            </a:r>
            <a:r>
              <a:rPr lang="en-US" dirty="0" smtClean="0"/>
              <a:t> </a:t>
            </a:r>
            <a:r>
              <a:rPr lang="en-US" dirty="0" err="1" smtClean="0"/>
              <a:t>početak</a:t>
            </a:r>
            <a:r>
              <a:rPr lang="en-US" dirty="0" smtClean="0"/>
              <a:t> </a:t>
            </a:r>
            <a:r>
              <a:rPr lang="en-US" dirty="0" err="1" smtClean="0"/>
              <a:t>habilitacije</a:t>
            </a:r>
            <a:r>
              <a:rPr lang="hr-HR" dirty="0" smtClean="0"/>
              <a:t> = </a:t>
            </a:r>
            <a:r>
              <a:rPr lang="en-US" dirty="0" smtClean="0"/>
              <a:t> </a:t>
            </a:r>
            <a:r>
              <a:rPr lang="en-US" dirty="0" err="1" smtClean="0"/>
              <a:t>bolji</a:t>
            </a:r>
            <a:r>
              <a:rPr lang="en-US" dirty="0" smtClean="0"/>
              <a:t> </a:t>
            </a:r>
            <a:r>
              <a:rPr lang="en-US" dirty="0" err="1" smtClean="0"/>
              <a:t>prognostički</a:t>
            </a:r>
            <a:r>
              <a:rPr lang="en-US" dirty="0" smtClean="0"/>
              <a:t> </a:t>
            </a:r>
            <a:r>
              <a:rPr lang="en-US" dirty="0" err="1" smtClean="0"/>
              <a:t>značaj</a:t>
            </a:r>
            <a:r>
              <a:rPr lang="en-US" dirty="0" smtClean="0"/>
              <a:t> </a:t>
            </a:r>
            <a:endParaRPr lang="hr-HR" dirty="0" smtClean="0"/>
          </a:p>
          <a:p>
            <a:pPr algn="just"/>
            <a:endParaRPr lang="hr-HR" dirty="0" smtClean="0"/>
          </a:p>
          <a:p>
            <a:pPr algn="just"/>
            <a:r>
              <a:rPr lang="hr-HR" dirty="0" smtClean="0"/>
              <a:t>R</a:t>
            </a:r>
            <a:r>
              <a:rPr lang="en-US" dirty="0" err="1" smtClean="0"/>
              <a:t>ani</a:t>
            </a:r>
            <a:r>
              <a:rPr lang="en-US" dirty="0" smtClean="0"/>
              <a:t> </a:t>
            </a:r>
            <a:r>
              <a:rPr lang="en-US" dirty="0" err="1" smtClean="0"/>
              <a:t>habilitacioni</a:t>
            </a:r>
            <a:r>
              <a:rPr lang="en-US" dirty="0" smtClean="0"/>
              <a:t> </a:t>
            </a:r>
            <a:r>
              <a:rPr lang="en-US" dirty="0" err="1" smtClean="0"/>
              <a:t>tretman</a:t>
            </a:r>
            <a:r>
              <a:rPr lang="en-US" dirty="0" smtClean="0"/>
              <a:t> </a:t>
            </a:r>
            <a:r>
              <a:rPr lang="en-US" dirty="0" err="1" smtClean="0"/>
              <a:t>započet</a:t>
            </a:r>
            <a:r>
              <a:rPr lang="en-US" dirty="0" smtClean="0"/>
              <a:t> </a:t>
            </a:r>
            <a:r>
              <a:rPr lang="en-US" dirty="0" err="1" smtClean="0"/>
              <a:t>od</a:t>
            </a:r>
            <a:r>
              <a:rPr lang="en-US" dirty="0" smtClean="0"/>
              <a:t> 0-3 </a:t>
            </a:r>
            <a:r>
              <a:rPr lang="en-US" dirty="0" err="1" smtClean="0"/>
              <a:t>mjeseca</a:t>
            </a:r>
            <a:r>
              <a:rPr lang="en-US" dirty="0" smtClean="0"/>
              <a:t> </a:t>
            </a:r>
            <a:r>
              <a:rPr lang="en-US" dirty="0" err="1" smtClean="0"/>
              <a:t>života</a:t>
            </a:r>
            <a:r>
              <a:rPr lang="en-US" dirty="0" smtClean="0"/>
              <a:t> </a:t>
            </a:r>
            <a:r>
              <a:rPr lang="en-US" dirty="0" err="1" smtClean="0"/>
              <a:t>imao</a:t>
            </a:r>
            <a:r>
              <a:rPr lang="en-US" dirty="0" smtClean="0"/>
              <a:t> je  </a:t>
            </a:r>
            <a:r>
              <a:rPr lang="en-US" dirty="0" err="1" smtClean="0"/>
              <a:t>najveći</a:t>
            </a:r>
            <a:r>
              <a:rPr lang="en-US" dirty="0" smtClean="0"/>
              <a:t> </a:t>
            </a:r>
            <a:r>
              <a:rPr lang="en-US" dirty="0" err="1" smtClean="0"/>
              <a:t>broj</a:t>
            </a:r>
            <a:r>
              <a:rPr lang="en-US" dirty="0" smtClean="0"/>
              <a:t> </a:t>
            </a:r>
            <a:r>
              <a:rPr lang="en-US" dirty="0" err="1" smtClean="0"/>
              <a:t>djece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kasnije</a:t>
            </a:r>
            <a:r>
              <a:rPr lang="en-US" dirty="0" smtClean="0"/>
              <a:t> </a:t>
            </a:r>
            <a:r>
              <a:rPr lang="en-US" dirty="0" err="1" smtClean="0"/>
              <a:t>uspostavljenim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normalnim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razvojem</a:t>
            </a:r>
            <a:r>
              <a:rPr lang="en-US" dirty="0" smtClean="0">
                <a:solidFill>
                  <a:srgbClr val="0070C0"/>
                </a:solidFill>
              </a:rPr>
              <a:t> (39 </a:t>
            </a:r>
            <a:r>
              <a:rPr lang="en-US" dirty="0" err="1" smtClean="0">
                <a:solidFill>
                  <a:srgbClr val="0070C0"/>
                </a:solidFill>
              </a:rPr>
              <a:t>djece</a:t>
            </a:r>
            <a:r>
              <a:rPr lang="en-US" dirty="0" smtClean="0">
                <a:solidFill>
                  <a:srgbClr val="0070C0"/>
                </a:solidFill>
              </a:rPr>
              <a:t>)</a:t>
            </a:r>
            <a:endParaRPr lang="hr-HR" dirty="0" smtClean="0">
              <a:solidFill>
                <a:srgbClr val="0070C0"/>
              </a:solidFill>
            </a:endParaRPr>
          </a:p>
          <a:p>
            <a:pPr algn="just"/>
            <a:endParaRPr lang="hr-HR" dirty="0" smtClean="0">
              <a:solidFill>
                <a:srgbClr val="0070C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/>
              <a:t>zatim</a:t>
            </a:r>
            <a:r>
              <a:rPr lang="en-US" dirty="0" smtClean="0"/>
              <a:t> </a:t>
            </a:r>
            <a:r>
              <a:rPr lang="en-US" dirty="0" err="1" smtClean="0"/>
              <a:t>djece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usporenim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razvojem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(17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djece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hr-HR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hr-HR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dirty="0" err="1" smtClean="0"/>
              <a:t>dok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kasnije</a:t>
            </a:r>
            <a:r>
              <a:rPr lang="en-US" dirty="0" smtClean="0"/>
              <a:t> </a:t>
            </a:r>
            <a:r>
              <a:rPr lang="en-US" dirty="0" err="1" smtClean="0"/>
              <a:t>dijagnostikovanom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cerebralnom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paralizom</a:t>
            </a:r>
            <a:r>
              <a:rPr lang="en-US" dirty="0" smtClean="0">
                <a:solidFill>
                  <a:srgbClr val="FF0000"/>
                </a:solidFill>
              </a:rPr>
              <a:t> (9 </a:t>
            </a:r>
            <a:r>
              <a:rPr lang="en-US" dirty="0" err="1" smtClean="0">
                <a:solidFill>
                  <a:srgbClr val="FF0000"/>
                </a:solidFill>
              </a:rPr>
              <a:t>djece</a:t>
            </a:r>
            <a:r>
              <a:rPr lang="en-US" dirty="0" smtClean="0">
                <a:solidFill>
                  <a:srgbClr val="FF0000"/>
                </a:solidFill>
              </a:rPr>
              <a:t>) </a:t>
            </a:r>
            <a:r>
              <a:rPr lang="en-US" dirty="0" smtClean="0"/>
              <a:t>u </a:t>
            </a:r>
            <a:r>
              <a:rPr lang="en-US" dirty="0" err="1" smtClean="0"/>
              <a:t>pravilu</a:t>
            </a:r>
            <a:r>
              <a:rPr lang="en-US" dirty="0" smtClean="0"/>
              <a:t> </a:t>
            </a:r>
            <a:r>
              <a:rPr lang="en-US" dirty="0" err="1" smtClean="0"/>
              <a:t>kasnije</a:t>
            </a:r>
            <a:r>
              <a:rPr lang="en-US" dirty="0" smtClean="0"/>
              <a:t> </a:t>
            </a:r>
            <a:r>
              <a:rPr lang="en-US" dirty="0" err="1" smtClean="0"/>
              <a:t>započinjala</a:t>
            </a:r>
            <a:r>
              <a:rPr lang="en-US" dirty="0" smtClean="0"/>
              <a:t> </a:t>
            </a:r>
            <a:r>
              <a:rPr lang="en-US" dirty="0" err="1" smtClean="0"/>
              <a:t>habilitacioni</a:t>
            </a:r>
            <a:r>
              <a:rPr lang="en-US" dirty="0" smtClean="0"/>
              <a:t> </a:t>
            </a:r>
            <a:r>
              <a:rPr lang="en-US" dirty="0" err="1" smtClean="0"/>
              <a:t>tretman</a:t>
            </a:r>
            <a:r>
              <a:rPr lang="hr-HR" dirty="0" smtClean="0"/>
              <a:t>.</a:t>
            </a:r>
          </a:p>
          <a:p>
            <a:pPr algn="just"/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338766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965EB912-B3BC-4BC8-BDB4-042218B42280}"/>
              </a:ext>
            </a:extLst>
          </p:cNvPr>
          <p:cNvSpPr txBox="1">
            <a:spLocks/>
          </p:cNvSpPr>
          <p:nvPr/>
        </p:nvSpPr>
        <p:spPr>
          <a:xfrm>
            <a:off x="620155" y="344203"/>
            <a:ext cx="7925628" cy="64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2400" b="1" dirty="0" smtClean="0">
                <a:latin typeface="+mn-lt"/>
              </a:rPr>
              <a:t>REZULTATI ISTRAŽIVANJA</a:t>
            </a:r>
            <a:endParaRPr lang="en-US" sz="2400" b="1" dirty="0">
              <a:latin typeface="+mn-lt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E4458E70-534B-4316-85C5-049C832CD19C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1695450" y="1643062"/>
          <a:ext cx="5753100" cy="3571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964174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A8BC8834-15E0-4748-80EB-1546A1C5A5C4}"/>
              </a:ext>
            </a:extLst>
          </p:cNvPr>
          <p:cNvSpPr txBox="1">
            <a:spLocks/>
          </p:cNvSpPr>
          <p:nvPr/>
        </p:nvSpPr>
        <p:spPr>
          <a:xfrm>
            <a:off x="459391" y="440446"/>
            <a:ext cx="8247155" cy="74225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000" b="1" dirty="0">
              <a:latin typeface="+mn-lt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13A792EE-FBE1-40BC-9AB9-A9CAEE64E5CF}"/>
              </a:ext>
            </a:extLst>
          </p:cNvPr>
          <p:cNvSpPr txBox="1">
            <a:spLocks/>
          </p:cNvSpPr>
          <p:nvPr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2" name="Picture 11" descr="instructions-exercising-baby-yes-no-safe-baby-handling-tips-40634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51599" y="1337640"/>
            <a:ext cx="4070347" cy="355570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546537" y="430925"/>
            <a:ext cx="78302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 smtClean="0"/>
              <a:t>RANIJA HABILITACIJA = BOLJI REZULTAT</a:t>
            </a:r>
          </a:p>
        </p:txBody>
      </p:sp>
    </p:spTree>
    <p:extLst>
      <p:ext uri="{BB962C8B-B14F-4D97-AF65-F5344CB8AC3E}">
        <p14:creationId xmlns="" xmlns:p14="http://schemas.microsoft.com/office/powerpoint/2010/main" val="356040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Cyrl-RS" sz="900" b="1" dirty="0">
                <a:solidFill>
                  <a:schemeClr val="bg1">
                    <a:lumMod val="50000"/>
                  </a:schemeClr>
                </a:solidFill>
              </a:rPr>
              <a:t>МЕДИЦИНСКИ ФАКУЛТЕТ</a:t>
            </a:r>
            <a:endParaRPr lang="en-US" sz="9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bg1">
                    <a:lumMod val="50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05ACA1A5-5459-4F8E-84B1-A0B12B3FF143}"/>
              </a:ext>
            </a:extLst>
          </p:cNvPr>
          <p:cNvSpPr txBox="1">
            <a:spLocks/>
          </p:cNvSpPr>
          <p:nvPr/>
        </p:nvSpPr>
        <p:spPr>
          <a:xfrm>
            <a:off x="636418" y="528637"/>
            <a:ext cx="7878932" cy="5203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BA" sz="2400" b="1" dirty="0">
                <a:latin typeface="+mn-lt"/>
              </a:rPr>
              <a:t>ZAKLJUČAK</a:t>
            </a:r>
            <a:endParaRPr lang="en-US" sz="2400" b="1" dirty="0">
              <a:latin typeface="+mn-lt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="" xmlns:a16="http://schemas.microsoft.com/office/drawing/2014/main" id="{BB9F624D-C103-4864-971B-36C108EAD274}"/>
              </a:ext>
            </a:extLst>
          </p:cNvPr>
          <p:cNvSpPr txBox="1">
            <a:spLocks/>
          </p:cNvSpPr>
          <p:nvPr/>
        </p:nvSpPr>
        <p:spPr>
          <a:xfrm>
            <a:off x="684366" y="1577193"/>
            <a:ext cx="7856923" cy="3777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Slide Number Placeholder 3">
            <a:extLst>
              <a:ext uri="{FF2B5EF4-FFF2-40B4-BE49-F238E27FC236}">
                <a16:creationId xmlns="" xmlns:a16="http://schemas.microsoft.com/office/drawing/2014/main" id="{9149CD1D-0404-4ABE-8439-1D5EDFF6A30D}"/>
              </a:ext>
            </a:extLst>
          </p:cNvPr>
          <p:cNvSpPr txBox="1">
            <a:spLocks/>
          </p:cNvSpPr>
          <p:nvPr/>
        </p:nvSpPr>
        <p:spPr>
          <a:xfrm>
            <a:off x="6610350" y="6556936"/>
            <a:ext cx="2049632" cy="3169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E05A82-540F-44F6-907A-49035C5DE83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966953" y="1355835"/>
            <a:ext cx="70629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Do </a:t>
            </a:r>
            <a:r>
              <a:rPr lang="en-US" dirty="0" err="1" smtClean="0"/>
              <a:t>oštećenja</a:t>
            </a:r>
            <a:r>
              <a:rPr lang="en-US" dirty="0" smtClean="0"/>
              <a:t> </a:t>
            </a:r>
            <a:r>
              <a:rPr lang="en-US" dirty="0" err="1" smtClean="0"/>
              <a:t>mozga</a:t>
            </a:r>
            <a:r>
              <a:rPr lang="en-US" dirty="0" smtClean="0"/>
              <a:t> </a:t>
            </a:r>
            <a:r>
              <a:rPr lang="en-US" dirty="0" err="1" smtClean="0"/>
              <a:t>može</a:t>
            </a:r>
            <a:r>
              <a:rPr lang="en-US" dirty="0" smtClean="0"/>
              <a:t> </a:t>
            </a:r>
            <a:r>
              <a:rPr lang="en-US" dirty="0" err="1" smtClean="0"/>
              <a:t>doći</a:t>
            </a:r>
            <a:r>
              <a:rPr lang="en-US" dirty="0" smtClean="0"/>
              <a:t> </a:t>
            </a:r>
            <a:r>
              <a:rPr lang="en-US" dirty="0" err="1" smtClean="0"/>
              <a:t>zbog</a:t>
            </a:r>
            <a:r>
              <a:rPr lang="en-US" dirty="0" smtClean="0"/>
              <a:t> </a:t>
            </a:r>
            <a:r>
              <a:rPr lang="en-US" dirty="0" err="1" smtClean="0"/>
              <a:t>djelovanja</a:t>
            </a:r>
            <a:r>
              <a:rPr lang="en-US" dirty="0" smtClean="0"/>
              <a:t> </a:t>
            </a:r>
            <a:r>
              <a:rPr lang="en-US" dirty="0" err="1" smtClean="0"/>
              <a:t>prenatalnih</a:t>
            </a:r>
            <a:r>
              <a:rPr lang="en-US" dirty="0" smtClean="0"/>
              <a:t>, </a:t>
            </a:r>
            <a:r>
              <a:rPr lang="en-US" dirty="0" err="1" smtClean="0"/>
              <a:t>perinatalnih</a:t>
            </a:r>
            <a:r>
              <a:rPr lang="en-US" dirty="0" smtClean="0"/>
              <a:t> </a:t>
            </a:r>
            <a:r>
              <a:rPr lang="hr-HR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postnatalnih</a:t>
            </a:r>
            <a:r>
              <a:rPr lang="en-US" dirty="0" smtClean="0"/>
              <a:t> </a:t>
            </a:r>
            <a:r>
              <a:rPr lang="en-US" dirty="0" err="1" smtClean="0"/>
              <a:t>faktora</a:t>
            </a:r>
            <a:r>
              <a:rPr lang="en-US" dirty="0" smtClean="0"/>
              <a:t> </a:t>
            </a:r>
            <a:r>
              <a:rPr lang="en-US" dirty="0" err="1" smtClean="0"/>
              <a:t>rizika</a:t>
            </a:r>
            <a:r>
              <a:rPr lang="en-US" dirty="0" smtClean="0"/>
              <a:t>. </a:t>
            </a:r>
            <a:endParaRPr lang="hr-HR" dirty="0" smtClean="0"/>
          </a:p>
          <a:p>
            <a:endParaRPr lang="hr-HR" dirty="0" smtClean="0"/>
          </a:p>
          <a:p>
            <a:r>
              <a:rPr lang="hr-HR" dirty="0" smtClean="0"/>
              <a:t>Ta</a:t>
            </a:r>
            <a:r>
              <a:rPr lang="en-US" dirty="0" smtClean="0"/>
              <a:t> se </a:t>
            </a:r>
            <a:r>
              <a:rPr lang="en-US" dirty="0" err="1" smtClean="0"/>
              <a:t>djeca</a:t>
            </a:r>
            <a:r>
              <a:rPr lang="en-US" dirty="0" smtClean="0"/>
              <a:t> </a:t>
            </a:r>
            <a:r>
              <a:rPr lang="en-US" dirty="0" err="1" smtClean="0"/>
              <a:t>nazivaju</a:t>
            </a:r>
            <a:r>
              <a:rPr lang="en-US" dirty="0" smtClean="0"/>
              <a:t> </a:t>
            </a:r>
            <a:r>
              <a:rPr lang="en-US" i="1" dirty="0" err="1" smtClean="0"/>
              <a:t>neurorizičnom</a:t>
            </a:r>
            <a:endParaRPr lang="hr-HR" i="1" dirty="0" smtClean="0"/>
          </a:p>
          <a:p>
            <a:endParaRPr lang="hr-HR" dirty="0" smtClean="0"/>
          </a:p>
          <a:p>
            <a:r>
              <a:rPr lang="en-US" dirty="0" err="1" smtClean="0"/>
              <a:t>Cerebralna</a:t>
            </a:r>
            <a:r>
              <a:rPr lang="en-US" dirty="0" smtClean="0"/>
              <a:t> </a:t>
            </a:r>
            <a:r>
              <a:rPr lang="en-US" dirty="0" err="1" smtClean="0"/>
              <a:t>paraliza</a:t>
            </a:r>
            <a:r>
              <a:rPr lang="en-US" dirty="0" smtClean="0"/>
              <a:t> </a:t>
            </a:r>
            <a:r>
              <a:rPr lang="en-US" dirty="0" err="1" smtClean="0"/>
              <a:t>jeste</a:t>
            </a:r>
            <a:r>
              <a:rPr lang="en-US" dirty="0" smtClean="0"/>
              <a:t> </a:t>
            </a:r>
            <a:r>
              <a:rPr lang="en-US" dirty="0" err="1" smtClean="0"/>
              <a:t>jedan</a:t>
            </a:r>
            <a:r>
              <a:rPr lang="en-US" dirty="0" smtClean="0"/>
              <a:t> </a:t>
            </a:r>
            <a:r>
              <a:rPr lang="en-US" dirty="0" err="1" smtClean="0"/>
              <a:t>od</a:t>
            </a:r>
            <a:r>
              <a:rPr lang="en-US" dirty="0" smtClean="0"/>
              <a:t> </a:t>
            </a:r>
            <a:r>
              <a:rPr lang="en-US" dirty="0" err="1" smtClean="0"/>
              <a:t>najčešćih</a:t>
            </a:r>
            <a:r>
              <a:rPr lang="en-US" dirty="0" smtClean="0"/>
              <a:t> </a:t>
            </a:r>
            <a:r>
              <a:rPr lang="en-US" dirty="0" err="1" smtClean="0"/>
              <a:t>uzroka</a:t>
            </a:r>
            <a:r>
              <a:rPr lang="en-US" dirty="0" smtClean="0"/>
              <a:t> </a:t>
            </a:r>
            <a:r>
              <a:rPr lang="en-US" dirty="0" err="1" smtClean="0"/>
              <a:t>motoričkog</a:t>
            </a:r>
            <a:r>
              <a:rPr lang="en-US" dirty="0" smtClean="0"/>
              <a:t> </a:t>
            </a:r>
            <a:r>
              <a:rPr lang="en-US" dirty="0" err="1" smtClean="0"/>
              <a:t>kašnjenja</a:t>
            </a:r>
            <a:r>
              <a:rPr lang="en-US" dirty="0" smtClean="0"/>
              <a:t> </a:t>
            </a:r>
            <a:r>
              <a:rPr lang="en-US" dirty="0" err="1" smtClean="0"/>
              <a:t>kod</a:t>
            </a:r>
            <a:r>
              <a:rPr lang="en-US" dirty="0" smtClean="0"/>
              <a:t> </a:t>
            </a:r>
            <a:r>
              <a:rPr lang="en-US" dirty="0" err="1" smtClean="0"/>
              <a:t>djece</a:t>
            </a:r>
            <a:endParaRPr lang="hr-HR" dirty="0" smtClean="0"/>
          </a:p>
          <a:p>
            <a:endParaRPr lang="hr-HR" dirty="0" smtClean="0"/>
          </a:p>
          <a:p>
            <a:r>
              <a:rPr lang="hr-HR" dirty="0" smtClean="0"/>
              <a:t>Većina neurorizične djece sa usporenim motoričkim razvojem, kao i onih sa cerebralnom paralizom je rođena prijevremeno (68% i 56%), te sa pridruženim ostalim faktorima rizika (HIC, RDS, sepsa). </a:t>
            </a:r>
          </a:p>
          <a:p>
            <a:endParaRPr lang="hr-HR" dirty="0" smtClean="0"/>
          </a:p>
          <a:p>
            <a:r>
              <a:rPr lang="hr-HR" dirty="0" smtClean="0"/>
              <a:t>Značaj ranog </a:t>
            </a:r>
            <a:r>
              <a:rPr lang="en-US" dirty="0" smtClean="0"/>
              <a:t> monitoring </a:t>
            </a:r>
            <a:r>
              <a:rPr lang="hr-HR" dirty="0" smtClean="0"/>
              <a:t>–a </a:t>
            </a:r>
            <a:r>
              <a:rPr lang="en-US" dirty="0" err="1" smtClean="0"/>
              <a:t>neurorizične</a:t>
            </a:r>
            <a:r>
              <a:rPr lang="en-US" dirty="0" smtClean="0"/>
              <a:t> </a:t>
            </a:r>
            <a:r>
              <a:rPr lang="en-US" dirty="0" err="1" smtClean="0"/>
              <a:t>djece</a:t>
            </a:r>
            <a:r>
              <a:rPr lang="en-US" dirty="0" smtClean="0"/>
              <a:t>, </a:t>
            </a:r>
            <a:r>
              <a:rPr lang="hr-HR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hr-HR" dirty="0" smtClean="0"/>
              <a:t> p</a:t>
            </a:r>
            <a:r>
              <a:rPr lang="en-US" dirty="0" err="1" smtClean="0"/>
              <a:t>ravovremeno</a:t>
            </a:r>
            <a:r>
              <a:rPr lang="en-US" dirty="0" smtClean="0"/>
              <a:t> </a:t>
            </a:r>
            <a:r>
              <a:rPr lang="en-US" dirty="0" err="1" smtClean="0"/>
              <a:t>uključe</a:t>
            </a:r>
            <a:r>
              <a:rPr lang="hr-HR" dirty="0" smtClean="0"/>
              <a:t>nj</a:t>
            </a:r>
            <a:r>
              <a:rPr lang="en-US" dirty="0" smtClean="0"/>
              <a:t>u  program </a:t>
            </a:r>
            <a:r>
              <a:rPr lang="en-US" dirty="0" err="1" smtClean="0"/>
              <a:t>habilitacije</a:t>
            </a:r>
            <a:r>
              <a:rPr lang="en-US" dirty="0" smtClean="0"/>
              <a:t>.</a:t>
            </a:r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8025813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2264574" y="693683"/>
            <a:ext cx="460478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</a:t>
            </a:r>
            <a:r>
              <a:rPr lang="sr-Latn-BA" sz="44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VALA NA PAŽNJI</a:t>
            </a:r>
            <a:r>
              <a:rPr lang="en-US" sz="44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schemeClr val="bg1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Cyrl-RS" sz="900" b="1" dirty="0">
                <a:solidFill>
                  <a:schemeClr val="bg1"/>
                </a:solidFill>
              </a:rPr>
              <a:t>МЕДИЦИНСКИ ФАКУЛТЕТ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pic>
        <p:nvPicPr>
          <p:cNvPr id="9" name="Content Placeholder 9" descr="18834399_10155324380914648_212825883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917" y="1566042"/>
            <a:ext cx="5780690" cy="45614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977</Words>
  <Application>Microsoft Office PowerPoint</Application>
  <PresentationFormat>On-screen Show (4:3)</PresentationFormat>
  <Paragraphs>180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ASJA</cp:lastModifiedBy>
  <cp:revision>151</cp:revision>
  <dcterms:created xsi:type="dcterms:W3CDTF">2017-11-08T08:09:10Z</dcterms:created>
  <dcterms:modified xsi:type="dcterms:W3CDTF">2022-01-21T16:47:02Z</dcterms:modified>
</cp:coreProperties>
</file>