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6" r:id="rId12"/>
    <p:sldId id="271" r:id="rId13"/>
    <p:sldId id="270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 autoAdjust="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dell\Downloads\Podaci%20od%2001.04.%20za%20seminarski%20iz%20info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135236220472434"/>
          <c:y val="0.11514350023754458"/>
          <c:w val="0.82466797900262456"/>
          <c:h val="0.70631909566232132"/>
        </c:manualLayout>
      </c:layout>
      <c:barChart>
        <c:barDir val="col"/>
        <c:grouping val="stack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0"/>
                  <c:y val="-2.60586230103797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32C-4DF1-A04B-7BAEF0900932}"/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Sheet5!$O$6:$O$11</c:f>
              <c:strCache>
                <c:ptCount val="6"/>
                <c:pt idx="0">
                  <c:v>30-39g</c:v>
                </c:pt>
                <c:pt idx="1">
                  <c:v>40-49g</c:v>
                </c:pt>
                <c:pt idx="2">
                  <c:v>50-59g</c:v>
                </c:pt>
                <c:pt idx="3">
                  <c:v>60-69g</c:v>
                </c:pt>
                <c:pt idx="4">
                  <c:v>70-79g</c:v>
                </c:pt>
                <c:pt idx="5">
                  <c:v>&gt;80g</c:v>
                </c:pt>
              </c:strCache>
            </c:strRef>
          </c:cat>
          <c:val>
            <c:numRef>
              <c:f>Sheet5!$P$6:$P$11</c:f>
              <c:numCache>
                <c:formatCode>General</c:formatCode>
                <c:ptCount val="6"/>
                <c:pt idx="0">
                  <c:v>3</c:v>
                </c:pt>
                <c:pt idx="1">
                  <c:v>8</c:v>
                </c:pt>
                <c:pt idx="2">
                  <c:v>33</c:v>
                </c:pt>
                <c:pt idx="3">
                  <c:v>62</c:v>
                </c:pt>
                <c:pt idx="4">
                  <c:v>48</c:v>
                </c:pt>
                <c:pt idx="5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32C-4DF1-A04B-7BAEF09009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"/>
        <c:overlap val="100"/>
        <c:axId val="128219776"/>
        <c:axId val="128926080"/>
      </c:barChart>
      <c:catAx>
        <c:axId val="1282197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28926080"/>
        <c:crosses val="autoZero"/>
        <c:auto val="1"/>
        <c:lblAlgn val="ctr"/>
        <c:lblOffset val="100"/>
        <c:noMultiLvlLbl val="0"/>
      </c:catAx>
      <c:valAx>
        <c:axId val="128926080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sr-Latn-BA" dirty="0"/>
                  <a:t>Broj</a:t>
                </a:r>
                <a:r>
                  <a:rPr lang="sr-Latn-BA" baseline="0" dirty="0"/>
                  <a:t> pacijenata</a:t>
                </a:r>
                <a:endParaRPr lang="en-US" dirty="0"/>
              </a:p>
            </c:rich>
          </c:tx>
          <c:layout>
            <c:manualLayout>
              <c:xMode val="edge"/>
              <c:yMode val="edge"/>
              <c:x val="0"/>
              <c:y val="0.30985971096417136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2821977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912722214423358"/>
          <c:y val="6.7099810847666447E-2"/>
          <c:w val="0.80172096802324344"/>
          <c:h val="0.7088397190574642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Sheet5!$K$19:$L$19</c:f>
              <c:strCache>
                <c:ptCount val="2"/>
                <c:pt idx="0">
                  <c:v>6min WT &lt;54m</c:v>
                </c:pt>
                <c:pt idx="1">
                  <c:v>6min WT &gt;54m</c:v>
                </c:pt>
              </c:strCache>
            </c:strRef>
          </c:cat>
          <c:val>
            <c:numRef>
              <c:f>Sheet5!$K$20:$L$20</c:f>
              <c:numCache>
                <c:formatCode>General</c:formatCode>
                <c:ptCount val="2"/>
                <c:pt idx="0">
                  <c:v>23</c:v>
                </c:pt>
                <c:pt idx="1">
                  <c:v>137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EED-4A86-854F-BDD149B2F8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6329728"/>
        <c:axId val="186984704"/>
      </c:barChart>
      <c:catAx>
        <c:axId val="1863297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6984704"/>
        <c:crosses val="autoZero"/>
        <c:auto val="1"/>
        <c:lblAlgn val="ctr"/>
        <c:lblOffset val="100"/>
        <c:noMultiLvlLbl val="0"/>
      </c:catAx>
      <c:valAx>
        <c:axId val="186984704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sr-Latn-BA" sz="1200" b="0" dirty="0"/>
                  <a:t>Broj</a:t>
                </a:r>
                <a:r>
                  <a:rPr lang="sr-Latn-BA" sz="1200" b="0" baseline="0" dirty="0"/>
                  <a:t> pacijenata</a:t>
                </a:r>
                <a:endParaRPr lang="en-US" sz="1200" b="0" dirty="0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8632972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8182852143482255E-2"/>
          <c:y val="0.13082056719987362"/>
          <c:w val="0.78703997183881935"/>
          <c:h val="0.6868333060379683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D79-4BCC-9F1F-E6B8048FC871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D79-4BCC-9F1F-E6B8048FC87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Sheet5!$M$23:$M$24</c:f>
              <c:strCache>
                <c:ptCount val="2"/>
                <c:pt idx="0">
                  <c:v>VAS na prijemu</c:v>
                </c:pt>
                <c:pt idx="1">
                  <c:v>VAS na otpustu</c:v>
                </c:pt>
              </c:strCache>
            </c:strRef>
          </c:cat>
          <c:val>
            <c:numRef>
              <c:f>Sheet5!$N$23:$N$24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D79-4BCC-9F1F-E6B8048FC8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7517184"/>
        <c:axId val="187518976"/>
      </c:barChart>
      <c:catAx>
        <c:axId val="1875171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7518976"/>
        <c:crosses val="autoZero"/>
        <c:auto val="1"/>
        <c:lblAlgn val="ctr"/>
        <c:lblOffset val="100"/>
        <c:noMultiLvlLbl val="0"/>
      </c:catAx>
      <c:valAx>
        <c:axId val="187518976"/>
        <c:scaling>
          <c:orientation val="minMax"/>
          <c:max val="10"/>
        </c:scaling>
        <c:delete val="0"/>
        <c:axPos val="l"/>
        <c:numFmt formatCode="General" sourceLinked="1"/>
        <c:majorTickMark val="out"/>
        <c:minorTickMark val="none"/>
        <c:tickLblPos val="nextTo"/>
        <c:crossAx val="18751718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0.2375</cdr:x>
      <cdr:y>0.87535</cdr:y>
    </cdr:from>
    <cdr:to>
      <cdr:x>0.88506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84052" y="2326221"/>
          <a:ext cx="2683073" cy="3312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0.32292</cdr:x>
      <cdr:y>0.66319</cdr:y>
    </cdr:from>
    <cdr:to>
      <cdr:x>0.37917</cdr:x>
      <cdr:y>0.73611</cdr:y>
    </cdr:to>
    <cdr:sp macro="" textlink="">
      <cdr:nvSpPr>
        <cdr:cNvPr id="2" name="TextBox 1"/>
        <cdr:cNvSpPr txBox="1"/>
      </cdr:nvSpPr>
      <cdr:spPr>
        <a:xfrm xmlns:a="http://schemas.openxmlformats.org/drawingml/2006/main" flipV="1">
          <a:off x="1476374" y="1819274"/>
          <a:ext cx="257175" cy="2000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0.74167</cdr:x>
      <cdr:y>0.14236</cdr:y>
    </cdr:from>
    <cdr:to>
      <cdr:x>0.83125</cdr:x>
      <cdr:y>0.15903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390900" y="390525"/>
          <a:ext cx="409575" cy="457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0.29498</cdr:x>
      <cdr:y>0.58939</cdr:y>
    </cdr:from>
    <cdr:to>
      <cdr:x>0.43333</cdr:x>
      <cdr:y>0.6676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733550" y="2009775"/>
          <a:ext cx="813097" cy="266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n-US" sz="1100"/>
            <a:t>14,4%</a:t>
          </a:r>
        </a:p>
      </cdr:txBody>
    </cdr:sp>
  </cdr:relSizeAnchor>
  <cdr:relSizeAnchor xmlns:cdr="http://schemas.openxmlformats.org/drawingml/2006/chartDrawing">
    <cdr:from>
      <cdr:x>0.68882</cdr:x>
      <cdr:y>0.08333</cdr:y>
    </cdr:from>
    <cdr:to>
      <cdr:x>0.79903</cdr:x>
      <cdr:y>0.17708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4048143" y="284151"/>
          <a:ext cx="647696" cy="3196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n-US" sz="1100"/>
            <a:t>85,6%</a:t>
          </a:r>
        </a:p>
      </cdr:txBody>
    </cdr:sp>
  </cdr:relSizeAnchor>
  <cdr:relSizeAnchor xmlns:cdr="http://schemas.openxmlformats.org/drawingml/2006/chartDrawing">
    <cdr:from>
      <cdr:x>0.10211</cdr:x>
      <cdr:y>0.87151</cdr:y>
    </cdr:from>
    <cdr:to>
      <cdr:x>0.9222</cdr:x>
      <cdr:y>1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600076" y="2971800"/>
          <a:ext cx="4819650" cy="4381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0.70016</cdr:x>
      <cdr:y>0.01955</cdr:y>
    </cdr:from>
    <cdr:to>
      <cdr:x>0.82172</cdr:x>
      <cdr:y>0.15922</cdr:y>
    </cdr:to>
    <cdr:sp macro="" textlink="">
      <cdr:nvSpPr>
        <cdr:cNvPr id="7" name="TextBox 6">
          <a:extLst xmlns:a="http://schemas.openxmlformats.org/drawingml/2006/main">
            <a:ext uri="{FF2B5EF4-FFF2-40B4-BE49-F238E27FC236}">
              <a16:creationId xmlns:a16="http://schemas.microsoft.com/office/drawing/2014/main" id="{37D5C480-7714-4E0B-A18B-EC5387E9B73F}"/>
            </a:ext>
          </a:extLst>
        </cdr:cNvPr>
        <cdr:cNvSpPr txBox="1"/>
      </cdr:nvSpPr>
      <cdr:spPr>
        <a:xfrm xmlns:a="http://schemas.openxmlformats.org/drawingml/2006/main">
          <a:off x="4114802" y="66676"/>
          <a:ext cx="714374" cy="4762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0.22917</cdr:x>
      <cdr:y>0.92014</cdr:y>
    </cdr:from>
    <cdr:to>
      <cdr:x>0.82083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47750" y="2524125"/>
          <a:ext cx="2705100" cy="2190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0.07083</cdr:x>
      <cdr:y>0.87679</cdr:y>
    </cdr:from>
    <cdr:to>
      <cdr:x>1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67125" y="3230610"/>
          <a:ext cx="4816063" cy="45397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0.65917</cdr:x>
      <cdr:y>0.42407</cdr:y>
    </cdr:from>
    <cdr:to>
      <cdr:x>0.73356</cdr:x>
      <cdr:y>0.51289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629027" y="1409701"/>
          <a:ext cx="409574" cy="2952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n-US" sz="1100" baseline="0">
              <a:latin typeface="+mn-lt"/>
              <a:ea typeface="+mn-ea"/>
              <a:cs typeface="+mn-cs"/>
            </a:rPr>
            <a:t> </a:t>
          </a:r>
          <a:endParaRPr lang="en-US" sz="110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469E5-D3D5-4BFF-AC83-52621D263B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6636B9-EDB6-4125-BA24-0877126053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B32BB2-5A2A-429B-AE25-1221EDA00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D44F4-0918-42CF-9771-CF2DA5C5F9E0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F6DD5-A48C-41B9-B07D-CAD7F5AF7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9081B-AD89-4ABA-AA96-6622C1A0C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3E36-3134-440B-8F85-4F5DFFCB1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155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FA80AB-3DC1-4F50-8C20-8870B957D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69691C-45F6-4498-9E07-BDB7CA06E4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3E6B91-DEB1-4365-A08B-999E7A067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D44F4-0918-42CF-9771-CF2DA5C5F9E0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BC2D49-B0AB-491C-8733-E72C6CAEA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535EAB-9C80-4504-BC87-4323E6060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3E36-3134-440B-8F85-4F5DFFCB1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380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7D6FD-7BA7-4E51-AA0E-B2D3A4182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B48AE7-7598-4411-AFC5-39AF6F795E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E85A6-98BF-4BDE-B0C8-EC72C637F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D44F4-0918-42CF-9771-CF2DA5C5F9E0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EDABFC-273A-49C3-AF0D-54405F26C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033270-14D9-4EF1-97CF-8F33529B4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3E36-3134-440B-8F85-4F5DFFCB1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317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69D9C-FF5F-42C8-9132-2D40D85EA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B4DCD5-70DD-43DF-A738-496A7D3E76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AC59F9-16FA-4AAF-833A-970EED3072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0F797D-DFA5-40C0-AC05-8038B766C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D44F4-0918-42CF-9771-CF2DA5C5F9E0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3BA2A3-96C3-4F01-B164-8FDED0BCF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BD836F-817C-464B-B7B5-5AAEA0C04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3E36-3134-440B-8F85-4F5DFFCB1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78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44D89-2690-49D9-928E-558AAE1F7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085E8F-2C07-4AB4-8545-457099C148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826D22-FAFE-4324-8059-E5EB2CDC48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826171-7C7A-4F8F-B236-578302E9C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06518B-B0BD-4A93-B01F-72EC4D7B01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A208EE-4EA5-4874-BA55-B6F7680A5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D44F4-0918-42CF-9771-CF2DA5C5F9E0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F95216-02B9-46A2-8258-47CFEFF20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D3A293-45FB-41C0-B0B9-A112A072E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3E36-3134-440B-8F85-4F5DFFCB1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726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B6254-E9ED-444C-BC56-080B2420A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CC2261-3808-465D-9DB1-1F765FE37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D44F4-0918-42CF-9771-CF2DA5C5F9E0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F0D01E-38E2-41EE-BB8F-C442103FB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5C86A0-0DBD-473D-A107-23998B757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3E36-3134-440B-8F85-4F5DFFCB1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972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ECFD12-375F-40AD-9E91-4BD1387DD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D44F4-0918-42CF-9771-CF2DA5C5F9E0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B745920-319D-429D-96DE-C50254D05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ACFE4B-D726-4698-8734-096473605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3E36-3134-440B-8F85-4F5DFFCB1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903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06843-3485-4CB3-80F3-DAF3B2ACF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B625F-00EE-4CF5-A2A9-3BE778C3DB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61CD49-8DEE-4B53-8846-EE5E4344DD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672AAA-37EA-4580-93A8-E1FEF631F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D44F4-0918-42CF-9771-CF2DA5C5F9E0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E1EF01-DB90-4EF0-AC5E-BF54A0EF2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2AF11D-0D74-4811-B2E5-4F642A2A9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3E36-3134-440B-8F85-4F5DFFCB1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70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D89D9-D3E5-47B0-9C74-6644CAAE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46D200-FA4A-4F33-BC29-F3B38E446B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1189FD-1B2E-43C4-AD5C-5D0E3FD27E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48FA24-8111-486F-9A12-68506998A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D44F4-0918-42CF-9771-CF2DA5C5F9E0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8DE1D1-2858-4BD2-AA58-D19607386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7251CE-B888-496B-973B-BA1B3B602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3E36-3134-440B-8F85-4F5DFFCB1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250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82786-535C-49F3-AE09-3FA960564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F54A03-8E3C-4B27-B33F-11C342ECE3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80319F-961E-43EE-9336-164BFD7A9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D44F4-0918-42CF-9771-CF2DA5C5F9E0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142635-9E39-448F-ACCE-ACE45D7B4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6D52DF-CF59-40A7-83D8-3B7699AAC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3E36-3134-440B-8F85-4F5DFFCB1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116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4BB9CD-F4CB-444C-9282-43C28BBBA5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0FC2E0-7C0F-4C73-BFD0-7F0C31F116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BC43AC-877A-472F-A9E8-D4391A041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D44F4-0918-42CF-9771-CF2DA5C5F9E0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1B1296-31DC-4F9E-80E9-1F131B148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7CED54-7D08-44FB-85AC-2E722A5B1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3E36-3134-440B-8F85-4F5DFFCB1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773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3D5978-A577-4812-A86E-62C0FCB2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477E4F-3F77-42EE-9B59-BC684D683E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B29CF-9F63-4BBD-B689-C317D5E403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DD44F4-0918-42CF-9771-CF2DA5C5F9E0}" type="datetimeFigureOut">
              <a:rPr lang="en-US" smtClean="0"/>
              <a:pPr/>
              <a:t>1/26/2022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ED5B4-1B25-4C3B-84C2-43217DD7C3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00139E-2284-41F0-9CA7-A177DF15A3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F3E36-3134-440B-8F85-4F5DFFCB1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245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EC684-5132-47BF-9C43-081EF3C2D1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34392" y="2007066"/>
            <a:ext cx="8523215" cy="2843868"/>
          </a:xfrm>
        </p:spPr>
        <p:txBody>
          <a:bodyPr>
            <a:normAutofit/>
          </a:bodyPr>
          <a:lstStyle/>
          <a:p>
            <a:r>
              <a:rPr lang="en-US" sz="3600" b="1" dirty="0" err="1"/>
              <a:t>Značaj</a:t>
            </a:r>
            <a:r>
              <a:rPr lang="en-US" sz="3600" b="1" dirty="0"/>
              <a:t> </a:t>
            </a:r>
            <a:r>
              <a:rPr lang="en-US" sz="3600" b="1" dirty="0" err="1"/>
              <a:t>pulmološke</a:t>
            </a:r>
            <a:r>
              <a:rPr lang="en-US" sz="3600" b="1" dirty="0"/>
              <a:t> </a:t>
            </a:r>
            <a:r>
              <a:rPr lang="en-US" sz="3600" b="1" dirty="0" err="1"/>
              <a:t>rehabilitacije</a:t>
            </a:r>
            <a:r>
              <a:rPr lang="en-US" sz="3600" b="1" dirty="0"/>
              <a:t> za </a:t>
            </a:r>
            <a:r>
              <a:rPr lang="en-US" sz="3600" b="1" dirty="0" err="1"/>
              <a:t>funkcionalni</a:t>
            </a:r>
            <a:r>
              <a:rPr lang="en-US" sz="3600" b="1" dirty="0"/>
              <a:t> </a:t>
            </a:r>
            <a:r>
              <a:rPr lang="en-US" sz="3600" b="1" dirty="0" err="1"/>
              <a:t>oporavak</a:t>
            </a:r>
            <a:r>
              <a:rPr lang="en-US" sz="3600" b="1" dirty="0"/>
              <a:t> </a:t>
            </a:r>
            <a:r>
              <a:rPr lang="en-US" sz="3600" b="1" dirty="0" err="1"/>
              <a:t>pacijenata</a:t>
            </a:r>
            <a:r>
              <a:rPr lang="en-US" sz="3600" b="1" dirty="0"/>
              <a:t> u </a:t>
            </a:r>
            <a:r>
              <a:rPr lang="en-US" sz="3600" b="1" dirty="0" err="1"/>
              <a:t>postakutnoj</a:t>
            </a:r>
            <a:r>
              <a:rPr lang="en-US" sz="3600" b="1" dirty="0"/>
              <a:t> </a:t>
            </a:r>
            <a:r>
              <a:rPr lang="en-US" sz="3600" b="1" dirty="0" err="1"/>
              <a:t>fazi</a:t>
            </a:r>
            <a:r>
              <a:rPr lang="en-US" sz="3600" b="1" dirty="0"/>
              <a:t> </a:t>
            </a:r>
            <a:r>
              <a:rPr lang="en-US" sz="3600" b="1" dirty="0" err="1"/>
              <a:t>nakon</a:t>
            </a:r>
            <a:r>
              <a:rPr lang="en-US" sz="3600" b="1" dirty="0"/>
              <a:t> COVID 19 </a:t>
            </a:r>
            <a:r>
              <a:rPr lang="en-US" sz="3600" b="1" dirty="0" err="1"/>
              <a:t>infekcije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A8129E-AAD6-4EA7-8713-F99D90AE01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102" y="4580389"/>
            <a:ext cx="8599714" cy="1292247"/>
          </a:xfrm>
        </p:spPr>
        <p:txBody>
          <a:bodyPr>
            <a:normAutofit fontScale="70000" lnSpcReduction="20000"/>
          </a:bodyPr>
          <a:lstStyle/>
          <a:p>
            <a:r>
              <a:rPr lang="en-US" dirty="0" err="1"/>
              <a:t>Drinka</a:t>
            </a:r>
            <a:r>
              <a:rPr lang="en-US" dirty="0"/>
              <a:t> </a:t>
            </a:r>
            <a:r>
              <a:rPr lang="en-US" dirty="0" err="1"/>
              <a:t>Stevandi</a:t>
            </a:r>
            <a:r>
              <a:rPr lang="sr-Latn-BA" dirty="0"/>
              <a:t>ć, doktorand</a:t>
            </a:r>
          </a:p>
          <a:p>
            <a:r>
              <a:rPr lang="sr-Latn-BA" dirty="0"/>
              <a:t>III ciklus studija, I godina </a:t>
            </a:r>
          </a:p>
          <a:p>
            <a:r>
              <a:rPr lang="sr-Latn-BA" dirty="0"/>
              <a:t>Predmet: Informatika</a:t>
            </a:r>
          </a:p>
          <a:p>
            <a:r>
              <a:rPr lang="sr-Latn-BA" dirty="0"/>
              <a:t>Mentor: prof. dr Ljubiša Preradović</a:t>
            </a:r>
            <a:endParaRPr lang="en-US" dirty="0"/>
          </a:p>
        </p:txBody>
      </p:sp>
      <p:pic>
        <p:nvPicPr>
          <p:cNvPr id="1028" name="Picture 4" descr="Medicinski fakultet Banja Luka">
            <a:extLst>
              <a:ext uri="{FF2B5EF4-FFF2-40B4-BE49-F238E27FC236}">
                <a16:creationId xmlns:a16="http://schemas.microsoft.com/office/drawing/2014/main" id="{9BA49C82-DCF2-4B9D-85EA-342067D71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789" y="234892"/>
            <a:ext cx="4899170" cy="2292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6AA51F-0EFB-454E-9129-2E5B0F7AC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235" y="1560352"/>
            <a:ext cx="8556771" cy="4665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F422AE4-14D3-4587-B42A-1E2C44DDA616}"/>
              </a:ext>
            </a:extLst>
          </p:cNvPr>
          <p:cNvSpPr txBox="1"/>
          <p:nvPr/>
        </p:nvSpPr>
        <p:spPr>
          <a:xfrm>
            <a:off x="1317072" y="6308521"/>
            <a:ext cx="9487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https://slidetodoc.com/rehabilitation-considerations-during-the-covid19-outbreak-16-th/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28490A1-CE42-453E-9262-A6438B6DE5A8}"/>
              </a:ext>
            </a:extLst>
          </p:cNvPr>
          <p:cNvSpPr txBox="1"/>
          <p:nvPr/>
        </p:nvSpPr>
        <p:spPr>
          <a:xfrm>
            <a:off x="679507" y="550506"/>
            <a:ext cx="10528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3600" dirty="0">
                <a:latin typeface="+mj-lt"/>
              </a:rPr>
              <a:t>Uvod- Uticaj Covid19 pandemije na zdravstveni sistem</a:t>
            </a:r>
            <a:endParaRPr lang="en-US" sz="3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9616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53327-BA0A-4635-A3F5-2887B2757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615" y="365125"/>
            <a:ext cx="11060185" cy="1325563"/>
          </a:xfrm>
        </p:spPr>
        <p:txBody>
          <a:bodyPr>
            <a:normAutofit/>
          </a:bodyPr>
          <a:lstStyle/>
          <a:p>
            <a:r>
              <a:rPr lang="sr-Latn-BA" sz="3600" dirty="0"/>
              <a:t>Uvod- Značaj rehabilitacije u tretmanu Kovid19 pacijenata</a:t>
            </a:r>
            <a:endParaRPr lang="en-US" sz="3600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FF044177-B1CE-4C71-88BD-464B2E92BDF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1787" y="2852797"/>
            <a:ext cx="10242958" cy="3438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7256D5-32E8-4291-8CF5-D28203C19C50}"/>
              </a:ext>
            </a:extLst>
          </p:cNvPr>
          <p:cNvSpPr txBox="1"/>
          <p:nvPr/>
        </p:nvSpPr>
        <p:spPr>
          <a:xfrm>
            <a:off x="671120" y="1527235"/>
            <a:ext cx="10682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Svjetska</a:t>
            </a:r>
            <a:r>
              <a:rPr lang="en-US" sz="2400" dirty="0"/>
              <a:t> </a:t>
            </a:r>
            <a:r>
              <a:rPr lang="en-US" sz="2400" dirty="0" err="1"/>
              <a:t>zdravstvena</a:t>
            </a:r>
            <a:r>
              <a:rPr lang="en-US" sz="2400" dirty="0"/>
              <a:t> </a:t>
            </a:r>
            <a:r>
              <a:rPr lang="en-US" sz="2400" dirty="0" err="1"/>
              <a:t>organizacija</a:t>
            </a:r>
            <a:r>
              <a:rPr lang="en-US" sz="2400" dirty="0"/>
              <a:t> (WHO) </a:t>
            </a:r>
            <a:r>
              <a:rPr lang="en-US" sz="2400" dirty="0" err="1"/>
              <a:t>rehabilitaciju</a:t>
            </a:r>
            <a:r>
              <a:rPr lang="en-US" sz="2400" dirty="0"/>
              <a:t> </a:t>
            </a:r>
            <a:r>
              <a:rPr lang="en-US" sz="2400" dirty="0" err="1"/>
              <a:t>smatra</a:t>
            </a:r>
            <a:r>
              <a:rPr lang="en-US" sz="2400" dirty="0"/>
              <a:t> </a:t>
            </a:r>
            <a:r>
              <a:rPr lang="en-US" sz="2400" dirty="0" err="1"/>
              <a:t>jednom</a:t>
            </a:r>
            <a:r>
              <a:rPr lang="en-US" sz="2400" dirty="0"/>
              <a:t> od </a:t>
            </a:r>
            <a:r>
              <a:rPr lang="en-US" sz="2400" dirty="0" err="1"/>
              <a:t>ključnih</a:t>
            </a:r>
            <a:r>
              <a:rPr lang="en-US" sz="2400" dirty="0"/>
              <a:t> </a:t>
            </a:r>
            <a:r>
              <a:rPr lang="en-US" sz="2400" dirty="0" err="1"/>
              <a:t>karika</a:t>
            </a:r>
            <a:r>
              <a:rPr lang="en-US" sz="2400" dirty="0"/>
              <a:t> u </a:t>
            </a:r>
            <a:r>
              <a:rPr lang="en-US" sz="2400" dirty="0" err="1"/>
              <a:t>lancu</a:t>
            </a:r>
            <a:r>
              <a:rPr lang="en-US" sz="2400" dirty="0"/>
              <a:t> </a:t>
            </a:r>
            <a:r>
              <a:rPr lang="en-US" sz="2400" dirty="0" err="1"/>
              <a:t>sveobuhvatnog</a:t>
            </a:r>
            <a:r>
              <a:rPr lang="en-US" sz="2400" dirty="0"/>
              <a:t> </a:t>
            </a:r>
            <a:r>
              <a:rPr lang="en-US" sz="2400" dirty="0" err="1"/>
              <a:t>multidisciplinarnog</a:t>
            </a:r>
            <a:r>
              <a:rPr lang="en-US" sz="2400" dirty="0"/>
              <a:t> </a:t>
            </a:r>
            <a:r>
              <a:rPr lang="en-US" sz="2400" dirty="0" err="1"/>
              <a:t>tretmana</a:t>
            </a:r>
            <a:r>
              <a:rPr lang="en-US" sz="2400" dirty="0"/>
              <a:t> COVID 19 </a:t>
            </a:r>
            <a:r>
              <a:rPr lang="en-US" sz="2400" dirty="0" err="1"/>
              <a:t>pacijenata</a:t>
            </a:r>
            <a:r>
              <a:rPr lang="en-US" sz="2400" dirty="0"/>
              <a:t>, </a:t>
            </a:r>
            <a:r>
              <a:rPr lang="en-US" sz="2400" dirty="0" err="1"/>
              <a:t>bilo</a:t>
            </a:r>
            <a:r>
              <a:rPr lang="en-US" sz="2400" dirty="0"/>
              <a:t> da se </a:t>
            </a:r>
            <a:r>
              <a:rPr lang="en-US" sz="2400" dirty="0" err="1"/>
              <a:t>radi</a:t>
            </a:r>
            <a:r>
              <a:rPr lang="en-US" sz="2400" dirty="0"/>
              <a:t> o </a:t>
            </a:r>
            <a:r>
              <a:rPr lang="en-US" sz="2400" dirty="0" err="1"/>
              <a:t>akutnom</a:t>
            </a:r>
            <a:r>
              <a:rPr lang="en-US" sz="2400" dirty="0"/>
              <a:t> </a:t>
            </a:r>
            <a:r>
              <a:rPr lang="en-US" sz="2400" dirty="0" err="1"/>
              <a:t>ili</a:t>
            </a:r>
            <a:r>
              <a:rPr lang="en-US" sz="2400" dirty="0"/>
              <a:t> post</a:t>
            </a:r>
            <a:r>
              <a:rPr lang="sr-Latn-BA" sz="2400" dirty="0"/>
              <a:t>-</a:t>
            </a:r>
            <a:r>
              <a:rPr lang="en-US" sz="2400" dirty="0" err="1"/>
              <a:t>akutnom</a:t>
            </a:r>
            <a:r>
              <a:rPr lang="en-US" sz="2400" dirty="0"/>
              <a:t> </a:t>
            </a:r>
            <a:r>
              <a:rPr lang="en-US" sz="2400" dirty="0" err="1"/>
              <a:t>rehabilitacijskom</a:t>
            </a:r>
            <a:r>
              <a:rPr lang="en-US" sz="2400" dirty="0"/>
              <a:t> </a:t>
            </a:r>
            <a:r>
              <a:rPr lang="en-US" sz="2400" dirty="0" err="1"/>
              <a:t>tretmanu</a:t>
            </a:r>
            <a:r>
              <a:rPr lang="en-US" sz="2400" dirty="0"/>
              <a:t>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612BF8-7CA0-40B5-A0EE-EC0C8C523216}"/>
              </a:ext>
            </a:extLst>
          </p:cNvPr>
          <p:cNvSpPr txBox="1"/>
          <p:nvPr/>
        </p:nvSpPr>
        <p:spPr>
          <a:xfrm>
            <a:off x="771787" y="6442745"/>
            <a:ext cx="10414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https://slidetodoc.com/rehabilitation-considerations-during-the-covid19-outbreak-16-th/</a:t>
            </a:r>
          </a:p>
        </p:txBody>
      </p:sp>
    </p:spTree>
    <p:extLst>
      <p:ext uri="{BB962C8B-B14F-4D97-AF65-F5344CB8AC3E}">
        <p14:creationId xmlns:p14="http://schemas.microsoft.com/office/powerpoint/2010/main" val="3321306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3EA4D88-88C9-4249-BAF7-6D0A484EF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5219" y="583239"/>
            <a:ext cx="3069497" cy="19130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93E7C8-C3FE-474D-B385-16257734C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3600" dirty="0"/>
              <a:t>Cilj pulmološke postKovid rehabilitacije: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C008EC-AFB3-47E6-805E-84D84E3159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ublažiti</a:t>
            </a:r>
            <a:r>
              <a:rPr lang="en-US" dirty="0"/>
              <a:t> </a:t>
            </a:r>
            <a:r>
              <a:rPr lang="en-US" dirty="0" err="1"/>
              <a:t>postojeće</a:t>
            </a:r>
            <a:r>
              <a:rPr lang="en-US" dirty="0"/>
              <a:t> </a:t>
            </a:r>
            <a:r>
              <a:rPr lang="en-US" dirty="0" err="1"/>
              <a:t>tegobe</a:t>
            </a:r>
            <a:endParaRPr lang="sr-Latn-BA" dirty="0"/>
          </a:p>
          <a:p>
            <a:r>
              <a:rPr lang="en-US" dirty="0" err="1"/>
              <a:t>obučiti</a:t>
            </a:r>
            <a:r>
              <a:rPr lang="en-US" dirty="0"/>
              <a:t> </a:t>
            </a:r>
            <a:r>
              <a:rPr lang="en-US" dirty="0" err="1"/>
              <a:t>pravilnim</a:t>
            </a:r>
            <a:r>
              <a:rPr lang="en-US" dirty="0"/>
              <a:t> </a:t>
            </a:r>
            <a:r>
              <a:rPr lang="en-US" dirty="0" err="1"/>
              <a:t>tehnikama</a:t>
            </a:r>
            <a:r>
              <a:rPr lang="en-US" dirty="0"/>
              <a:t> </a:t>
            </a:r>
            <a:r>
              <a:rPr lang="en-US" dirty="0" err="1"/>
              <a:t>disanja</a:t>
            </a:r>
            <a:endParaRPr lang="sr-Latn-BA" dirty="0"/>
          </a:p>
          <a:p>
            <a:r>
              <a:rPr lang="en-US" dirty="0" err="1"/>
              <a:t>poboljšati</a:t>
            </a:r>
            <a:r>
              <a:rPr lang="en-US" dirty="0"/>
              <a:t> </a:t>
            </a:r>
            <a:r>
              <a:rPr lang="en-US" dirty="0" err="1"/>
              <a:t>plućnu</a:t>
            </a:r>
            <a:r>
              <a:rPr lang="en-US" dirty="0"/>
              <a:t> </a:t>
            </a:r>
            <a:r>
              <a:rPr lang="en-US" dirty="0" err="1"/>
              <a:t>funkciju</a:t>
            </a:r>
            <a:endParaRPr lang="sr-Latn-BA" dirty="0"/>
          </a:p>
          <a:p>
            <a:r>
              <a:rPr lang="en-US" dirty="0" err="1"/>
              <a:t>poboljšati</a:t>
            </a:r>
            <a:r>
              <a:rPr lang="en-US" dirty="0"/>
              <a:t> </a:t>
            </a:r>
            <a:r>
              <a:rPr lang="en-US" dirty="0" err="1"/>
              <a:t>opšti</a:t>
            </a:r>
            <a:r>
              <a:rPr lang="en-US" dirty="0"/>
              <a:t> </a:t>
            </a:r>
            <a:r>
              <a:rPr lang="en-US" dirty="0" err="1"/>
              <a:t>kondicioni</a:t>
            </a:r>
            <a:r>
              <a:rPr lang="en-US" dirty="0"/>
              <a:t> status </a:t>
            </a:r>
            <a:endParaRPr lang="sr-Latn-BA" dirty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sr-Latn-BA" dirty="0"/>
              <a:t>             </a:t>
            </a:r>
            <a:r>
              <a:rPr lang="en-US" dirty="0"/>
              <a:t> </a:t>
            </a:r>
            <a:r>
              <a:rPr lang="sr-Latn-BA" dirty="0"/>
              <a:t>   </a:t>
            </a:r>
            <a:r>
              <a:rPr lang="en-US" dirty="0" err="1"/>
              <a:t>poboljšanj</a:t>
            </a:r>
            <a:r>
              <a:rPr lang="sr-Latn-BA" dirty="0"/>
              <a:t>e</a:t>
            </a:r>
            <a:r>
              <a:rPr lang="en-US" dirty="0"/>
              <a:t> </a:t>
            </a:r>
            <a:r>
              <a:rPr lang="en-US" dirty="0" err="1"/>
              <a:t>kvaliteta</a:t>
            </a:r>
            <a:r>
              <a:rPr lang="en-US" dirty="0"/>
              <a:t> </a:t>
            </a:r>
            <a:r>
              <a:rPr lang="en-US" dirty="0" err="1"/>
              <a:t>života</a:t>
            </a:r>
            <a:r>
              <a:rPr lang="en-US" dirty="0"/>
              <a:t>. 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F7CEADE-F886-429C-9351-B2FF71F1C5DC}"/>
              </a:ext>
            </a:extLst>
          </p:cNvPr>
          <p:cNvSpPr/>
          <p:nvPr/>
        </p:nvSpPr>
        <p:spPr>
          <a:xfrm>
            <a:off x="955589" y="3900880"/>
            <a:ext cx="1306335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737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E2740-89AA-4AF8-B261-7A075AFE8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3600" dirty="0"/>
              <a:t>Cilj rada: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A2DBED-5F71-4AC5-BB25-34758327B0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2306637"/>
            <a:ext cx="10706100" cy="3870325"/>
          </a:xfrm>
        </p:spPr>
        <p:txBody>
          <a:bodyPr/>
          <a:lstStyle/>
          <a:p>
            <a:pPr marL="0" indent="0">
              <a:buNone/>
            </a:pPr>
            <a:endParaRPr lang="sr-Latn-BA" dirty="0"/>
          </a:p>
          <a:p>
            <a:r>
              <a:rPr lang="sr-Latn-BA" dirty="0"/>
              <a:t>Ispitati</a:t>
            </a:r>
            <a:r>
              <a:rPr lang="en-US" dirty="0"/>
              <a:t> </a:t>
            </a:r>
            <a:r>
              <a:rPr lang="en-US" dirty="0" err="1"/>
              <a:t>značaj</a:t>
            </a:r>
            <a:r>
              <a:rPr lang="en-US" dirty="0"/>
              <a:t> </a:t>
            </a:r>
            <a:r>
              <a:rPr lang="en-US" dirty="0" err="1"/>
              <a:t>pulmološke</a:t>
            </a:r>
            <a:r>
              <a:rPr lang="en-US" dirty="0"/>
              <a:t> </a:t>
            </a:r>
            <a:r>
              <a:rPr lang="en-US" dirty="0" err="1"/>
              <a:t>rehabilitacije</a:t>
            </a:r>
            <a:r>
              <a:rPr lang="en-US" dirty="0"/>
              <a:t> za </a:t>
            </a:r>
            <a:r>
              <a:rPr lang="en-US" dirty="0" err="1"/>
              <a:t>funkcionalni</a:t>
            </a:r>
            <a:r>
              <a:rPr lang="en-US" dirty="0"/>
              <a:t> </a:t>
            </a:r>
            <a:r>
              <a:rPr lang="en-US" dirty="0" err="1"/>
              <a:t>oporavak</a:t>
            </a:r>
            <a:r>
              <a:rPr lang="en-US" dirty="0"/>
              <a:t> </a:t>
            </a:r>
            <a:r>
              <a:rPr lang="en-US" dirty="0" err="1"/>
              <a:t>pacijenata</a:t>
            </a:r>
            <a:r>
              <a:rPr lang="en-US" dirty="0"/>
              <a:t> u </a:t>
            </a:r>
            <a:r>
              <a:rPr lang="en-US" dirty="0" err="1"/>
              <a:t>postakutnoj</a:t>
            </a:r>
            <a:r>
              <a:rPr lang="en-US" dirty="0"/>
              <a:t> </a:t>
            </a:r>
            <a:r>
              <a:rPr lang="en-US" dirty="0" err="1"/>
              <a:t>fazi</a:t>
            </a:r>
            <a:r>
              <a:rPr lang="en-US" dirty="0"/>
              <a:t> </a:t>
            </a:r>
            <a:r>
              <a:rPr lang="en-US" dirty="0" err="1"/>
              <a:t>nakon</a:t>
            </a:r>
            <a:r>
              <a:rPr lang="en-US" dirty="0"/>
              <a:t> COVID 19 </a:t>
            </a:r>
            <a:r>
              <a:rPr lang="en-US" dirty="0" err="1"/>
              <a:t>infekcije</a:t>
            </a:r>
            <a:r>
              <a:rPr lang="en-US" dirty="0"/>
              <a:t>.</a:t>
            </a:r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78CB981F-72B8-42C1-AE1A-3A2382E3F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555" y="365124"/>
            <a:ext cx="2890570" cy="194151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1974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E20BB-C94E-4C1A-A978-1707DE53C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3600" dirty="0"/>
              <a:t>Metodologija (1)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379DF-2BEA-466E-8519-46CB24945E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BA" dirty="0"/>
              <a:t>Prospektivna studija </a:t>
            </a:r>
            <a:r>
              <a:rPr lang="en-US" dirty="0" err="1"/>
              <a:t>provedena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160 </a:t>
            </a:r>
            <a:r>
              <a:rPr lang="en-US" dirty="0" err="1"/>
              <a:t>odraslih</a:t>
            </a:r>
            <a:r>
              <a:rPr lang="en-US" dirty="0"/>
              <a:t> </a:t>
            </a:r>
            <a:r>
              <a:rPr lang="en-US" dirty="0" err="1"/>
              <a:t>pacijenata</a:t>
            </a:r>
            <a:r>
              <a:rPr lang="en-US" dirty="0"/>
              <a:t>, </a:t>
            </a:r>
            <a:r>
              <a:rPr lang="en-US" dirty="0" err="1"/>
              <a:t>koji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hospitalno</a:t>
            </a:r>
            <a:r>
              <a:rPr lang="en-US" dirty="0"/>
              <a:t> </a:t>
            </a:r>
            <a:r>
              <a:rPr lang="en-US" dirty="0" err="1"/>
              <a:t>liječeni</a:t>
            </a:r>
            <a:r>
              <a:rPr lang="en-US" dirty="0"/>
              <a:t> </a:t>
            </a:r>
            <a:r>
              <a:rPr lang="en-US" dirty="0" err="1"/>
              <a:t>zbog</a:t>
            </a:r>
            <a:r>
              <a:rPr lang="en-US" dirty="0"/>
              <a:t> </a:t>
            </a:r>
            <a:r>
              <a:rPr lang="en-US" dirty="0" err="1"/>
              <a:t>pneumonije</a:t>
            </a:r>
            <a:r>
              <a:rPr lang="en-US" dirty="0"/>
              <a:t> </a:t>
            </a:r>
            <a:r>
              <a:rPr lang="en-US" dirty="0" err="1"/>
              <a:t>uzrokovane</a:t>
            </a:r>
            <a:r>
              <a:rPr lang="en-US" dirty="0"/>
              <a:t> </a:t>
            </a:r>
            <a:r>
              <a:rPr lang="en-US" dirty="0" err="1"/>
              <a:t>Covid</a:t>
            </a:r>
            <a:r>
              <a:rPr lang="en-US" dirty="0"/>
              <a:t> 19 </a:t>
            </a:r>
            <a:r>
              <a:rPr lang="en-US" dirty="0" err="1"/>
              <a:t>virusom</a:t>
            </a:r>
            <a:r>
              <a:rPr lang="en-US" dirty="0"/>
              <a:t>, a post-</a:t>
            </a:r>
            <a:r>
              <a:rPr lang="en-US" dirty="0" err="1"/>
              <a:t>akutnu</a:t>
            </a:r>
            <a:r>
              <a:rPr lang="en-US" dirty="0"/>
              <a:t> </a:t>
            </a:r>
            <a:r>
              <a:rPr lang="en-US" dirty="0" err="1"/>
              <a:t>rehabilitaciju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proveli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Odjeljenju</a:t>
            </a:r>
            <a:r>
              <a:rPr lang="en-US" dirty="0"/>
              <a:t> XI </a:t>
            </a:r>
            <a:r>
              <a:rPr lang="en-US" dirty="0" err="1"/>
              <a:t>Zavoda</a:t>
            </a:r>
            <a:r>
              <a:rPr lang="en-US" dirty="0"/>
              <a:t> za </a:t>
            </a:r>
            <a:r>
              <a:rPr lang="en-US" dirty="0" err="1"/>
              <a:t>fizikalnu</a:t>
            </a:r>
            <a:r>
              <a:rPr lang="en-US" dirty="0"/>
              <a:t> </a:t>
            </a:r>
            <a:r>
              <a:rPr lang="en-US" dirty="0" err="1"/>
              <a:t>medicinu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rehabilitaciju</a:t>
            </a:r>
            <a:r>
              <a:rPr lang="en-US" dirty="0"/>
              <a:t> “Dr Miroslav </a:t>
            </a:r>
            <a:r>
              <a:rPr lang="en-US" dirty="0" err="1"/>
              <a:t>Zotović</a:t>
            </a:r>
            <a:r>
              <a:rPr lang="en-US" dirty="0"/>
              <a:t>” Banja Luka, u period od 01. </a:t>
            </a:r>
            <a:r>
              <a:rPr lang="en-US" dirty="0" err="1"/>
              <a:t>aprila</a:t>
            </a:r>
            <a:r>
              <a:rPr lang="en-US" dirty="0"/>
              <a:t> 2021.g do 15. </a:t>
            </a:r>
            <a:r>
              <a:rPr lang="en-US" dirty="0" err="1"/>
              <a:t>juna</a:t>
            </a:r>
            <a:r>
              <a:rPr lang="en-US" dirty="0"/>
              <a:t> 2021.godine. </a:t>
            </a:r>
            <a:endParaRPr lang="sr-Latn-BA" dirty="0"/>
          </a:p>
          <a:p>
            <a:r>
              <a:rPr lang="sr-Latn-BA" dirty="0"/>
              <a:t>Kriterijumi za uključivanje: </a:t>
            </a:r>
            <a:r>
              <a:rPr lang="en-US" dirty="0" err="1"/>
              <a:t>pacijenti</a:t>
            </a:r>
            <a:r>
              <a:rPr lang="en-US" dirty="0"/>
              <a:t> </a:t>
            </a:r>
            <a:r>
              <a:rPr lang="en-US" dirty="0" err="1"/>
              <a:t>oba</a:t>
            </a:r>
            <a:r>
              <a:rPr lang="en-US" dirty="0"/>
              <a:t> </a:t>
            </a:r>
            <a:r>
              <a:rPr lang="en-US" dirty="0" err="1"/>
              <a:t>pola</a:t>
            </a:r>
            <a:r>
              <a:rPr lang="en-US" dirty="0"/>
              <a:t>, </a:t>
            </a:r>
            <a:r>
              <a:rPr lang="en-US" dirty="0" err="1"/>
              <a:t>hospitalno</a:t>
            </a:r>
            <a:r>
              <a:rPr lang="en-US" dirty="0"/>
              <a:t> </a:t>
            </a:r>
            <a:r>
              <a:rPr lang="en-US" dirty="0" err="1"/>
              <a:t>liječeni</a:t>
            </a:r>
            <a:r>
              <a:rPr lang="en-US" dirty="0"/>
              <a:t> od </a:t>
            </a:r>
            <a:r>
              <a:rPr lang="en-US" dirty="0" err="1"/>
              <a:t>srednje</a:t>
            </a:r>
            <a:r>
              <a:rPr lang="en-US" dirty="0"/>
              <a:t> </a:t>
            </a:r>
            <a:r>
              <a:rPr lang="en-US" dirty="0" err="1"/>
              <a:t>teške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teške</a:t>
            </a:r>
            <a:r>
              <a:rPr lang="en-US" dirty="0"/>
              <a:t> </a:t>
            </a:r>
            <a:r>
              <a:rPr lang="en-US" dirty="0" err="1"/>
              <a:t>pneumonije</a:t>
            </a:r>
            <a:r>
              <a:rPr lang="en-US" dirty="0"/>
              <a:t> </a:t>
            </a:r>
            <a:r>
              <a:rPr lang="en-US" dirty="0" err="1"/>
              <a:t>izazvane</a:t>
            </a:r>
            <a:r>
              <a:rPr lang="en-US" dirty="0"/>
              <a:t> </a:t>
            </a:r>
            <a:r>
              <a:rPr lang="en-US" dirty="0" err="1"/>
              <a:t>Covid</a:t>
            </a:r>
            <a:r>
              <a:rPr lang="en-US" dirty="0"/>
              <a:t> 19 </a:t>
            </a:r>
            <a:r>
              <a:rPr lang="en-US" dirty="0" err="1"/>
              <a:t>virusom</a:t>
            </a:r>
            <a:r>
              <a:rPr lang="en-US" dirty="0"/>
              <a:t>, bez </a:t>
            </a:r>
            <a:r>
              <a:rPr lang="en-US" dirty="0" err="1"/>
              <a:t>drugih</a:t>
            </a:r>
            <a:r>
              <a:rPr lang="en-US" dirty="0"/>
              <a:t> </a:t>
            </a:r>
            <a:r>
              <a:rPr lang="en-US" dirty="0" err="1"/>
              <a:t>kardiovaskularnih</a:t>
            </a:r>
            <a:r>
              <a:rPr lang="en-US" dirty="0"/>
              <a:t> </a:t>
            </a:r>
            <a:r>
              <a:rPr lang="en-US" dirty="0" err="1"/>
              <a:t>komorbiditeta</a:t>
            </a:r>
            <a:r>
              <a:rPr lang="en-US" dirty="0"/>
              <a:t> </a:t>
            </a:r>
            <a:r>
              <a:rPr lang="en-US" dirty="0" err="1"/>
              <a:t>osim</a:t>
            </a:r>
            <a:r>
              <a:rPr lang="en-US" dirty="0"/>
              <a:t> </a:t>
            </a:r>
            <a:r>
              <a:rPr lang="en-US" dirty="0" err="1"/>
              <a:t>hipertenzije</a:t>
            </a:r>
            <a:r>
              <a:rPr lang="en-US" dirty="0"/>
              <a:t>. </a:t>
            </a:r>
            <a:endParaRPr lang="sr-Latn-BA" dirty="0"/>
          </a:p>
          <a:p>
            <a:r>
              <a:rPr lang="en-US" dirty="0" err="1"/>
              <a:t>Kriterijum</a:t>
            </a:r>
            <a:r>
              <a:rPr lang="sr-Latn-BA" dirty="0"/>
              <a:t>i</a:t>
            </a:r>
            <a:r>
              <a:rPr lang="en-US" dirty="0"/>
              <a:t> za </a:t>
            </a:r>
            <a:r>
              <a:rPr lang="en-US" dirty="0" err="1"/>
              <a:t>neuključivanje</a:t>
            </a:r>
            <a:r>
              <a:rPr lang="sr-Latn-BA" dirty="0"/>
              <a:t>: </a:t>
            </a:r>
            <a:r>
              <a:rPr lang="en-US" dirty="0"/>
              <a:t>starost </a:t>
            </a:r>
            <a:r>
              <a:rPr lang="en-US" dirty="0" err="1"/>
              <a:t>ispod</a:t>
            </a:r>
            <a:r>
              <a:rPr lang="en-US" dirty="0"/>
              <a:t> 30 </a:t>
            </a:r>
            <a:r>
              <a:rPr lang="en-US" dirty="0" err="1"/>
              <a:t>godina</a:t>
            </a:r>
            <a:r>
              <a:rPr lang="sr-Latn-BA" dirty="0"/>
              <a:t>, </a:t>
            </a:r>
            <a:r>
              <a:rPr lang="en-US" dirty="0" err="1"/>
              <a:t>prisutsvo</a:t>
            </a:r>
            <a:r>
              <a:rPr lang="en-US" dirty="0"/>
              <a:t> </a:t>
            </a:r>
            <a:r>
              <a:rPr lang="en-US" dirty="0" err="1"/>
              <a:t>drugih</a:t>
            </a:r>
            <a:r>
              <a:rPr lang="en-US" dirty="0"/>
              <a:t> </a:t>
            </a:r>
            <a:r>
              <a:rPr lang="en-US" dirty="0" err="1"/>
              <a:t>kardiovaskularnih</a:t>
            </a:r>
            <a:r>
              <a:rPr lang="en-US" dirty="0"/>
              <a:t> </a:t>
            </a:r>
            <a:r>
              <a:rPr lang="en-US" dirty="0" err="1"/>
              <a:t>komorbiditeta</a:t>
            </a:r>
            <a:r>
              <a:rPr lang="en-US" dirty="0"/>
              <a:t> </a:t>
            </a:r>
            <a:r>
              <a:rPr lang="en-US" dirty="0" err="1"/>
              <a:t>osim</a:t>
            </a:r>
            <a:r>
              <a:rPr lang="en-US" dirty="0"/>
              <a:t> </a:t>
            </a:r>
            <a:r>
              <a:rPr lang="en-US" dirty="0" err="1"/>
              <a:t>hipertenzije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28513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E20BB-C94E-4C1A-A978-1707DE53C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3600" dirty="0"/>
              <a:t>Metodologija (2)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379DF-2BEA-466E-8519-46CB24945E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Svi</a:t>
            </a:r>
            <a:r>
              <a:rPr lang="en-US" dirty="0"/>
              <a:t> </a:t>
            </a:r>
            <a:r>
              <a:rPr lang="en-US" dirty="0" err="1"/>
              <a:t>pacijenti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provodili</a:t>
            </a:r>
            <a:r>
              <a:rPr lang="en-US" dirty="0"/>
              <a:t> </a:t>
            </a:r>
            <a:r>
              <a:rPr lang="en-US" dirty="0" err="1"/>
              <a:t>fizički</a:t>
            </a:r>
            <a:r>
              <a:rPr lang="en-US" dirty="0"/>
              <a:t> </a:t>
            </a:r>
            <a:r>
              <a:rPr lang="en-US" dirty="0" err="1"/>
              <a:t>trening</a:t>
            </a:r>
            <a:r>
              <a:rPr lang="en-US" dirty="0"/>
              <a:t> u </a:t>
            </a:r>
            <a:r>
              <a:rPr lang="en-US" dirty="0" err="1"/>
              <a:t>trajanju</a:t>
            </a:r>
            <a:r>
              <a:rPr lang="en-US" dirty="0"/>
              <a:t> od 30 </a:t>
            </a:r>
            <a:r>
              <a:rPr lang="en-US" dirty="0" err="1"/>
              <a:t>minuta</a:t>
            </a:r>
            <a:r>
              <a:rPr lang="en-US" dirty="0"/>
              <a:t> </a:t>
            </a:r>
            <a:r>
              <a:rPr lang="en-US" dirty="0" err="1"/>
              <a:t>dnevno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funkcionalnu</a:t>
            </a:r>
            <a:r>
              <a:rPr lang="en-US" dirty="0"/>
              <a:t> </a:t>
            </a:r>
            <a:r>
              <a:rPr lang="en-US" dirty="0" err="1"/>
              <a:t>radnu</a:t>
            </a:r>
            <a:r>
              <a:rPr lang="en-US" dirty="0"/>
              <a:t> </a:t>
            </a:r>
            <a:r>
              <a:rPr lang="en-US" dirty="0" err="1"/>
              <a:t>terapiju</a:t>
            </a:r>
            <a:r>
              <a:rPr lang="en-US" dirty="0"/>
              <a:t>, </a:t>
            </a:r>
            <a:r>
              <a:rPr lang="en-US" dirty="0" err="1"/>
              <a:t>tokom</a:t>
            </a:r>
            <a:r>
              <a:rPr lang="en-US" dirty="0"/>
              <a:t> </a:t>
            </a:r>
            <a:r>
              <a:rPr lang="en-US" dirty="0" err="1"/>
              <a:t>šest</a:t>
            </a:r>
            <a:r>
              <a:rPr lang="en-US" dirty="0"/>
              <a:t> dana u </a:t>
            </a:r>
            <a:r>
              <a:rPr lang="en-US" dirty="0" err="1"/>
              <a:t>sedmici</a:t>
            </a:r>
            <a:r>
              <a:rPr lang="en-US" dirty="0"/>
              <a:t> (</a:t>
            </a:r>
            <a:r>
              <a:rPr lang="en-US" dirty="0" err="1"/>
              <a:t>osim</a:t>
            </a:r>
            <a:r>
              <a:rPr lang="en-US" dirty="0"/>
              <a:t> </a:t>
            </a:r>
            <a:r>
              <a:rPr lang="en-US" dirty="0" err="1"/>
              <a:t>nedeljom</a:t>
            </a:r>
            <a:r>
              <a:rPr lang="en-US" dirty="0"/>
              <a:t>) </a:t>
            </a:r>
            <a:r>
              <a:rPr lang="en-US" dirty="0" err="1"/>
              <a:t>tokom</a:t>
            </a:r>
            <a:r>
              <a:rPr lang="en-US" dirty="0"/>
              <a:t> 28 dana </a:t>
            </a:r>
            <a:r>
              <a:rPr lang="en-US" dirty="0" err="1"/>
              <a:t>stacionarne</a:t>
            </a:r>
            <a:r>
              <a:rPr lang="en-US" dirty="0"/>
              <a:t> </a:t>
            </a:r>
            <a:r>
              <a:rPr lang="en-US" dirty="0" err="1"/>
              <a:t>rehabilitacije</a:t>
            </a:r>
            <a:r>
              <a:rPr lang="en-US" dirty="0"/>
              <a:t>. </a:t>
            </a:r>
            <a:endParaRPr lang="sr-Latn-BA" dirty="0"/>
          </a:p>
          <a:p>
            <a:r>
              <a:rPr lang="en-US" dirty="0" err="1"/>
              <a:t>Fizički</a:t>
            </a:r>
            <a:r>
              <a:rPr lang="en-US" dirty="0"/>
              <a:t> </a:t>
            </a:r>
            <a:r>
              <a:rPr lang="en-US" dirty="0" err="1"/>
              <a:t>trening</a:t>
            </a:r>
            <a:r>
              <a:rPr lang="en-US" dirty="0"/>
              <a:t> je </a:t>
            </a:r>
            <a:r>
              <a:rPr lang="en-US" dirty="0" err="1"/>
              <a:t>obuhvatao</a:t>
            </a:r>
            <a:r>
              <a:rPr lang="en-US" dirty="0"/>
              <a:t> </a:t>
            </a:r>
            <a:r>
              <a:rPr lang="en-US" dirty="0" err="1"/>
              <a:t>disajnu</a:t>
            </a:r>
            <a:r>
              <a:rPr lang="en-US" dirty="0"/>
              <a:t> </a:t>
            </a:r>
            <a:r>
              <a:rPr lang="en-US" dirty="0" err="1"/>
              <a:t>gimnastiku</a:t>
            </a:r>
            <a:r>
              <a:rPr lang="en-US" dirty="0"/>
              <a:t>, </a:t>
            </a:r>
            <a:r>
              <a:rPr lang="en-US" dirty="0" err="1"/>
              <a:t>trening</a:t>
            </a:r>
            <a:r>
              <a:rPr lang="en-US" dirty="0"/>
              <a:t> </a:t>
            </a:r>
            <a:r>
              <a:rPr lang="en-US" dirty="0" err="1"/>
              <a:t>jačanja</a:t>
            </a:r>
            <a:r>
              <a:rPr lang="en-US" dirty="0"/>
              <a:t> </a:t>
            </a:r>
            <a:r>
              <a:rPr lang="en-US" dirty="0" err="1"/>
              <a:t>mišićne</a:t>
            </a:r>
            <a:r>
              <a:rPr lang="en-US" dirty="0"/>
              <a:t> </a:t>
            </a:r>
            <a:r>
              <a:rPr lang="en-US" dirty="0" err="1"/>
              <a:t>snage</a:t>
            </a:r>
            <a:r>
              <a:rPr lang="en-US" dirty="0"/>
              <a:t>, </a:t>
            </a:r>
            <a:r>
              <a:rPr lang="en-US" dirty="0" err="1"/>
              <a:t>trening</a:t>
            </a:r>
            <a:r>
              <a:rPr lang="en-US" dirty="0"/>
              <a:t> </a:t>
            </a:r>
            <a:r>
              <a:rPr lang="en-US" dirty="0" err="1"/>
              <a:t>izdržljivosti</a:t>
            </a:r>
            <a:r>
              <a:rPr lang="en-US" dirty="0"/>
              <a:t>, </a:t>
            </a:r>
            <a:r>
              <a:rPr lang="en-US" dirty="0" err="1"/>
              <a:t>trening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bicikl-ergometru</a:t>
            </a:r>
            <a:r>
              <a:rPr lang="en-US" dirty="0"/>
              <a:t>, </a:t>
            </a:r>
            <a:r>
              <a:rPr lang="en-US" dirty="0" err="1"/>
              <a:t>leđnu</a:t>
            </a:r>
            <a:r>
              <a:rPr lang="en-US" dirty="0"/>
              <a:t> </a:t>
            </a:r>
            <a:r>
              <a:rPr lang="en-US" dirty="0" err="1"/>
              <a:t>gimnastiku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trening</a:t>
            </a:r>
            <a:r>
              <a:rPr lang="en-US" dirty="0"/>
              <a:t> </a:t>
            </a:r>
            <a:r>
              <a:rPr lang="en-US" dirty="0" err="1"/>
              <a:t>jačanja</a:t>
            </a:r>
            <a:r>
              <a:rPr lang="en-US" dirty="0"/>
              <a:t> </a:t>
            </a:r>
            <a:r>
              <a:rPr lang="en-US" dirty="0" err="1"/>
              <a:t>mišića</a:t>
            </a:r>
            <a:r>
              <a:rPr lang="en-US" dirty="0"/>
              <a:t> </a:t>
            </a:r>
            <a:r>
              <a:rPr lang="en-US" dirty="0" err="1"/>
              <a:t>karličnog</a:t>
            </a:r>
            <a:r>
              <a:rPr lang="en-US" dirty="0"/>
              <a:t> </a:t>
            </a:r>
            <a:r>
              <a:rPr lang="en-US" dirty="0" err="1"/>
              <a:t>dna</a:t>
            </a:r>
            <a:r>
              <a:rPr lang="en-US" dirty="0"/>
              <a:t>.  </a:t>
            </a:r>
            <a:endParaRPr lang="sr-Latn-BA" dirty="0"/>
          </a:p>
          <a:p>
            <a:r>
              <a:rPr lang="en-US" dirty="0" err="1"/>
              <a:t>Kroz</a:t>
            </a:r>
            <a:r>
              <a:rPr lang="en-US" dirty="0"/>
              <a:t> </a:t>
            </a:r>
            <a:r>
              <a:rPr lang="en-US" dirty="0" err="1"/>
              <a:t>modalitete</a:t>
            </a:r>
            <a:r>
              <a:rPr lang="en-US" dirty="0"/>
              <a:t> </a:t>
            </a:r>
            <a:r>
              <a:rPr lang="en-US" dirty="0" err="1"/>
              <a:t>okupacione</a:t>
            </a:r>
            <a:r>
              <a:rPr lang="en-US" dirty="0"/>
              <a:t> </a:t>
            </a:r>
            <a:r>
              <a:rPr lang="en-US" dirty="0" err="1"/>
              <a:t>radne</a:t>
            </a:r>
            <a:r>
              <a:rPr lang="en-US" dirty="0"/>
              <a:t> </a:t>
            </a:r>
            <a:r>
              <a:rPr lang="en-US" dirty="0" err="1"/>
              <a:t>terapije</a:t>
            </a:r>
            <a:r>
              <a:rPr lang="en-US" dirty="0"/>
              <a:t> </a:t>
            </a:r>
            <a:r>
              <a:rPr lang="en-US" dirty="0" err="1"/>
              <a:t>uvježbavane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aktivnosti</a:t>
            </a:r>
            <a:r>
              <a:rPr lang="en-US" dirty="0"/>
              <a:t> </a:t>
            </a:r>
            <a:r>
              <a:rPr lang="en-US" dirty="0" err="1"/>
              <a:t>svakodnevnog</a:t>
            </a:r>
            <a:r>
              <a:rPr lang="en-US" dirty="0"/>
              <a:t> </a:t>
            </a:r>
            <a:r>
              <a:rPr lang="en-US" dirty="0" err="1"/>
              <a:t>života</a:t>
            </a:r>
            <a:r>
              <a:rPr lang="en-US" dirty="0"/>
              <a:t>, </a:t>
            </a:r>
            <a:r>
              <a:rPr lang="en-US" dirty="0" err="1"/>
              <a:t>obuka</a:t>
            </a:r>
            <a:r>
              <a:rPr lang="en-US" dirty="0"/>
              <a:t> </a:t>
            </a:r>
            <a:r>
              <a:rPr lang="en-US" dirty="0" err="1"/>
              <a:t>postupcima</a:t>
            </a:r>
            <a:r>
              <a:rPr lang="en-US" dirty="0"/>
              <a:t> </a:t>
            </a:r>
            <a:r>
              <a:rPr lang="en-US" dirty="0" err="1"/>
              <a:t>samopomoći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zaštitnim</a:t>
            </a:r>
            <a:r>
              <a:rPr lang="en-US" dirty="0"/>
              <a:t> </a:t>
            </a:r>
            <a:r>
              <a:rPr lang="en-US" dirty="0" err="1"/>
              <a:t>položajima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pokretima</a:t>
            </a:r>
            <a:r>
              <a:rPr lang="en-US" dirty="0"/>
              <a:t>. </a:t>
            </a:r>
            <a:endParaRPr lang="sr-Latn-BA" dirty="0"/>
          </a:p>
          <a:p>
            <a:r>
              <a:rPr lang="en-US" dirty="0" err="1"/>
              <a:t>Svi</a:t>
            </a:r>
            <a:r>
              <a:rPr lang="en-US" dirty="0"/>
              <a:t> </a:t>
            </a:r>
            <a:r>
              <a:rPr lang="en-US" dirty="0" err="1"/>
              <a:t>pacijenti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dodatno</a:t>
            </a:r>
            <a:r>
              <a:rPr lang="en-US" dirty="0"/>
              <a:t> </a:t>
            </a:r>
            <a:r>
              <a:rPr lang="en-US" dirty="0" err="1"/>
              <a:t>evaluirani</a:t>
            </a:r>
            <a:r>
              <a:rPr lang="en-US" dirty="0"/>
              <a:t> od </a:t>
            </a:r>
            <a:r>
              <a:rPr lang="en-US" dirty="0" err="1"/>
              <a:t>strane</a:t>
            </a:r>
            <a:r>
              <a:rPr lang="en-US" dirty="0"/>
              <a:t> </a:t>
            </a:r>
            <a:r>
              <a:rPr lang="en-US" dirty="0" err="1"/>
              <a:t>specijaliste</a:t>
            </a:r>
            <a:r>
              <a:rPr lang="en-US" dirty="0"/>
              <a:t> </a:t>
            </a:r>
            <a:r>
              <a:rPr lang="en-US" dirty="0" err="1"/>
              <a:t>fizijatra</a:t>
            </a:r>
            <a:r>
              <a:rPr lang="en-US" dirty="0"/>
              <a:t>,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im</a:t>
            </a:r>
            <a:r>
              <a:rPr lang="en-US" dirty="0"/>
              <a:t> </a:t>
            </a:r>
            <a:r>
              <a:rPr lang="en-US" dirty="0" err="1"/>
              <a:t>prema</a:t>
            </a:r>
            <a:r>
              <a:rPr lang="en-US" dirty="0"/>
              <a:t> </a:t>
            </a:r>
            <a:r>
              <a:rPr lang="en-US" dirty="0" err="1"/>
              <a:t>funkcionalnom</a:t>
            </a:r>
            <a:r>
              <a:rPr lang="en-US" dirty="0"/>
              <a:t> </a:t>
            </a:r>
            <a:r>
              <a:rPr lang="en-US" dirty="0" err="1"/>
              <a:t>nalazu</a:t>
            </a:r>
            <a:r>
              <a:rPr lang="en-US" dirty="0"/>
              <a:t> </a:t>
            </a:r>
            <a:r>
              <a:rPr lang="en-US" dirty="0" err="1"/>
              <a:t>uključeni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fizikalni</a:t>
            </a:r>
            <a:r>
              <a:rPr lang="en-US" dirty="0"/>
              <a:t> </a:t>
            </a:r>
            <a:r>
              <a:rPr lang="en-US" dirty="0" err="1"/>
              <a:t>agensi</a:t>
            </a:r>
            <a:r>
              <a:rPr lang="en-US" dirty="0"/>
              <a:t> (</a:t>
            </a:r>
            <a:r>
              <a:rPr lang="en-US" dirty="0" err="1"/>
              <a:t>elektroterapija</a:t>
            </a:r>
            <a:r>
              <a:rPr lang="en-US" dirty="0"/>
              <a:t>, </a:t>
            </a:r>
            <a:r>
              <a:rPr lang="en-US" dirty="0" err="1"/>
              <a:t>magnetoterapija</a:t>
            </a:r>
            <a:r>
              <a:rPr lang="en-US" dirty="0"/>
              <a:t>, </a:t>
            </a:r>
            <a:r>
              <a:rPr lang="en-US" dirty="0" err="1"/>
              <a:t>sonoterapija</a:t>
            </a:r>
            <a:r>
              <a:rPr lang="en-US" dirty="0"/>
              <a:t>, </a:t>
            </a:r>
            <a:r>
              <a:rPr lang="en-US" dirty="0" err="1"/>
              <a:t>termo</a:t>
            </a:r>
            <a:r>
              <a:rPr lang="en-US" dirty="0"/>
              <a:t> </a:t>
            </a:r>
            <a:r>
              <a:rPr lang="en-US" dirty="0" err="1"/>
              <a:t>terapija</a:t>
            </a:r>
            <a:r>
              <a:rPr lang="en-US" dirty="0"/>
              <a:t>) 5 dana </a:t>
            </a:r>
            <a:r>
              <a:rPr lang="en-US" dirty="0" err="1"/>
              <a:t>sedmično</a:t>
            </a:r>
            <a:r>
              <a:rPr lang="en-US" dirty="0"/>
              <a:t> u </a:t>
            </a:r>
            <a:r>
              <a:rPr lang="en-US" dirty="0" err="1"/>
              <a:t>trajanju</a:t>
            </a:r>
            <a:r>
              <a:rPr lang="en-US" dirty="0"/>
              <a:t> od 3 </a:t>
            </a:r>
            <a:r>
              <a:rPr lang="en-US" dirty="0" err="1"/>
              <a:t>sedmice</a:t>
            </a:r>
            <a:r>
              <a:rPr lang="sr-Latn-BA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683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E20BB-C94E-4C1A-A978-1707DE53C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3600" dirty="0"/>
              <a:t>Metodologija (3)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379DF-2BEA-466E-8519-46CB24945EDA}"/>
              </a:ext>
            </a:extLst>
          </p:cNvPr>
          <p:cNvSpPr>
            <a:spLocks noGrp="1"/>
          </p:cNvSpPr>
          <p:nvPr>
            <p:ph idx="1"/>
          </p:nvPr>
        </p:nvSpPr>
        <p:spPr>
          <a:effectLst>
            <a:softEdge rad="127000"/>
          </a:effectLst>
        </p:spPr>
        <p:txBody>
          <a:bodyPr>
            <a:normAutofit/>
          </a:bodyPr>
          <a:lstStyle/>
          <a:p>
            <a:r>
              <a:rPr lang="sr-Latn-BA" dirty="0"/>
              <a:t>Parametri praćenja su bili šestominutni test hoda (</a:t>
            </a:r>
            <a:r>
              <a:rPr lang="en-US" dirty="0"/>
              <a:t>6-MWT</a:t>
            </a:r>
            <a:r>
              <a:rPr lang="sr-Latn-BA" dirty="0"/>
              <a:t>)</a:t>
            </a:r>
            <a:r>
              <a:rPr lang="en-US" dirty="0"/>
              <a:t>  </a:t>
            </a:r>
            <a:r>
              <a:rPr lang="en-US" dirty="0" err="1"/>
              <a:t>i</a:t>
            </a:r>
            <a:r>
              <a:rPr lang="sr-Latn-BA" dirty="0"/>
              <a:t> vizuelno analogna skala bola</a:t>
            </a:r>
            <a:r>
              <a:rPr lang="en-US" dirty="0"/>
              <a:t> </a:t>
            </a:r>
            <a:r>
              <a:rPr lang="sr-Latn-BA" dirty="0"/>
              <a:t>(</a:t>
            </a:r>
            <a:r>
              <a:rPr lang="en-US" dirty="0"/>
              <a:t>VAS</a:t>
            </a:r>
            <a:r>
              <a:rPr lang="sr-Latn-BA" dirty="0"/>
              <a:t>)</a:t>
            </a:r>
            <a:r>
              <a:rPr lang="en-US" dirty="0"/>
              <a:t> </a:t>
            </a:r>
            <a:endParaRPr lang="sr-Latn-BA" dirty="0"/>
          </a:p>
          <a:p>
            <a:r>
              <a:rPr lang="sr-Latn-BA" dirty="0"/>
              <a:t>Period praćenja je bio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prijemu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otpustu</a:t>
            </a:r>
            <a:r>
              <a:rPr lang="en-US" dirty="0"/>
              <a:t>. </a:t>
            </a:r>
            <a:endParaRPr lang="sr-Latn-BA" dirty="0"/>
          </a:p>
          <a:p>
            <a:r>
              <a:rPr lang="en-US" dirty="0"/>
              <a:t>Za </a:t>
            </a:r>
            <a:r>
              <a:rPr lang="en-US" dirty="0" err="1"/>
              <a:t>statističku</a:t>
            </a:r>
            <a:r>
              <a:rPr lang="en-US" dirty="0"/>
              <a:t> </a:t>
            </a:r>
            <a:r>
              <a:rPr lang="en-US" dirty="0" err="1"/>
              <a:t>analizu</a:t>
            </a:r>
            <a:r>
              <a:rPr lang="en-US" dirty="0"/>
              <a:t> </a:t>
            </a:r>
            <a:r>
              <a:rPr lang="en-US" dirty="0" err="1"/>
              <a:t>korišten</a:t>
            </a:r>
            <a:r>
              <a:rPr lang="en-US" dirty="0"/>
              <a:t> je Student T test za </a:t>
            </a:r>
            <a:r>
              <a:rPr lang="en-US" dirty="0" err="1"/>
              <a:t>vezane</a:t>
            </a:r>
            <a:r>
              <a:rPr lang="en-US" dirty="0"/>
              <a:t> </a:t>
            </a:r>
            <a:r>
              <a:rPr lang="en-US" dirty="0" err="1"/>
              <a:t>uzorke</a:t>
            </a:r>
            <a:r>
              <a:rPr lang="en-US" dirty="0"/>
              <a:t>, a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statički</a:t>
            </a:r>
            <a:r>
              <a:rPr lang="en-US" dirty="0"/>
              <a:t> </a:t>
            </a:r>
            <a:r>
              <a:rPr lang="en-US" dirty="0" err="1"/>
              <a:t>značajan</a:t>
            </a:r>
            <a:r>
              <a:rPr lang="en-US" dirty="0"/>
              <a:t> </a:t>
            </a:r>
            <a:r>
              <a:rPr lang="en-US" dirty="0" err="1"/>
              <a:t>rezultat</a:t>
            </a:r>
            <a:r>
              <a:rPr lang="en-US" dirty="0"/>
              <a:t> </a:t>
            </a:r>
            <a:r>
              <a:rPr lang="en-US" dirty="0" err="1"/>
              <a:t>uzeta</a:t>
            </a:r>
            <a:r>
              <a:rPr lang="en-US" dirty="0"/>
              <a:t> je </a:t>
            </a:r>
            <a:r>
              <a:rPr lang="en-US" dirty="0" err="1"/>
              <a:t>vrijednost</a:t>
            </a:r>
            <a:r>
              <a:rPr lang="en-US" dirty="0"/>
              <a:t> p &lt; 0,05.</a:t>
            </a:r>
          </a:p>
        </p:txBody>
      </p:sp>
    </p:spTree>
    <p:extLst>
      <p:ext uri="{BB962C8B-B14F-4D97-AF65-F5344CB8AC3E}">
        <p14:creationId xmlns:p14="http://schemas.microsoft.com/office/powerpoint/2010/main" val="2172568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E20BB-C94E-4C1A-A978-1707DE53C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3600" dirty="0"/>
              <a:t>Rezultati- raspodjela pacijenata prema polu i dobu</a:t>
            </a:r>
            <a:endParaRPr lang="en-US" sz="3600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00000000-0008-0000-0400-000009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8506375"/>
              </p:ext>
            </p:extLst>
          </p:nvPr>
        </p:nvGraphicFramePr>
        <p:xfrm>
          <a:off x="5748940" y="1942295"/>
          <a:ext cx="4578493" cy="2822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8535F434-0468-4950-A4AD-758B6698A7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063" y="1942295"/>
            <a:ext cx="4578493" cy="27556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0DA3CC7-9550-461A-BA7E-E02F03126E05}"/>
              </a:ext>
            </a:extLst>
          </p:cNvPr>
          <p:cNvSpPr txBox="1"/>
          <p:nvPr/>
        </p:nvSpPr>
        <p:spPr>
          <a:xfrm>
            <a:off x="691063" y="4949533"/>
            <a:ext cx="45784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200" dirty="0"/>
              <a:t>                          </a:t>
            </a:r>
            <a:r>
              <a:rPr lang="en-US" sz="1200" dirty="0" err="1"/>
              <a:t>Slika</a:t>
            </a:r>
            <a:r>
              <a:rPr lang="en-US" sz="1200" dirty="0"/>
              <a:t> </a:t>
            </a:r>
            <a:r>
              <a:rPr lang="sr-Latn-BA" sz="1200" dirty="0"/>
              <a:t>1</a:t>
            </a:r>
            <a:r>
              <a:rPr lang="en-US" sz="1200" dirty="0"/>
              <a:t>.</a:t>
            </a:r>
            <a:r>
              <a:rPr lang="sr-Latn-BA" sz="1200" dirty="0"/>
              <a:t> S</a:t>
            </a:r>
            <a:r>
              <a:rPr lang="en-US" sz="1200" dirty="0" err="1"/>
              <a:t>truktura</a:t>
            </a:r>
            <a:r>
              <a:rPr lang="en-US" sz="1200" dirty="0"/>
              <a:t> </a:t>
            </a:r>
            <a:r>
              <a:rPr lang="en-US" sz="1200" dirty="0" err="1"/>
              <a:t>pacijenata</a:t>
            </a:r>
            <a:r>
              <a:rPr lang="sr-Latn-BA" sz="1200" dirty="0"/>
              <a:t> prema polu</a:t>
            </a:r>
            <a:endParaRPr lang="en-US" sz="1200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893CAC-E829-4D40-BB9A-47318A94F7C4}"/>
              </a:ext>
            </a:extLst>
          </p:cNvPr>
          <p:cNvSpPr txBox="1"/>
          <p:nvPr/>
        </p:nvSpPr>
        <p:spPr>
          <a:xfrm>
            <a:off x="6711193" y="5033394"/>
            <a:ext cx="385893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Slika</a:t>
            </a:r>
            <a:r>
              <a:rPr lang="en-US" sz="1200" dirty="0"/>
              <a:t> </a:t>
            </a:r>
            <a:r>
              <a:rPr lang="sr-Latn-BA" sz="1200" dirty="0"/>
              <a:t>2</a:t>
            </a:r>
            <a:r>
              <a:rPr lang="en-US" sz="1200" dirty="0"/>
              <a:t>. </a:t>
            </a:r>
            <a:r>
              <a:rPr lang="en-US" sz="1200" dirty="0" err="1"/>
              <a:t>Starosna</a:t>
            </a:r>
            <a:r>
              <a:rPr lang="en-US" sz="1200" dirty="0"/>
              <a:t> </a:t>
            </a:r>
            <a:r>
              <a:rPr lang="en-US" sz="1200" dirty="0" err="1"/>
              <a:t>struktura</a:t>
            </a:r>
            <a:r>
              <a:rPr lang="en-US" sz="1200" dirty="0"/>
              <a:t> </a:t>
            </a:r>
            <a:r>
              <a:rPr lang="en-US" sz="1200" dirty="0" err="1"/>
              <a:t>pacijenta</a:t>
            </a:r>
            <a:endParaRPr lang="en-US" sz="1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295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52EBBD-E285-4322-B6B4-83C85896C5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228" y="1069468"/>
            <a:ext cx="5120458" cy="3479418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067697" y="2454877"/>
            <a:ext cx="2191266" cy="42013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>
                <a:solidFill>
                  <a:schemeClr val="tx1"/>
                </a:solidFill>
              </a:rPr>
              <a:t>Bol</a:t>
            </a:r>
            <a:r>
              <a:rPr lang="en-US" sz="1200" dirty="0">
                <a:solidFill>
                  <a:schemeClr val="tx1"/>
                </a:solidFill>
              </a:rPr>
              <a:t> u </a:t>
            </a:r>
            <a:r>
              <a:rPr lang="en-US" sz="1200" dirty="0" err="1">
                <a:solidFill>
                  <a:schemeClr val="tx1"/>
                </a:solidFill>
              </a:rPr>
              <a:t>krstima</a:t>
            </a:r>
            <a:r>
              <a:rPr lang="en-US" sz="1200" dirty="0">
                <a:solidFill>
                  <a:schemeClr val="tx1"/>
                </a:solidFill>
              </a:rPr>
              <a:t> (48) </a:t>
            </a:r>
            <a:r>
              <a:rPr lang="en-US" sz="1200" dirty="0" err="1">
                <a:solidFill>
                  <a:schemeClr val="tx1"/>
                </a:solidFill>
              </a:rPr>
              <a:t>i</a:t>
            </a:r>
            <a:r>
              <a:rPr lang="en-US" sz="1200" dirty="0">
                <a:solidFill>
                  <a:schemeClr val="tx1"/>
                </a:solidFill>
              </a:rPr>
              <a:t> </a:t>
            </a:r>
            <a:r>
              <a:rPr lang="en-US" sz="1200" dirty="0" err="1">
                <a:solidFill>
                  <a:schemeClr val="tx1"/>
                </a:solidFill>
              </a:rPr>
              <a:t>vratu</a:t>
            </a:r>
            <a:r>
              <a:rPr lang="en-US" sz="1200" dirty="0">
                <a:solidFill>
                  <a:schemeClr val="tx1"/>
                </a:solidFill>
              </a:rPr>
              <a:t> (29)</a:t>
            </a:r>
          </a:p>
        </p:txBody>
      </p:sp>
      <p:sp>
        <p:nvSpPr>
          <p:cNvPr id="10" name="Right Arrow 9"/>
          <p:cNvSpPr/>
          <p:nvPr/>
        </p:nvSpPr>
        <p:spPr>
          <a:xfrm>
            <a:off x="3583459" y="1334530"/>
            <a:ext cx="1202724" cy="387179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11" name="Left Arrow 10"/>
          <p:cNvSpPr/>
          <p:nvPr/>
        </p:nvSpPr>
        <p:spPr>
          <a:xfrm>
            <a:off x="7471719" y="2471352"/>
            <a:ext cx="1021492" cy="37894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12" name="Left Arrow 11"/>
          <p:cNvSpPr/>
          <p:nvPr/>
        </p:nvSpPr>
        <p:spPr>
          <a:xfrm>
            <a:off x="7236940" y="1346887"/>
            <a:ext cx="1112108" cy="37894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3" name="Left Arrow 12"/>
          <p:cNvSpPr/>
          <p:nvPr/>
        </p:nvSpPr>
        <p:spPr>
          <a:xfrm>
            <a:off x="7331675" y="3822357"/>
            <a:ext cx="1112108" cy="37894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4" name="Right Arrow 13"/>
          <p:cNvSpPr/>
          <p:nvPr/>
        </p:nvSpPr>
        <p:spPr>
          <a:xfrm>
            <a:off x="3579340" y="3810001"/>
            <a:ext cx="1202724" cy="387179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15" name="Rectangle 14"/>
          <p:cNvSpPr/>
          <p:nvPr/>
        </p:nvSpPr>
        <p:spPr>
          <a:xfrm flipH="1">
            <a:off x="452761" y="1056442"/>
            <a:ext cx="25952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68,75% je </a:t>
            </a:r>
            <a:r>
              <a:rPr lang="en-US" dirty="0" err="1"/>
              <a:t>imalo</a:t>
            </a:r>
            <a:r>
              <a:rPr lang="en-US" dirty="0"/>
              <a:t> </a:t>
            </a:r>
            <a:r>
              <a:rPr lang="en-US" dirty="0" err="1"/>
              <a:t>tegobe</a:t>
            </a:r>
            <a:r>
              <a:rPr lang="en-US" dirty="0"/>
              <a:t> </a:t>
            </a:r>
            <a:r>
              <a:rPr lang="en-US" dirty="0" err="1"/>
              <a:t>od</a:t>
            </a:r>
            <a:r>
              <a:rPr lang="en-US" dirty="0"/>
              <a:t> </a:t>
            </a:r>
            <a:r>
              <a:rPr lang="en-US" dirty="0" err="1"/>
              <a:t>strane</a:t>
            </a:r>
            <a:r>
              <a:rPr lang="en-US" dirty="0"/>
              <a:t> </a:t>
            </a:r>
            <a:r>
              <a:rPr lang="en-US" dirty="0" err="1"/>
              <a:t>muskuloskeletnog</a:t>
            </a:r>
            <a:r>
              <a:rPr lang="en-US" dirty="0"/>
              <a:t> </a:t>
            </a:r>
            <a:r>
              <a:rPr lang="en-US" dirty="0" err="1"/>
              <a:t>sistema</a:t>
            </a:r>
            <a:r>
              <a:rPr lang="en-US" dirty="0"/>
              <a:t>, </a:t>
            </a:r>
            <a:r>
              <a:rPr lang="en-US" dirty="0" err="1"/>
              <a:t>radi</a:t>
            </a:r>
            <a:r>
              <a:rPr lang="en-US" dirty="0"/>
              <a:t> </a:t>
            </a:r>
            <a:r>
              <a:rPr lang="en-US" dirty="0" err="1"/>
              <a:t>čega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 </a:t>
            </a:r>
            <a:r>
              <a:rPr lang="en-US" dirty="0" err="1"/>
              <a:t>dodatno</a:t>
            </a:r>
            <a:r>
              <a:rPr lang="en-US" dirty="0"/>
              <a:t> </a:t>
            </a:r>
            <a:r>
              <a:rPr lang="en-US" dirty="0" err="1"/>
              <a:t>evaluirani</a:t>
            </a:r>
            <a:r>
              <a:rPr lang="en-US" dirty="0"/>
              <a:t> </a:t>
            </a:r>
            <a:r>
              <a:rPr lang="en-US" dirty="0" err="1"/>
              <a:t>od</a:t>
            </a:r>
            <a:r>
              <a:rPr lang="en-US" dirty="0"/>
              <a:t> </a:t>
            </a:r>
            <a:r>
              <a:rPr lang="en-US" dirty="0" err="1"/>
              <a:t>strane</a:t>
            </a:r>
            <a:r>
              <a:rPr lang="en-US" dirty="0"/>
              <a:t> </a:t>
            </a:r>
            <a:r>
              <a:rPr lang="en-US" dirty="0" err="1"/>
              <a:t>fizijatra</a:t>
            </a:r>
            <a:r>
              <a:rPr lang="en-US" dirty="0"/>
              <a:t>. </a:t>
            </a:r>
            <a:endParaRPr lang="sr-Latn-BA" dirty="0"/>
          </a:p>
        </p:txBody>
      </p:sp>
      <p:sp>
        <p:nvSpPr>
          <p:cNvPr id="16" name="Rectangle 15"/>
          <p:cNvSpPr/>
          <p:nvPr/>
        </p:nvSpPr>
        <p:spPr>
          <a:xfrm>
            <a:off x="612560" y="4732200"/>
            <a:ext cx="107419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Od</a:t>
            </a:r>
            <a:r>
              <a:rPr lang="en-US" dirty="0"/>
              <a:t> tog </a:t>
            </a:r>
            <a:r>
              <a:rPr lang="en-US" dirty="0" err="1"/>
              <a:t>broja</a:t>
            </a:r>
            <a:r>
              <a:rPr lang="en-US" dirty="0"/>
              <a:t> </a:t>
            </a:r>
            <a:r>
              <a:rPr lang="en-US" dirty="0" err="1"/>
              <a:t>njih</a:t>
            </a:r>
            <a:r>
              <a:rPr lang="en-US" dirty="0"/>
              <a:t> 40 je </a:t>
            </a:r>
            <a:r>
              <a:rPr lang="en-US" dirty="0" err="1"/>
              <a:t>navelo</a:t>
            </a:r>
            <a:r>
              <a:rPr lang="en-US" dirty="0"/>
              <a:t> </a:t>
            </a:r>
            <a:r>
              <a:rPr lang="en-US" dirty="0" err="1"/>
              <a:t>da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im</a:t>
            </a:r>
            <a:r>
              <a:rPr lang="en-US" dirty="0"/>
              <a:t> </a:t>
            </a:r>
            <a:r>
              <a:rPr lang="en-US" dirty="0" err="1"/>
              <a:t>tegobe</a:t>
            </a:r>
            <a:r>
              <a:rPr lang="en-US" dirty="0"/>
              <a:t> </a:t>
            </a:r>
            <a:r>
              <a:rPr lang="en-US" dirty="0" err="1"/>
              <a:t>pogoršane</a:t>
            </a:r>
            <a:r>
              <a:rPr lang="en-US" dirty="0"/>
              <a:t> </a:t>
            </a:r>
            <a:r>
              <a:rPr lang="en-US" dirty="0" err="1"/>
              <a:t>nakon</a:t>
            </a:r>
            <a:r>
              <a:rPr lang="en-US" dirty="0"/>
              <a:t> </a:t>
            </a:r>
            <a:r>
              <a:rPr lang="en-US" dirty="0" err="1"/>
              <a:t>Kovid</a:t>
            </a:r>
            <a:r>
              <a:rPr lang="en-US" dirty="0"/>
              <a:t> </a:t>
            </a:r>
            <a:r>
              <a:rPr lang="en-US" dirty="0" err="1"/>
              <a:t>infekcije</a:t>
            </a:r>
            <a:r>
              <a:rPr lang="en-US" dirty="0"/>
              <a:t>. </a:t>
            </a:r>
            <a:r>
              <a:rPr lang="en-US" dirty="0" err="1"/>
              <a:t>Nakon</a:t>
            </a:r>
            <a:r>
              <a:rPr lang="en-US" dirty="0"/>
              <a:t> </a:t>
            </a:r>
            <a:r>
              <a:rPr lang="en-US" dirty="0" err="1"/>
              <a:t>procjene</a:t>
            </a:r>
            <a:r>
              <a:rPr lang="en-US" dirty="0"/>
              <a:t> </a:t>
            </a:r>
            <a:r>
              <a:rPr lang="en-US" dirty="0" err="1"/>
              <a:t>fizijatra</a:t>
            </a:r>
            <a:r>
              <a:rPr lang="en-US" dirty="0"/>
              <a:t>, </a:t>
            </a:r>
            <a:r>
              <a:rPr lang="en-US" dirty="0" err="1"/>
              <a:t>kod</a:t>
            </a:r>
            <a:r>
              <a:rPr lang="en-US" dirty="0"/>
              <a:t> 41 </a:t>
            </a:r>
            <a:r>
              <a:rPr lang="en-US" dirty="0" err="1"/>
              <a:t>pacijenta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dodatno</a:t>
            </a:r>
            <a:r>
              <a:rPr lang="en-US" dirty="0"/>
              <a:t> </a:t>
            </a:r>
            <a:r>
              <a:rPr lang="en-US" dirty="0" err="1"/>
              <a:t>primjenjeni</a:t>
            </a:r>
            <a:r>
              <a:rPr lang="en-US" dirty="0"/>
              <a:t> </a:t>
            </a:r>
            <a:r>
              <a:rPr lang="en-US" dirty="0" err="1"/>
              <a:t>fizikalni</a:t>
            </a:r>
            <a:r>
              <a:rPr lang="en-US" dirty="0"/>
              <a:t> </a:t>
            </a:r>
            <a:r>
              <a:rPr lang="en-US" dirty="0" err="1"/>
              <a:t>modaliteti</a:t>
            </a:r>
            <a:r>
              <a:rPr lang="en-US" dirty="0"/>
              <a:t> </a:t>
            </a:r>
            <a:r>
              <a:rPr lang="en-US" dirty="0" err="1"/>
              <a:t>liječenja</a:t>
            </a:r>
            <a:r>
              <a:rPr lang="en-US" dirty="0"/>
              <a:t> (</a:t>
            </a:r>
            <a:r>
              <a:rPr lang="en-US" dirty="0" err="1"/>
              <a:t>elektroterapija</a:t>
            </a:r>
            <a:r>
              <a:rPr lang="en-US" dirty="0"/>
              <a:t>, </a:t>
            </a:r>
            <a:r>
              <a:rPr lang="en-US" dirty="0" err="1"/>
              <a:t>magnetoterapija</a:t>
            </a:r>
            <a:r>
              <a:rPr lang="en-US" dirty="0"/>
              <a:t>, </a:t>
            </a:r>
            <a:r>
              <a:rPr lang="en-US" dirty="0" err="1"/>
              <a:t>sonoterapija</a:t>
            </a:r>
            <a:r>
              <a:rPr lang="en-US" dirty="0"/>
              <a:t>, </a:t>
            </a:r>
            <a:r>
              <a:rPr lang="en-US" dirty="0" err="1"/>
              <a:t>termo</a:t>
            </a:r>
            <a:r>
              <a:rPr lang="en-US" dirty="0"/>
              <a:t> </a:t>
            </a:r>
            <a:r>
              <a:rPr lang="en-US" dirty="0" err="1"/>
              <a:t>terapija</a:t>
            </a:r>
            <a:r>
              <a:rPr lang="en-US" dirty="0"/>
              <a:t>) </a:t>
            </a:r>
            <a:r>
              <a:rPr lang="en-US" dirty="0" err="1"/>
              <a:t>tokom</a:t>
            </a:r>
            <a:r>
              <a:rPr lang="en-US" dirty="0"/>
              <a:t> 5 </a:t>
            </a:r>
            <a:r>
              <a:rPr lang="en-US" dirty="0" err="1"/>
              <a:t>dana</a:t>
            </a:r>
            <a:r>
              <a:rPr lang="en-US" dirty="0"/>
              <a:t> u </a:t>
            </a:r>
            <a:r>
              <a:rPr lang="en-US" dirty="0" err="1"/>
              <a:t>sedmici</a:t>
            </a:r>
            <a:r>
              <a:rPr lang="en-US" dirty="0"/>
              <a:t> (</a:t>
            </a:r>
            <a:r>
              <a:rPr lang="en-US" dirty="0" err="1"/>
              <a:t>od</a:t>
            </a:r>
            <a:r>
              <a:rPr lang="en-US" dirty="0"/>
              <a:t> </a:t>
            </a:r>
            <a:r>
              <a:rPr lang="en-US" dirty="0" err="1"/>
              <a:t>ponedeljka</a:t>
            </a:r>
            <a:r>
              <a:rPr lang="en-US" dirty="0"/>
              <a:t> do </a:t>
            </a:r>
            <a:r>
              <a:rPr lang="en-US" dirty="0" err="1"/>
              <a:t>petka</a:t>
            </a:r>
            <a:r>
              <a:rPr lang="en-US" dirty="0"/>
              <a:t>).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D9572-8BEE-45F7-B5EC-FA917D755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3600" dirty="0"/>
              <a:t>Rezultati </a:t>
            </a:r>
            <a:endParaRPr lang="en-US" sz="3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77E455-0D3F-45E0-B906-FA0DDF1945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461665"/>
          </a:xfrm>
        </p:spPr>
        <p:txBody>
          <a:bodyPr>
            <a:noAutofit/>
          </a:bodyPr>
          <a:lstStyle/>
          <a:p>
            <a:r>
              <a:rPr lang="sr-Latn-BA" sz="2800" b="0" dirty="0">
                <a:latin typeface="+mj-lt"/>
              </a:rPr>
              <a:t>Šestominutni test hoda (6MWT)</a:t>
            </a:r>
            <a:endParaRPr lang="en-US" sz="2800" b="0" dirty="0">
              <a:latin typeface="+mj-lt"/>
            </a:endParaRP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00000000-0008-0000-0400-00000F000000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294052126"/>
              </p:ext>
            </p:extLst>
          </p:nvPr>
        </p:nvGraphicFramePr>
        <p:xfrm>
          <a:off x="391887" y="2505075"/>
          <a:ext cx="5085182" cy="3684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915E77-D689-4DD7-AA62-E426765589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461665"/>
          </a:xfrm>
        </p:spPr>
        <p:txBody>
          <a:bodyPr>
            <a:normAutofit lnSpcReduction="10000"/>
          </a:bodyPr>
          <a:lstStyle/>
          <a:p>
            <a:r>
              <a:rPr lang="sr-Latn-BA" b="0" dirty="0">
                <a:latin typeface="+mj-lt"/>
              </a:rPr>
              <a:t>       </a:t>
            </a:r>
            <a:r>
              <a:rPr lang="sr-Latn-BA" sz="2800" b="0" dirty="0">
                <a:latin typeface="+mj-lt"/>
              </a:rPr>
              <a:t>VAS skala bola</a:t>
            </a:r>
            <a:endParaRPr lang="en-US" sz="2800" b="0" dirty="0">
              <a:latin typeface="+mj-lt"/>
            </a:endParaRP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00000000-0008-0000-0400-000011000000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768058583"/>
              </p:ext>
            </p:extLst>
          </p:nvPr>
        </p:nvGraphicFramePr>
        <p:xfrm>
          <a:off x="6172200" y="2505074"/>
          <a:ext cx="5183188" cy="35598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515B1D3-F5CA-4E18-8B36-42FBA5AD5985}"/>
              </a:ext>
            </a:extLst>
          </p:cNvPr>
          <p:cNvSpPr txBox="1"/>
          <p:nvPr/>
        </p:nvSpPr>
        <p:spPr>
          <a:xfrm>
            <a:off x="912813" y="6189663"/>
            <a:ext cx="51831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200" dirty="0"/>
              <a:t>Slika 3.</a:t>
            </a:r>
            <a:r>
              <a:rPr lang="en-US" sz="1200" dirty="0"/>
              <a:t> </a:t>
            </a:r>
            <a:r>
              <a:rPr lang="en-US" sz="1200" dirty="0" err="1"/>
              <a:t>Povećanje</a:t>
            </a:r>
            <a:r>
              <a:rPr lang="en-US" sz="1200" dirty="0"/>
              <a:t> </a:t>
            </a:r>
            <a:r>
              <a:rPr lang="en-US" sz="1200" dirty="0" err="1"/>
              <a:t>pređene</a:t>
            </a:r>
            <a:r>
              <a:rPr lang="en-US" sz="1200" dirty="0"/>
              <a:t> distance </a:t>
            </a:r>
            <a:r>
              <a:rPr lang="en-US" sz="1200" dirty="0" err="1"/>
              <a:t>na</a:t>
            </a:r>
            <a:r>
              <a:rPr lang="en-US" sz="1200" dirty="0"/>
              <a:t> </a:t>
            </a:r>
            <a:r>
              <a:rPr lang="en-US" sz="1200" dirty="0" err="1"/>
              <a:t>testu</a:t>
            </a:r>
            <a:r>
              <a:rPr lang="en-US" sz="1200" dirty="0"/>
              <a:t>  6min WT </a:t>
            </a:r>
            <a:r>
              <a:rPr lang="en-US" sz="1200" dirty="0" err="1"/>
              <a:t>na</a:t>
            </a:r>
            <a:r>
              <a:rPr lang="en-US" sz="1200" dirty="0"/>
              <a:t> </a:t>
            </a:r>
            <a:r>
              <a:rPr lang="en-US" sz="1200" dirty="0" err="1"/>
              <a:t>otpustu</a:t>
            </a:r>
            <a:r>
              <a:rPr lang="en-US" sz="1200" dirty="0"/>
              <a:t> (</a:t>
            </a:r>
            <a:r>
              <a:rPr lang="en-US" sz="1200" dirty="0" err="1"/>
              <a:t>metara</a:t>
            </a:r>
            <a:r>
              <a:rPr lang="en-US" sz="1200" dirty="0"/>
              <a:t>) p&lt;0,05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68B6614-F0EF-4781-8DA6-BDF91B853926}"/>
              </a:ext>
            </a:extLst>
          </p:cNvPr>
          <p:cNvSpPr txBox="1"/>
          <p:nvPr/>
        </p:nvSpPr>
        <p:spPr>
          <a:xfrm>
            <a:off x="6484776" y="6189663"/>
            <a:ext cx="4581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200" dirty="0"/>
              <a:t>Slika 4. </a:t>
            </a:r>
            <a:r>
              <a:rPr lang="en-US" sz="1200" dirty="0" err="1"/>
              <a:t>Prosječna</a:t>
            </a:r>
            <a:r>
              <a:rPr lang="en-US" sz="1200" dirty="0"/>
              <a:t> </a:t>
            </a:r>
            <a:r>
              <a:rPr lang="en-US" sz="1200" dirty="0" err="1"/>
              <a:t>vrijednost</a:t>
            </a:r>
            <a:r>
              <a:rPr lang="en-US" sz="1200" dirty="0"/>
              <a:t> </a:t>
            </a:r>
            <a:r>
              <a:rPr lang="en-US" sz="1200" dirty="0" err="1"/>
              <a:t>intenziteta</a:t>
            </a:r>
            <a:r>
              <a:rPr lang="en-US" sz="1200" dirty="0"/>
              <a:t> bola pre</a:t>
            </a:r>
            <a:r>
              <a:rPr lang="sr-Latn-BA" sz="1200" dirty="0"/>
              <a:t>m</a:t>
            </a:r>
            <a:r>
              <a:rPr lang="en-US" sz="1200" dirty="0"/>
              <a:t>a </a:t>
            </a:r>
            <a:r>
              <a:rPr lang="en-US" sz="1200" dirty="0" err="1"/>
              <a:t>vizuelnoj</a:t>
            </a:r>
            <a:r>
              <a:rPr lang="en-US" sz="1200" dirty="0"/>
              <a:t> </a:t>
            </a:r>
            <a:r>
              <a:rPr lang="en-US" sz="1200" dirty="0" err="1"/>
              <a:t>analognoj</a:t>
            </a:r>
            <a:r>
              <a:rPr lang="en-US" sz="1200" dirty="0"/>
              <a:t> (VAS) </a:t>
            </a:r>
            <a:r>
              <a:rPr lang="en-US" sz="1200" dirty="0" err="1"/>
              <a:t>skali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</a:t>
            </a:r>
            <a:r>
              <a:rPr lang="en-US" sz="1200" dirty="0" err="1"/>
              <a:t>prijemu</a:t>
            </a:r>
            <a:r>
              <a:rPr lang="en-US" sz="1200" dirty="0"/>
              <a:t> </a:t>
            </a:r>
            <a:r>
              <a:rPr lang="en-US" sz="1200" dirty="0" err="1"/>
              <a:t>i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</a:t>
            </a:r>
            <a:r>
              <a:rPr lang="en-US" sz="1200" dirty="0" err="1"/>
              <a:t>otpustu</a:t>
            </a:r>
            <a:r>
              <a:rPr lang="en-US" sz="1200" dirty="0"/>
              <a:t>,  p&lt;0,05</a:t>
            </a:r>
          </a:p>
        </p:txBody>
      </p:sp>
    </p:spTree>
    <p:extLst>
      <p:ext uri="{BB962C8B-B14F-4D97-AF65-F5344CB8AC3E}">
        <p14:creationId xmlns:p14="http://schemas.microsoft.com/office/powerpoint/2010/main" val="2883453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40490-71FA-418C-BCF3-0A88E4E5F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3600" dirty="0"/>
              <a:t>Zaključak</a:t>
            </a:r>
            <a:endParaRPr lang="en-US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891675-5F3F-4311-86FE-2544FEE14B81}"/>
              </a:ext>
            </a:extLst>
          </p:cNvPr>
          <p:cNvSpPr txBox="1"/>
          <p:nvPr/>
        </p:nvSpPr>
        <p:spPr>
          <a:xfrm>
            <a:off x="838200" y="1778466"/>
            <a:ext cx="948025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800" dirty="0"/>
              <a:t>Zabilježeni su pozitivni efekti p</a:t>
            </a:r>
            <a:r>
              <a:rPr lang="en-US" sz="2800" dirty="0" err="1"/>
              <a:t>rov</a:t>
            </a:r>
            <a:r>
              <a:rPr lang="sr-Latn-BA" sz="2800" dirty="0"/>
              <a:t>ođenja</a:t>
            </a:r>
            <a:r>
              <a:rPr lang="en-US" sz="2800" dirty="0"/>
              <a:t> </a:t>
            </a:r>
            <a:r>
              <a:rPr lang="sr-Latn-BA" sz="2800" dirty="0"/>
              <a:t>sveobuhvatne multidisciplinarne </a:t>
            </a:r>
            <a:r>
              <a:rPr lang="en-US" sz="2800" dirty="0"/>
              <a:t>post </a:t>
            </a:r>
            <a:r>
              <a:rPr lang="en-US" sz="2800" dirty="0" err="1"/>
              <a:t>akutne</a:t>
            </a:r>
            <a:r>
              <a:rPr lang="en-US" sz="2800" dirty="0"/>
              <a:t> </a:t>
            </a:r>
            <a:r>
              <a:rPr lang="en-US" sz="2800" dirty="0" err="1"/>
              <a:t>pulmološke</a:t>
            </a:r>
            <a:r>
              <a:rPr lang="en-US" sz="2800" dirty="0"/>
              <a:t> </a:t>
            </a:r>
            <a:r>
              <a:rPr lang="en-US" sz="2800" dirty="0" err="1"/>
              <a:t>rehabilitacije</a:t>
            </a:r>
            <a:r>
              <a:rPr lang="en-US" sz="2800" dirty="0"/>
              <a:t> </a:t>
            </a:r>
            <a:r>
              <a:rPr lang="en-US" sz="2800" dirty="0" err="1"/>
              <a:t>kod</a:t>
            </a:r>
            <a:r>
              <a:rPr lang="en-US" sz="2800" dirty="0"/>
              <a:t> </a:t>
            </a:r>
            <a:r>
              <a:rPr lang="en-US" sz="2800" dirty="0" err="1"/>
              <a:t>pacijenata</a:t>
            </a:r>
            <a:r>
              <a:rPr lang="en-US" sz="2800" dirty="0"/>
              <a:t> </a:t>
            </a:r>
            <a:r>
              <a:rPr lang="en-US" sz="2800" dirty="0" err="1"/>
              <a:t>koji</a:t>
            </a:r>
            <a:r>
              <a:rPr lang="en-US" sz="2800" dirty="0"/>
              <a:t> </a:t>
            </a:r>
            <a:r>
              <a:rPr lang="en-US" sz="2800" dirty="0" err="1"/>
              <a:t>su</a:t>
            </a:r>
            <a:r>
              <a:rPr lang="en-US" sz="2800" dirty="0"/>
              <a:t> </a:t>
            </a:r>
            <a:r>
              <a:rPr lang="en-US" sz="2800" dirty="0" err="1"/>
              <a:t>imali</a:t>
            </a:r>
            <a:r>
              <a:rPr lang="en-US" sz="2800" dirty="0"/>
              <a:t> </a:t>
            </a:r>
            <a:r>
              <a:rPr lang="en-US" sz="2800" dirty="0" err="1"/>
              <a:t>srednje</a:t>
            </a:r>
            <a:r>
              <a:rPr lang="en-US" sz="2800" dirty="0"/>
              <a:t> </a:t>
            </a:r>
            <a:r>
              <a:rPr lang="en-US" sz="2800" dirty="0" err="1"/>
              <a:t>tešku</a:t>
            </a:r>
            <a:r>
              <a:rPr lang="en-US" sz="2800" dirty="0"/>
              <a:t> do </a:t>
            </a:r>
            <a:r>
              <a:rPr lang="en-US" sz="2800" dirty="0" err="1"/>
              <a:t>tešku</a:t>
            </a:r>
            <a:r>
              <a:rPr lang="en-US" sz="2800" dirty="0"/>
              <a:t> </a:t>
            </a:r>
            <a:r>
              <a:rPr lang="en-US" sz="2800" dirty="0" err="1"/>
              <a:t>pneumoniju</a:t>
            </a:r>
            <a:r>
              <a:rPr lang="en-US" sz="2800" dirty="0"/>
              <a:t> </a:t>
            </a:r>
            <a:r>
              <a:rPr lang="en-US" sz="2800" dirty="0" err="1"/>
              <a:t>izazvanu</a:t>
            </a:r>
            <a:r>
              <a:rPr lang="en-US" sz="2800" dirty="0"/>
              <a:t> </a:t>
            </a:r>
            <a:r>
              <a:rPr lang="en-US" sz="2800" dirty="0" err="1"/>
              <a:t>Covid</a:t>
            </a:r>
            <a:r>
              <a:rPr lang="en-US" sz="2800" dirty="0"/>
              <a:t> 19 </a:t>
            </a:r>
            <a:r>
              <a:rPr lang="en-US" sz="2800" dirty="0" err="1"/>
              <a:t>virusom</a:t>
            </a:r>
            <a:r>
              <a:rPr lang="sr-Latn-BA" sz="2800" dirty="0"/>
              <a:t>, koji na koncu dovode do poboljšanja opšteg kondicionog statusa i smanjenja subjektivnih tegoba, u cilju boljeg kvaliteta života tih pacijenata.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2468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Diskusija</a:t>
            </a:r>
            <a:r>
              <a:rPr lang="en-US" sz="3600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74F9F2-D023-407D-94BB-1E24EC83F469}"/>
              </a:ext>
            </a:extLst>
          </p:cNvPr>
          <p:cNvSpPr txBox="1"/>
          <p:nvPr/>
        </p:nvSpPr>
        <p:spPr>
          <a:xfrm>
            <a:off x="838200" y="1812022"/>
            <a:ext cx="1038627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800" dirty="0"/>
              <a:t>→Definitivno potvrđen pozitivan učinak multidisciplinarnog pristupa rehabilitaciji pacijenata </a:t>
            </a:r>
            <a:r>
              <a:rPr lang="en-US" sz="2800" dirty="0" err="1"/>
              <a:t>nakon</a:t>
            </a:r>
            <a:r>
              <a:rPr lang="en-US" sz="2800" dirty="0"/>
              <a:t> </a:t>
            </a:r>
            <a:r>
              <a:rPr lang="en-US" sz="2800" dirty="0" err="1"/>
              <a:t>pneumonije</a:t>
            </a:r>
            <a:r>
              <a:rPr lang="en-US" sz="2800" dirty="0"/>
              <a:t> </a:t>
            </a:r>
            <a:r>
              <a:rPr lang="en-US" sz="2800" dirty="0" err="1"/>
              <a:t>izazvane</a:t>
            </a:r>
            <a:r>
              <a:rPr lang="en-US" sz="2800" dirty="0"/>
              <a:t> </a:t>
            </a:r>
            <a:r>
              <a:rPr lang="en-US" sz="2800" dirty="0" err="1"/>
              <a:t>Covid</a:t>
            </a:r>
            <a:r>
              <a:rPr lang="en-US" sz="2800" dirty="0"/>
              <a:t> 19 </a:t>
            </a:r>
            <a:r>
              <a:rPr lang="en-US" sz="2800" dirty="0" err="1"/>
              <a:t>virusom</a:t>
            </a:r>
            <a:r>
              <a:rPr lang="sr-Latn-BA" sz="2800" dirty="0"/>
              <a:t>.</a:t>
            </a:r>
          </a:p>
          <a:p>
            <a:r>
              <a:rPr lang="sr-Latn-BA" sz="2800" dirty="0"/>
              <a:t>→ Problem tretmana bola kod ovih pacijenata.</a:t>
            </a:r>
          </a:p>
          <a:p>
            <a:r>
              <a:rPr lang="sr-Latn-BA" sz="2800" dirty="0"/>
              <a:t>→ Drugi muskuloskletni problemi?</a:t>
            </a:r>
          </a:p>
          <a:p>
            <a:r>
              <a:rPr lang="sr-Latn-BA" sz="2800" dirty="0"/>
              <a:t>→ Kada primjeniti fizikalne agense, koji bi to modaliteti bili?</a:t>
            </a:r>
          </a:p>
          <a:p>
            <a:r>
              <a:rPr lang="sr-Latn-BA" sz="2800" dirty="0"/>
              <a:t>     Alatke za mjerenje ishoda?</a:t>
            </a:r>
          </a:p>
          <a:p>
            <a:r>
              <a:rPr lang="sr-Latn-BA" sz="2800" dirty="0"/>
              <a:t>     Dugoročno praćenje?</a:t>
            </a:r>
          </a:p>
          <a:p>
            <a:endParaRPr lang="sr-Latn-BA" dirty="0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CDB4BB78-9EC2-4341-83C6-AB39D74F51BC}"/>
              </a:ext>
            </a:extLst>
          </p:cNvPr>
          <p:cNvSpPr/>
          <p:nvPr/>
        </p:nvSpPr>
        <p:spPr>
          <a:xfrm>
            <a:off x="838200" y="4043494"/>
            <a:ext cx="495650" cy="268448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27406F77-5EE2-4992-BF89-0B14F74C13BB}"/>
              </a:ext>
            </a:extLst>
          </p:cNvPr>
          <p:cNvSpPr/>
          <p:nvPr/>
        </p:nvSpPr>
        <p:spPr>
          <a:xfrm>
            <a:off x="838200" y="4486305"/>
            <a:ext cx="495650" cy="268448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rontological center “Slateks” Slatina » Aragosta Inve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4315" y="497038"/>
            <a:ext cx="10750378" cy="5634682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897924" y="436606"/>
            <a:ext cx="108409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err="1"/>
              <a:t>Hvala</a:t>
            </a:r>
            <a:r>
              <a:rPr lang="en-US" sz="8000" dirty="0"/>
              <a:t> </a:t>
            </a:r>
            <a:r>
              <a:rPr lang="en-US" sz="8000" dirty="0" err="1"/>
              <a:t>za</a:t>
            </a:r>
            <a:r>
              <a:rPr lang="en-US" sz="8000" dirty="0"/>
              <a:t> </a:t>
            </a:r>
            <a:r>
              <a:rPr lang="en-US" sz="8000" dirty="0" err="1"/>
              <a:t>pažnju</a:t>
            </a:r>
            <a:r>
              <a:rPr lang="en-US" sz="8000" dirty="0"/>
              <a:t>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614</TotalTime>
  <Words>709</Words>
  <Application>Microsoft Office PowerPoint</Application>
  <PresentationFormat>Widescreen</PresentationFormat>
  <Paragraphs>66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Značaj pulmološke rehabilitacije za funkcionalni oporavak pacijenata u postakutnoj fazi nakon COVID 19 infekcije </vt:lpstr>
      <vt:lpstr>PowerPoint Presentation</vt:lpstr>
      <vt:lpstr>Uvod- Značaj rehabilitacije u tretmanu Kovid19 pacijenata</vt:lpstr>
      <vt:lpstr>Cilj pulmološke postKovid rehabilitacije:</vt:lpstr>
      <vt:lpstr>Cilj rada:</vt:lpstr>
      <vt:lpstr>Metodologija (1)</vt:lpstr>
      <vt:lpstr>Metodologija (2)</vt:lpstr>
      <vt:lpstr>Metodologija (3)</vt:lpstr>
      <vt:lpstr>Rezultati- raspodjela pacijenata prema polu i dobu</vt:lpstr>
      <vt:lpstr>PowerPoint Presentation</vt:lpstr>
      <vt:lpstr>Rezultati </vt:lpstr>
      <vt:lpstr>Zaključak</vt:lpstr>
      <vt:lpstr>Diskusija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Značaj pulmološke rehabilitacije za funkcionalni oporavak pacijenata u postakutnoj fazi nakon COVID 19 infekcije</dc:title>
  <dc:creator>Sladja Stevandic</dc:creator>
  <cp:lastModifiedBy>Sladja Stevandic</cp:lastModifiedBy>
  <cp:revision>63</cp:revision>
  <dcterms:created xsi:type="dcterms:W3CDTF">2022-01-25T17:05:40Z</dcterms:created>
  <dcterms:modified xsi:type="dcterms:W3CDTF">2022-01-26T21:00:25Z</dcterms:modified>
</cp:coreProperties>
</file>