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7" r:id="rId1"/>
  </p:sldMasterIdLst>
  <p:sldIdLst>
    <p:sldId id="257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4842A1-0BE2-43B7-8852-D2222F20252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306A47A-2EC0-410B-9776-C7209612025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19540B-7C64-4662-B3A6-2EB3442055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C4EA33-5198-4192-9626-1E1D6E46400F}" type="datetimeFigureOut">
              <a:rPr lang="en-US" smtClean="0"/>
              <a:t>08-Feb-22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1851C4-5842-4BF0-8B15-1909DFA4A2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32B6193-3EB0-42DF-8C90-28F023CD39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19AEF0-F01D-4711-8587-F33BBF1E49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56016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E2D285-8DB5-4035-8354-CD2E1FEE48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842D93A-2211-46BE-9ACF-F7676A9B7BA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1E96C31-B690-400F-BD92-92F16CC6ED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C4EA33-5198-4192-9626-1E1D6E46400F}" type="datetimeFigureOut">
              <a:rPr lang="en-US" smtClean="0"/>
              <a:t>08-Feb-22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696455-8688-4992-8C8D-B4096E6F43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02A920-6178-4A2D-9BB2-B0F6D09CB8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19AEF0-F01D-4711-8587-F33BBF1E49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92177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E5C5AA-7911-411D-9BC9-E6B459D315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E1FA449-1412-4229-8353-52BF3DE6517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011D834-ED6C-4C46-A496-4109403E12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C4EA33-5198-4192-9626-1E1D6E46400F}" type="datetimeFigureOut">
              <a:rPr lang="en-US" smtClean="0"/>
              <a:t>08-Feb-22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D88030-D67B-4A7F-A1BF-B54865F1F9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B310B1C-A25E-4F7D-9E1C-4AB19EC24C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19AEF0-F01D-4711-8587-F33BBF1E49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01882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8CA694-B8E5-40F1-80EA-C5CB374107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F44CA9-8CFA-4B23-93DC-AE6335237C0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A3D7B9F-B0A7-43AB-924C-1F36EBCE991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F734C2B-55C5-4DC6-A59C-04F9E81E15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C4EA33-5198-4192-9626-1E1D6E46400F}" type="datetimeFigureOut">
              <a:rPr lang="en-US" smtClean="0"/>
              <a:t>08-Feb-22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90AFEC6-1B19-4B0C-B6AD-177CAA2F73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0586926-69D3-4957-B459-5B1159AD44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19AEF0-F01D-4711-8587-F33BBF1E49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28347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EE5E91-66DC-40B0-BE16-10B68DEC01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421226A-2332-42D4-9365-BEB2FD174E9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5BC36FF-B462-405C-8FC5-3557FB12146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DD3C8F4-FC6E-4425-AA0E-B843293F82F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F3B2C9C-EF22-4B62-8874-687272AAA42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77FC77B-5542-4CB4-8BE2-7133F9E612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C4EA33-5198-4192-9626-1E1D6E46400F}" type="datetimeFigureOut">
              <a:rPr lang="en-US" smtClean="0"/>
              <a:t>08-Feb-22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0CAE989-957F-4FBB-A551-50B25CA3B6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BCE7A2F-3EC5-4031-8600-9DC46D79EE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19AEF0-F01D-4711-8587-F33BBF1E49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50992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D601E9-EAFA-4FB0-99DB-D7EEA751D2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B131052-C2B6-4B8A-B14D-3311AA9178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C4EA33-5198-4192-9626-1E1D6E46400F}" type="datetimeFigureOut">
              <a:rPr lang="en-US" smtClean="0"/>
              <a:t>08-Feb-22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676217B-B8E4-4A6B-8E23-FA06635118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047DB79-BF92-4110-9A04-6B15CC61E4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19AEF0-F01D-4711-8587-F33BBF1E49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95819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25E7200-9875-48BE-8AA0-35C9657678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C4EA33-5198-4192-9626-1E1D6E46400F}" type="datetimeFigureOut">
              <a:rPr lang="en-US" smtClean="0"/>
              <a:t>08-Feb-22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08CD3E9-F7C7-42F9-B98F-A62469D1E2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C1499DC-C716-43CE-8512-2D1F5B5B00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19AEF0-F01D-4711-8587-F33BBF1E49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7475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AF9DD4-9526-4CE1-A0FF-586BD8F2DC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F8D76AD-FD3C-447E-A872-DBDCA7D1235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176E041-761D-4346-8204-FA94E3A5300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9567AD5-2854-436F-8673-D77CE5429E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C4EA33-5198-4192-9626-1E1D6E46400F}" type="datetimeFigureOut">
              <a:rPr lang="en-US" smtClean="0"/>
              <a:t>08-Feb-22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EBB62E8-F517-4CF7-B5BF-9833FE7D98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14936FB-2342-46F4-BE22-754CBCF1C7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19AEF0-F01D-4711-8587-F33BBF1E49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32727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ADF18B-1CB4-43D4-BAA7-6ECA9F1F8A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237141C-FF97-4FCD-A126-B9742630EE3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FB1B8D1-63AB-4F16-80FB-79948483E51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44FD973-3D58-43E1-879F-DD50051ED1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C4EA33-5198-4192-9626-1E1D6E46400F}" type="datetimeFigureOut">
              <a:rPr lang="en-US" smtClean="0"/>
              <a:t>08-Feb-22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5638E73-5164-4DAA-A2BD-688BD3B75B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4B770B9-756E-4838-B255-A83DD7BFCE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19AEF0-F01D-4711-8587-F33BBF1E49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88210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04EBAE-B88F-4DD7-B380-5800A1A9F3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7F185C3-09C1-4654-A384-19968300FC1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4F43EBE-2470-4B62-8C79-3CCA88F72C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C4EA33-5198-4192-9626-1E1D6E46400F}" type="datetimeFigureOut">
              <a:rPr lang="en-US" smtClean="0"/>
              <a:t>08-Feb-22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AAD1ABB-9B0F-49C0-AC59-5DFFDDA045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EA5E756-3588-4F43-B015-24C2F7C4F7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19AEF0-F01D-4711-8587-F33BBF1E49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28673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E2EE5F3-CF23-4F21-B894-F8E191D7279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959DB4F-143E-447A-A68C-5C40F3F574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C45491-DD7E-49CE-BA7E-98BFC0507B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C4EA33-5198-4192-9626-1E1D6E46400F}" type="datetimeFigureOut">
              <a:rPr lang="en-US" smtClean="0"/>
              <a:t>08-Feb-22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6BC25F0-AD6B-4CB4-B064-CB6D286966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9FC998B-1AFC-432F-A882-A4844AB988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19AEF0-F01D-4711-8587-F33BBF1E49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29561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FB59859-E448-4070-A07E-3E60B1CEEF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BEE3935-3756-4462-B2C8-F9878E2BD62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1720C1A-F9F9-4B4A-84FC-7ED246E5261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C4EA33-5198-4192-9626-1E1D6E46400F}" type="datetimeFigureOut">
              <a:rPr lang="en-US" smtClean="0"/>
              <a:t>08-Feb-22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B4C3EA3-384F-4F66-86CC-EE3AE27C4EC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318BBB7-1C34-4E34-A543-EC3E3B499A9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19AEF0-F01D-4711-8587-F33BBF1E49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41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8" r:id="rId1"/>
    <p:sldLayoutId id="2147483739" r:id="rId2"/>
    <p:sldLayoutId id="2147483740" r:id="rId3"/>
    <p:sldLayoutId id="2147483741" r:id="rId4"/>
    <p:sldLayoutId id="2147483742" r:id="rId5"/>
    <p:sldLayoutId id="2147483743" r:id="rId6"/>
    <p:sldLayoutId id="2147483744" r:id="rId7"/>
    <p:sldLayoutId id="2147483745" r:id="rId8"/>
    <p:sldLayoutId id="2147483746" r:id="rId9"/>
    <p:sldLayoutId id="2147483747" r:id="rId10"/>
    <p:sldLayoutId id="214748374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6EB46F-4C95-4512-8B6D-5CED809813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766940"/>
          </a:xfrm>
        </p:spPr>
        <p:txBody>
          <a:bodyPr>
            <a:normAutofit fontScale="90000"/>
          </a:bodyPr>
          <a:lstStyle/>
          <a:p>
            <a:pPr algn="ctr"/>
            <a:r>
              <a:rPr lang="hr-HR" sz="1800" b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DENTALNI FOKUSI KAO UZROČNIK ALOPECIJE AREATE</a:t>
            </a:r>
            <a:br>
              <a:rPr lang="en-US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sr-Latn-BA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dr Simo Malionovic</a:t>
            </a:r>
            <a:br>
              <a:rPr lang="sr-Latn-BA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sr-Latn-BA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simo_malinovic@hotmail.com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822658A-7FE4-45FD-8CA7-9D1F3D44B8E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97565" y="766940"/>
            <a:ext cx="5622235" cy="6091060"/>
          </a:xfrm>
        </p:spPr>
        <p:txBody>
          <a:bodyPr>
            <a:normAutofit lnSpcReduction="10000"/>
          </a:bodyPr>
          <a:lstStyle/>
          <a:p>
            <a:r>
              <a:rPr lang="hr-HR" sz="1400" b="1" kern="0" dirty="0">
                <a:effectLst/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Uvod</a:t>
            </a:r>
          </a:p>
          <a:p>
            <a:r>
              <a:rPr lang="hr-HR" sz="11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Dentogena žarišta nastaju kao posljedica pulpitisa, odnosno direktnim prodorom mikroorganizama i njihovih produkata u pulpu i periapikalno područje.Najčešći fokusi su na depulpiranim zubima sa manifestnom, rengdenski prepoznatljivom alteracijom u području periapeksa. Mliječni zubi mogu biti žarišta, posebno u vrijeme smjene zuba. </a:t>
            </a:r>
          </a:p>
          <a:p>
            <a:endParaRPr lang="sr-Latn-BA" sz="1100" dirty="0"/>
          </a:p>
          <a:p>
            <a:pPr marL="0" indent="0">
              <a:buNone/>
            </a:pPr>
            <a:endParaRPr lang="sr-Latn-BA" sz="1100" dirty="0"/>
          </a:p>
          <a:p>
            <a:r>
              <a:rPr lang="hr-HR" sz="1400" b="1" kern="0" dirty="0">
                <a:effectLst/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Ciljevi istraživanja</a:t>
            </a:r>
          </a:p>
          <a:p>
            <a:pPr marL="0" indent="0">
              <a:buNone/>
            </a:pPr>
            <a:r>
              <a:rPr lang="hr-HR" sz="11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Utvrditi učestalost pojedinih vrsta fokusa oralnog područja odontogenog porijekla kod oboljelih od alopecije areate</a:t>
            </a:r>
            <a:r>
              <a:rPr lang="sr-Latn-BA" sz="105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hr-HR" sz="1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hr-HR" sz="11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spitati povezanost lokalizacije i opsežnosti kožnih promjena kod oboljelih od alopecije areate u odnosu na vrstu odontogenih fokusaspitati uticaj odstranjenja odontogenih fokusa na ishod i tok terapije alopecije areate kao i povezanost sa lokalnom dermatološkom terapijom</a:t>
            </a:r>
            <a:endParaRPr lang="en-US" sz="105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</a:pPr>
            <a:r>
              <a:rPr lang="hr-HR" sz="1400" b="1" kern="0" dirty="0">
                <a:effectLst/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Metode rada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hr-HR" sz="1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Prospektivnom studijom obuhvaćeno je 40 pacijenata koji su bili podijeljeni u tri grupe: </a:t>
            </a:r>
            <a:endParaRPr lang="en-US" sz="11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None/>
              <a:defRPr/>
            </a:pPr>
            <a:r>
              <a:rPr lang="hr-HR" sz="1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Prva grupa – pacijenti sa alopecijom areatom liječeni samo uz odstranjenje fokusa bez lokalne dermatološke terapije </a:t>
            </a:r>
            <a:endParaRPr lang="sr-Latn-BA" sz="1100" dirty="0">
              <a:solidFill>
                <a:prstClr val="black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None/>
              <a:defRPr/>
            </a:pPr>
            <a:r>
              <a:rPr lang="hr-HR" sz="1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Drua grupa – pacijenti sa alopecijom areatom tretirani lokalnom dermatološkom terapijom uz eliminaciju i liječenje fokusa </a:t>
            </a:r>
            <a:endParaRPr lang="sr-Latn-BA" sz="1100" dirty="0">
              <a:solidFill>
                <a:prstClr val="black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None/>
              <a:defRPr/>
            </a:pPr>
            <a:r>
              <a:rPr lang="hr-HR" sz="1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Treća grupa - pacijenti sa alopecijom areatom tretirani samo lokalno dermatološkom terapijom bez liječenja fokusa </a:t>
            </a:r>
          </a:p>
          <a:p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29EB506-5E3A-4145-AFA4-EE3EC7604FF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199" y="766940"/>
            <a:ext cx="5821017" cy="6091060"/>
          </a:xfrm>
        </p:spPr>
        <p:txBody>
          <a:bodyPr>
            <a:normAutofit lnSpcReduction="10000"/>
          </a:bodyPr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hr-HR" sz="1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kumimoji="0" lang="hr-HR" sz="1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Rezultati</a:t>
            </a:r>
            <a:endParaRPr kumimoji="0" lang="en-US" sz="14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 panose="020405030504060302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indent="0">
              <a:lnSpc>
                <a:spcPct val="200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hr-HR" sz="1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 ukupnom broju ispitanika oboljelih od alopecije areate sa dijagnostikovanim odontogenim fokusom  utvđena je učestalost je u odnosu na vrstu fokusa: </a:t>
            </a:r>
            <a:endParaRPr lang="en-US" sz="10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>
              <a:lnSpc>
                <a:spcPct val="200000"/>
              </a:lnSpc>
              <a:spcBef>
                <a:spcPts val="0"/>
              </a:spcBef>
              <a:spcAft>
                <a:spcPts val="1000"/>
              </a:spcAft>
            </a:pPr>
            <a:r>
              <a:rPr lang="hr-HR" sz="1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51 % ciste i periapikalne lezije; </a:t>
            </a:r>
            <a:endParaRPr lang="en-US" sz="10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>
              <a:lnSpc>
                <a:spcPct val="200000"/>
              </a:lnSpc>
              <a:spcBef>
                <a:spcPts val="0"/>
              </a:spcBef>
              <a:spcAft>
                <a:spcPts val="1000"/>
              </a:spcAft>
            </a:pPr>
            <a:r>
              <a:rPr lang="hr-HR" sz="1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31,7% parodontopatija i gingivitis; </a:t>
            </a:r>
            <a:endParaRPr lang="en-US" sz="10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>
              <a:lnSpc>
                <a:spcPct val="200000"/>
              </a:lnSpc>
              <a:spcBef>
                <a:spcPts val="0"/>
              </a:spcBef>
              <a:spcAft>
                <a:spcPts val="1000"/>
              </a:spcAft>
            </a:pPr>
            <a:r>
              <a:rPr lang="hr-HR" sz="1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11,7% perikoronitisi; </a:t>
            </a:r>
            <a:endParaRPr lang="en-US" sz="10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>
              <a:lnSpc>
                <a:spcPct val="200000"/>
              </a:lnSpc>
              <a:spcBef>
                <a:spcPts val="0"/>
              </a:spcBef>
              <a:spcAft>
                <a:spcPts val="1000"/>
              </a:spcAft>
            </a:pPr>
            <a:r>
              <a:rPr lang="hr-HR" sz="1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5,0% radiks relikti. </a:t>
            </a:r>
            <a:endParaRPr lang="en-US" sz="10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None/>
              <a:tabLst/>
              <a:defRPr/>
            </a:pP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hr-HR" sz="1400" b="1" kern="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hr-HR" sz="1400" b="1" kern="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hr-HR" sz="1400" b="1" kern="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hr-HR" sz="1400" b="1" kern="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hr-HR" sz="1400" b="1" kern="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hr-HR" sz="1400" b="1" kern="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hr-HR" sz="14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Zaključak</a:t>
            </a:r>
            <a:endParaRPr lang="en-US" sz="1400" b="1" kern="0" dirty="0">
              <a:effectLst/>
              <a:latin typeface="Cambria" panose="020405030504060302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hr-HR" sz="11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 konačnici možemo reći da je alopecija areata autoimuno oboljenje nepoznatog uzroka, koje u ovom istraživanju vežemo za dentogene fokuse. Oni kao izvor infekcije mogu biti uzročnik alopecije areate ali vrlo rijetko. Kada se zub detaljnim pregledom i ispitivanjem dokaže kao uzročnik, oboljenje se može vrlo efikasno liječiti uklanjanjem istog dentogenog žarišta, bilo ekstrakcijim samog zuba ili metodom endodontskog liječenja kanala korijena zuba.</a:t>
            </a:r>
            <a:endParaRPr lang="en-US" sz="11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14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5D934AE-79D9-41AD-8361-F002C06BA5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8005" y="1687083"/>
            <a:ext cx="898663" cy="88967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429E457-41FC-4A20-AD20-CEBE4E7452A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41215" y="5395262"/>
            <a:ext cx="3570312" cy="135819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0F4FACF3-8653-4C64-872A-78220A5F512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21166" y="1958906"/>
            <a:ext cx="3373269" cy="123570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668836C5-5755-4F82-B0C2-BB66FE4B632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08646" y="3429841"/>
            <a:ext cx="4945153" cy="19654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39269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500</TotalTime>
  <Words>303</Words>
  <Application>Microsoft Office PowerPoint</Application>
  <PresentationFormat>Widescreen</PresentationFormat>
  <Paragraphs>27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Cambria</vt:lpstr>
      <vt:lpstr>Times New Roman</vt:lpstr>
      <vt:lpstr>Office Theme</vt:lpstr>
      <vt:lpstr>DENTALNI FOKUSI KAO UZROČNIK ALOPECIJE AREATE dr Simo Malionovic simo_malinovic@hotmail.com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DENTALNI FOKUSI KAO UZROČNIK ALOPECIJE AREATE dr Simo Malionovic simo_malinovic@hotmail.com</dc:title>
  <dc:creator>Simo Malinovic</dc:creator>
  <cp:lastModifiedBy>Simo Malinovic</cp:lastModifiedBy>
  <cp:revision>4</cp:revision>
  <dcterms:created xsi:type="dcterms:W3CDTF">2022-02-08T11:18:37Z</dcterms:created>
  <dcterms:modified xsi:type="dcterms:W3CDTF">2022-02-08T19:38:50Z</dcterms:modified>
</cp:coreProperties>
</file>