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D91D1-4103-48FF-B815-F4F5B40D42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1C1EC1-63D8-43A3-9692-8B26DBF76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583EFC-5287-497A-8FBF-A34EB4C19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C36CCE-9DA1-4B66-B9E0-BD516296B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2B8C61-7582-4A07-98CF-4A376C9A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246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3F49C-EB50-44F1-8384-12EDE810E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6DB08-076E-497C-9DA9-E8CEB38084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AB1EBF-7A2C-41EB-AE4C-D44837351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A0155D-3B1C-4EB3-A284-267692F71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B56EC-2234-4F0D-B71E-F23ACE417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713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0E634-E127-4FF1-8CB2-2DCC1480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BA8C0-5F11-4CB5-8863-8E9FFF6BC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DDAE2-319F-41D8-A812-38259BA0D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630485-EBD0-49E7-B0FE-C9052CADB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5B2DF-9259-4583-82BC-85F1ED127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348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6B3B1-3374-4DFA-BA22-C87868EC3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D79BD-329C-495B-B8D3-028C45C875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A29F9F-105D-4ABF-B993-4175B2794A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5967CB-F253-4FBB-B39B-A9078F55A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54835D-F6DE-42EA-94A8-337D2F56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E459CE-C774-4C81-B753-A5B48851B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412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C95AA-A36B-4EEA-856C-46CCE2166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242CD7-B5E2-468C-BCA9-159DA00FAF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A4105E-46B7-4F2B-9877-23C9E9E10F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D14C93-B357-4B19-8521-63FFF99B66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3883DF-F244-4255-B8F3-C0927A0B3D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22A0D4-06BE-4CD0-84ED-1949D4C04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693D6F-58E2-4338-BD54-B556F099B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7125B1-CD44-4160-AC45-BE3B47F7F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334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87D50-5675-4511-A6CB-4D5298CCC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02FE02-09EB-41FB-AD62-1319E9CFE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495F99-AE19-46E0-970C-8193AD0DA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BFF20D-8AFB-4E3F-8FFA-955D03558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237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E2D47E-4B65-4387-8ADB-370283C9B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E4F25A-3EA3-40C6-A159-B72A08D55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4A7132-9D7D-4C73-BFED-CF50648F1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448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AD911-41CA-462A-8876-C521A8836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59F7A-E106-4783-8F35-F3E7A15CC3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9D9E27-6014-4DDF-8942-B5F0839ACA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E8142-D78F-4468-8ACD-83E4ADFC5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5DFB5-0BA4-404B-90A5-D13525BC8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2D912E-301E-49E4-9A9E-FF87DF175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24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6CD8E-F410-4D2B-A3B3-D801CCF01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DA580F-E66D-4A88-8D37-BDBC69142F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92CDE9-6A80-4E5C-99F9-5BB88C9DFD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0E09F5-F432-4EBE-B913-27778F6FD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FEDB4F-11F8-4D7A-B865-529564E37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C3945C-352C-4203-8DC4-CB658605A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152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71965-BFA7-47C2-8C9C-085AC2FA9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039C7C-87F1-40B8-BC6A-BB8A042CC7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B7038C-5A8E-45BD-8162-D0EB460F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77F64-8943-4523-B013-ECAB8141C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6AD40-972F-4431-A6C2-F341F5B69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030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DD0560-A8A3-4F73-AF0B-16222FD179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355419-3DC3-4A23-BB6A-8FBDA89158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6C35CD-1417-4BA5-904D-766D6D055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C80EF6-240D-47E8-B1DE-E3AA111E4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B0BC68-D3DA-4553-84AB-C38DFBF1B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23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E5D153-484E-4752-9B5E-18C3B574F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F4B534-4A0E-419B-A0D5-775898D9A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48665-EFF0-432A-83A0-BE2186EE12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F1B1F-01CB-4ECB-946E-5ADE8100F492}" type="datetimeFigureOut">
              <a:rPr lang="en-US" smtClean="0"/>
              <a:t>08-Feb-22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B5F67A-6BDF-40CB-9682-109B03D777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AFF06-447E-4122-B35A-C79735AEC1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9EBAE-8FE0-4AB6-9679-BD685D1850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084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F429A-CFCD-45BB-A532-EFD9D91D7B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Latn-B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Dentogeni fokusi kao uzročnik alopecije areate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683A3C-F621-4D7F-828A-DFCCD9F531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8655" y="4907756"/>
            <a:ext cx="9144000" cy="1655762"/>
          </a:xfrm>
        </p:spPr>
        <p:txBody>
          <a:bodyPr>
            <a:normAutofit fontScale="92500" lnSpcReduction="10000"/>
          </a:bodyPr>
          <a:lstStyle/>
          <a:p>
            <a:pPr algn="l"/>
            <a:endParaRPr lang="sr-Latn-BA" dirty="0"/>
          </a:p>
          <a:p>
            <a:pPr algn="l"/>
            <a:endParaRPr lang="sr-Latn-BA" dirty="0"/>
          </a:p>
          <a:p>
            <a:pPr algn="l"/>
            <a:endParaRPr lang="sr-Latn-BA" dirty="0"/>
          </a:p>
          <a:p>
            <a:pPr algn="l"/>
            <a:r>
              <a:rPr lang="sr-Latn-BA" dirty="0"/>
              <a:t>dr Simo Malinović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034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33347-E2D6-4872-A46F-6C9F494DE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hr-HR" sz="4400" b="1" kern="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br>
              <a:rPr lang="en-US" sz="4400" b="1" kern="0" dirty="0">
                <a:solidFill>
                  <a:srgbClr val="365F9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E1532-BC6C-466E-8BCE-C0E46DED7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Dentogena žarišta nastaju kao posljedica pulpitisa, odnosno direktnim prodorom mikroorganizama i njihovih produkata u pulpu i periapikalno područje.</a:t>
            </a:r>
          </a:p>
          <a:p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Najčešći fokusi su na depulpiranim zubima sa manifestnom, rengdenski prepoznatljivom alteracijom u području periapeksa. </a:t>
            </a:r>
          </a:p>
          <a:p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Mliječni zubi mogu biti žarišta, posebno u vrijeme smjene zuba. 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B6960E-C35F-4E4A-8B16-5ADA30C77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163" y="4463084"/>
            <a:ext cx="2316646" cy="229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24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63940-6858-44ED-990F-17CD8EA72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z="4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BA4F87-0C87-4F56-95DD-168928AE4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Periapikalne hronične lezije su patološke promjene koje nastaju na vrhu korijenova avitalnih zuba, kada nekrotični sadržaj kanala korijena zuba, vršeći stalnu iritaciju apikalnog predjela zuba, uslovljava pojavu hronične iritacije. </a:t>
            </a:r>
          </a:p>
          <a:p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Ove lezije nastaju kao posljedica prodora živih i neživih iritansa iz korijena kanala zuba, nastalih uslijed patoloških promjena u zubnoj pulpi.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922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106B8-47B2-4F73-8200-91CFB03C0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hr-HR" sz="44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Hipoteza</a:t>
            </a:r>
            <a:b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DC318-7F2A-442A-9DCA-E1E07DBAFA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H0: Uklanjanje dentogenog žarišta kao uzročnika alopecije areate će dovesti izlječenja sa ili bez primjene lokalne dermatološke terapije.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H1: Odstranjenje fokusa oralnog područja odontogenog porijekla ima značajan uticaj na normalizaciju laboratorijskih parametara.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401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B7C93-6CDC-4456-AC8F-785435400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hr-HR" sz="4400" b="1" kern="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Ciljevi istraživanja </a:t>
            </a:r>
            <a:br>
              <a:rPr lang="en-US" sz="4400" b="1" kern="0" dirty="0">
                <a:solidFill>
                  <a:srgbClr val="365F9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33CDE1-64E4-45AB-B42B-4B5C3D670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Utvrditi učestalost pojedinih vrsta fokusa oralnog područja odontogenog porijekla kod oboljelih od alopecije areate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Ispitati povezanost lokalizacije i opsežnosti kožnih promjena kod oboljelih od alopecije areate u odnosu na vrstu odontogenih fokusa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hr-H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Ispitati uticaj odstranjenja odontogenih fokusa na ishod i tok terapije alopecije areate kao i povezanost sa lokalnom dermatološkom terapijom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631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A1A30-91BB-4683-995E-A1FD972CA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hr-HR" sz="4400" b="1" kern="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Metode rada</a:t>
            </a:r>
            <a:br>
              <a:rPr lang="en-US" sz="4400" b="1" kern="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96C4B-3362-49A3-9781-69CA88977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1965"/>
            <a:ext cx="10515600" cy="5180910"/>
          </a:xfrm>
        </p:spPr>
        <p:txBody>
          <a:bodyPr>
            <a:normAutofit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Istraživanje je obavljeno u zdravstvenoj ustanovi Dom zdravlja Mostar i klinici za kožne i polne bolesti SKB Mostar.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Prospektivnom studijom obuhvaćeno je 40 pacijenata koji su bili podijeljeni u tri grupe: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782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22CE5-2568-4AD0-89C7-5CDAD513D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z="4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Metode rada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4265EE-7CC0-4BD8-B5A5-7F5055CED5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-2286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Prva grupa – pacijenti sa alopecijom areatom liječeni samo uz odstranjenje fokusa bez lokalne dermatološke terapije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Drua grupa – pacijenti sa alopecijom areatom tretirani lokalnom dermatološkom terapijom uz eliminaciju i liječenje fokusa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-2286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Treća grupa - pacijenti sa alopecijom areatom tretirani samo lokalno dermatološkom terapijom bez liječenja fokusa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103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4584D-F8FE-4BB0-AFFC-78564A77A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hr-HR" sz="4400" b="1" kern="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br>
              <a:rPr lang="en-US" sz="4400" b="1" kern="0" dirty="0">
                <a:solidFill>
                  <a:srgbClr val="365F9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DFE37-8831-4A85-B161-05252A96A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Uzorak čine 40</a:t>
            </a:r>
            <a:r>
              <a:rPr lang="hr-H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r-HR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ispitanika koji su podijeljeni u tri grupe. 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Među ispitanicima je 20 muškaraca odnosno 50% i 20 žena odnosno 50% u tabeli 1. ćemo pokazati taj odnos u procentima. 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F6CB50E-32EA-4CF7-A48B-D2070358BE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945641"/>
              </p:ext>
            </p:extLst>
          </p:nvPr>
        </p:nvGraphicFramePr>
        <p:xfrm>
          <a:off x="2974781" y="4055165"/>
          <a:ext cx="6434261" cy="24377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86437">
                  <a:extLst>
                    <a:ext uri="{9D8B030D-6E8A-4147-A177-3AD203B41FA5}">
                      <a16:colId xmlns:a16="http://schemas.microsoft.com/office/drawing/2014/main" val="3054856358"/>
                    </a:ext>
                  </a:extLst>
                </a:gridCol>
                <a:gridCol w="1286437">
                  <a:extLst>
                    <a:ext uri="{9D8B030D-6E8A-4147-A177-3AD203B41FA5}">
                      <a16:colId xmlns:a16="http://schemas.microsoft.com/office/drawing/2014/main" val="1064734062"/>
                    </a:ext>
                  </a:extLst>
                </a:gridCol>
                <a:gridCol w="1287129">
                  <a:extLst>
                    <a:ext uri="{9D8B030D-6E8A-4147-A177-3AD203B41FA5}">
                      <a16:colId xmlns:a16="http://schemas.microsoft.com/office/drawing/2014/main" val="2979500404"/>
                    </a:ext>
                  </a:extLst>
                </a:gridCol>
                <a:gridCol w="1287129">
                  <a:extLst>
                    <a:ext uri="{9D8B030D-6E8A-4147-A177-3AD203B41FA5}">
                      <a16:colId xmlns:a16="http://schemas.microsoft.com/office/drawing/2014/main" val="616592405"/>
                    </a:ext>
                  </a:extLst>
                </a:gridCol>
                <a:gridCol w="1287129">
                  <a:extLst>
                    <a:ext uri="{9D8B030D-6E8A-4147-A177-3AD203B41FA5}">
                      <a16:colId xmlns:a16="http://schemas.microsoft.com/office/drawing/2014/main" val="1937733368"/>
                    </a:ext>
                  </a:extLst>
                </a:gridCol>
              </a:tblGrid>
              <a:tr h="960631"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Frequency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Percent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Valid Percent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Cumulative Percent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94736553"/>
                  </a:ext>
                </a:extLst>
              </a:tr>
              <a:tr h="1477079"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Muški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Ženski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Total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20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20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50%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50%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100%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50%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50%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100%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50%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50%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100%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1652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1582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809D8-A48C-40F3-8570-6D2E46BAC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z="4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FD57C-81EB-492E-AEFF-3E6ECB1ACC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U ukupnom broju ispitanika oboljelih od alopecije areate sa dijagnostikovanim odontogenim fokusom  utvđena je učestalost je u odnosu na vrstu fokusa: </a:t>
            </a:r>
            <a:endParaRPr lang="en-US" sz="19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51 % ciste i periapikalne lezije; </a:t>
            </a:r>
            <a:endParaRPr lang="en-US" sz="19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31,7% parodontopatija i gingivitis; </a:t>
            </a:r>
            <a:endParaRPr lang="en-US" sz="19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11,7% perikoronitisi; </a:t>
            </a:r>
            <a:endParaRPr lang="en-US" sz="19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5,0% radiks relikti. </a:t>
            </a:r>
            <a:endParaRPr lang="en-US" sz="19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tabeli 2. ćemo prikazati učestalost vrste fokusa uzročnika.</a:t>
            </a:r>
            <a:endParaRPr lang="en-US" sz="19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993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972B1-6B19-4C11-B23F-2B81A8F79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z="4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4B44A53-31EA-42F6-81FC-0B276DD19C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7385133"/>
              </p:ext>
            </p:extLst>
          </p:nvPr>
        </p:nvGraphicFramePr>
        <p:xfrm>
          <a:off x="1113183" y="2729948"/>
          <a:ext cx="9448801" cy="34464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86633">
                  <a:extLst>
                    <a:ext uri="{9D8B030D-6E8A-4147-A177-3AD203B41FA5}">
                      <a16:colId xmlns:a16="http://schemas.microsoft.com/office/drawing/2014/main" val="531574427"/>
                    </a:ext>
                  </a:extLst>
                </a:gridCol>
                <a:gridCol w="1055181">
                  <a:extLst>
                    <a:ext uri="{9D8B030D-6E8A-4147-A177-3AD203B41FA5}">
                      <a16:colId xmlns:a16="http://schemas.microsoft.com/office/drawing/2014/main" val="3413158384"/>
                    </a:ext>
                  </a:extLst>
                </a:gridCol>
                <a:gridCol w="1260983">
                  <a:extLst>
                    <a:ext uri="{9D8B030D-6E8A-4147-A177-3AD203B41FA5}">
                      <a16:colId xmlns:a16="http://schemas.microsoft.com/office/drawing/2014/main" val="2152535283"/>
                    </a:ext>
                  </a:extLst>
                </a:gridCol>
                <a:gridCol w="2123002">
                  <a:extLst>
                    <a:ext uri="{9D8B030D-6E8A-4147-A177-3AD203B41FA5}">
                      <a16:colId xmlns:a16="http://schemas.microsoft.com/office/drawing/2014/main" val="3541370100"/>
                    </a:ext>
                  </a:extLst>
                </a:gridCol>
                <a:gridCol w="2123002">
                  <a:extLst>
                    <a:ext uri="{9D8B030D-6E8A-4147-A177-3AD203B41FA5}">
                      <a16:colId xmlns:a16="http://schemas.microsoft.com/office/drawing/2014/main" val="3270280370"/>
                    </a:ext>
                  </a:extLst>
                </a:gridCol>
              </a:tblGrid>
              <a:tr h="684857">
                <a:tc>
                  <a:txBody>
                    <a:bodyPr/>
                    <a:lstStyle/>
                    <a:p>
                      <a:pPr marL="4445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b"/>
                </a:tc>
                <a:tc>
                  <a:txBody>
                    <a:bodyPr/>
                    <a:lstStyle/>
                    <a:p>
                      <a:pPr marL="4445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Frequency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b"/>
                </a:tc>
                <a:tc>
                  <a:txBody>
                    <a:bodyPr/>
                    <a:lstStyle/>
                    <a:p>
                      <a:pPr marL="9017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Percent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b"/>
                </a:tc>
                <a:tc>
                  <a:txBody>
                    <a:bodyPr/>
                    <a:lstStyle/>
                    <a:p>
                      <a:pPr marL="8255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Valid Percent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>
                  <a:txBody>
                    <a:bodyPr/>
                    <a:lstStyle/>
                    <a:p>
                      <a:pPr marL="0" marR="12065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Cumulative Percent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b"/>
                </a:tc>
                <a:extLst>
                  <a:ext uri="{0D108BD9-81ED-4DB2-BD59-A6C34878D82A}">
                    <a16:rowId xmlns:a16="http://schemas.microsoft.com/office/drawing/2014/main" val="3818067255"/>
                  </a:ext>
                </a:extLst>
              </a:tr>
              <a:tr h="353748">
                <a:tc rowSpan="5">
                  <a:txBody>
                    <a:bodyPr/>
                    <a:lstStyle/>
                    <a:p>
                      <a:pPr marL="42545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100">
                          <a:effectLst/>
                        </a:rPr>
                        <a:t>Valid Perikoronitis </a:t>
                      </a:r>
                    </a:p>
                    <a:p>
                      <a:pPr marL="498475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205"/>
                        </a:spcAft>
                      </a:pPr>
                      <a:r>
                        <a:rPr lang="en-US" sz="1100">
                          <a:effectLst/>
                        </a:rPr>
                        <a:t>Parodontopatija i gingivitis </a:t>
                      </a:r>
                    </a:p>
                    <a:p>
                      <a:pPr marL="498475" marR="35941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5"/>
                        </a:spcAft>
                      </a:pPr>
                      <a:r>
                        <a:rPr lang="en-US" sz="1100">
                          <a:effectLst/>
                        </a:rPr>
                        <a:t>Ciste i parodontitis apikalis Radiks relikte </a:t>
                      </a:r>
                    </a:p>
                    <a:p>
                      <a:pPr marL="498475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Total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 rowSpan="2">
                  <a:txBody>
                    <a:bodyPr/>
                    <a:lstStyle/>
                    <a:p>
                      <a:pPr marL="0" marR="3937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1090"/>
                        </a:spcAft>
                      </a:pPr>
                      <a:r>
                        <a:rPr lang="en-US" sz="1100">
                          <a:effectLst/>
                        </a:rPr>
                        <a:t>2 </a:t>
                      </a:r>
                    </a:p>
                    <a:p>
                      <a:pPr marL="0" marR="3937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ctr"/>
                </a:tc>
                <a:tc>
                  <a:txBody>
                    <a:bodyPr/>
                    <a:lstStyle/>
                    <a:p>
                      <a:pPr marL="0" marR="41275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>
                  <a:txBody>
                    <a:bodyPr/>
                    <a:lstStyle/>
                    <a:p>
                      <a:pPr marL="0" marR="3810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extLst>
                  <a:ext uri="{0D108BD9-81ED-4DB2-BD59-A6C34878D82A}">
                    <a16:rowId xmlns:a16="http://schemas.microsoft.com/office/drawing/2014/main" val="2155079253"/>
                  </a:ext>
                </a:extLst>
              </a:tr>
              <a:tr h="46907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41275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30,0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ctr"/>
                </a:tc>
                <a:tc>
                  <a:txBody>
                    <a:bodyPr/>
                    <a:lstStyle/>
                    <a:p>
                      <a:pPr marL="0" marR="3810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30,0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b"/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40,0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ctr"/>
                </a:tc>
                <a:extLst>
                  <a:ext uri="{0D108BD9-81ED-4DB2-BD59-A6C34878D82A}">
                    <a16:rowId xmlns:a16="http://schemas.microsoft.com/office/drawing/2014/main" val="1781064546"/>
                  </a:ext>
                </a:extLst>
              </a:tr>
              <a:tr h="4276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3937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11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ctr"/>
                </a:tc>
                <a:tc>
                  <a:txBody>
                    <a:bodyPr/>
                    <a:lstStyle/>
                    <a:p>
                      <a:pPr marL="0" marR="41275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55,0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ctr"/>
                </a:tc>
                <a:tc>
                  <a:txBody>
                    <a:bodyPr/>
                    <a:lstStyle/>
                    <a:p>
                      <a:pPr marL="0" marR="3810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55,0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b"/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95,0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 anchor="ctr"/>
                </a:tc>
                <a:extLst>
                  <a:ext uri="{0D108BD9-81ED-4DB2-BD59-A6C34878D82A}">
                    <a16:rowId xmlns:a16="http://schemas.microsoft.com/office/drawing/2014/main" val="2630119764"/>
                  </a:ext>
                </a:extLst>
              </a:tr>
              <a:tr h="3537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3937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100">
                          <a:effectLst/>
                        </a:rPr>
                        <a:t>1 </a:t>
                      </a:r>
                    </a:p>
                    <a:p>
                      <a:pPr marL="0" marR="3937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>
                  <a:txBody>
                    <a:bodyPr/>
                    <a:lstStyle/>
                    <a:p>
                      <a:pPr marL="0" marR="41275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>
                  <a:txBody>
                    <a:bodyPr/>
                    <a:lstStyle/>
                    <a:p>
                      <a:pPr marL="0" marR="3810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100,0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extLst>
                  <a:ext uri="{0D108BD9-81ED-4DB2-BD59-A6C34878D82A}">
                    <a16:rowId xmlns:a16="http://schemas.microsoft.com/office/drawing/2014/main" val="1863567672"/>
                  </a:ext>
                </a:extLst>
              </a:tr>
              <a:tr h="11425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41275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100,0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>
                  <a:txBody>
                    <a:bodyPr/>
                    <a:lstStyle/>
                    <a:p>
                      <a:pPr marL="0" marR="38100" algn="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100,0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4445" marT="56515" marB="13335"/>
                </a:tc>
                <a:extLst>
                  <a:ext uri="{0D108BD9-81ED-4DB2-BD59-A6C34878D82A}">
                    <a16:rowId xmlns:a16="http://schemas.microsoft.com/office/drawing/2014/main" val="280864298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2FB6046-CE92-4BE3-8BC1-FC201FE42354}"/>
              </a:ext>
            </a:extLst>
          </p:cNvPr>
          <p:cNvSpPr txBox="1"/>
          <p:nvPr/>
        </p:nvSpPr>
        <p:spPr>
          <a:xfrm>
            <a:off x="1232452" y="2162677"/>
            <a:ext cx="9210262" cy="567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r>
              <a:rPr lang="hr-HR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Učestalost određene vrste fokusa uzročnika alopecije areate izraženo u procentima</a:t>
            </a:r>
            <a:endParaRPr lang="en-US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758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55B0C-73F6-498B-B2CB-D5C9B3A85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hr-HR" sz="4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  <a:br>
              <a:rPr lang="en-US" sz="4400" b="1" kern="0" dirty="0">
                <a:solidFill>
                  <a:srgbClr val="365F9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3CF77-D9B0-49E9-A6BF-E70857097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konačnici možemo reći da je alopecija areata autoimuno oboljenje nepoznatog uzroka, koje u ovom istraživanju vežemo za dentogene fokuse. </a:t>
            </a:r>
          </a:p>
          <a:p>
            <a:r>
              <a:rPr lang="hr-HR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 kao izvor infekcije mogu biti uzročnik alopecije areate ali vrlo rijetko.</a:t>
            </a:r>
          </a:p>
          <a:p>
            <a:r>
              <a:rPr lang="hr-HR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Kada se zub detaljnim pregledom i ispitivanjem dokaže kao uzročnik, oboljenje se može vrlo efikasno liječiti uklanjanjem istog dentogenog žarišta, bilo ekstrakcijim samog zuba ili metodom endodontskog liječenja kanala korijena zuba.</a:t>
            </a:r>
            <a:endParaRPr lang="en-US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644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4F9D9-FFAD-4940-B103-BEE35960F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BC244-5610-4E75-955F-2420F3F30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sr-Latn-BA" sz="5400" dirty="0"/>
              <a:t>HVALA NA PAŽNJI!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2686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549</Words>
  <Application>Microsoft Office PowerPoint</Application>
  <PresentationFormat>Widescreen</PresentationFormat>
  <Paragraphs>92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</vt:lpstr>
      <vt:lpstr>Symbol</vt:lpstr>
      <vt:lpstr>Times New Roman</vt:lpstr>
      <vt:lpstr>Office Theme</vt:lpstr>
      <vt:lpstr>Dentogeni fokusi kao uzročnik alopecije areate</vt:lpstr>
      <vt:lpstr>Uvod </vt:lpstr>
      <vt:lpstr>Uvod</vt:lpstr>
      <vt:lpstr>Hipoteza </vt:lpstr>
      <vt:lpstr>Ciljevi istraživanja  </vt:lpstr>
      <vt:lpstr>Metode rada </vt:lpstr>
      <vt:lpstr>Metode rada</vt:lpstr>
      <vt:lpstr>Rezultati </vt:lpstr>
      <vt:lpstr>Rezultati</vt:lpstr>
      <vt:lpstr>Rezultati</vt:lpstr>
      <vt:lpstr>Zaključak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Dentalni fokusi kao uzročnik alopecije areate</dc:title>
  <dc:creator>Simo Malinovic</dc:creator>
  <cp:lastModifiedBy>Simo Malinovic</cp:lastModifiedBy>
  <cp:revision>3</cp:revision>
  <dcterms:created xsi:type="dcterms:W3CDTF">2022-02-08T10:12:03Z</dcterms:created>
  <dcterms:modified xsi:type="dcterms:W3CDTF">2022-02-08T11:13:20Z</dcterms:modified>
</cp:coreProperties>
</file>