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2" r:id="rId4"/>
    <p:sldId id="258" r:id="rId5"/>
    <p:sldId id="273" r:id="rId6"/>
    <p:sldId id="270" r:id="rId7"/>
    <p:sldId id="277" r:id="rId8"/>
    <p:sldId id="271" r:id="rId9"/>
    <p:sldId id="259" r:id="rId10"/>
    <p:sldId id="260" r:id="rId11"/>
    <p:sldId id="261" r:id="rId12"/>
    <p:sldId id="275" r:id="rId13"/>
    <p:sldId id="276" r:id="rId14"/>
    <p:sldId id="262" r:id="rId15"/>
    <p:sldId id="274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99"/>
    <a:srgbClr val="3366CC"/>
  </p:clrMru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3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WIN7\Desktop\DOKTORSKE%20STUDIJE\Baza%20podataka%20finalna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WIN7\Desktop\DOKTORSKE%20STUDIJE\Baza%20podataka%20finalna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WIN7\Desktop\DOKTORSKE%20STUDIJE\Baza%20podataka%20finalna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WIN7\Desktop\DOKTORSKE%20STUDIJE\Baza%20podataka%20finalna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view3D>
      <c:rotX val="30"/>
      <c:perspective val="30"/>
    </c:view3D>
    <c:plotArea>
      <c:layout/>
      <c:pie3DChart>
        <c:varyColors val="1"/>
      </c:pie3DChart>
      <c:spPr>
        <a:noFill/>
        <a:ln w="25400">
          <a:noFill/>
        </a:ln>
      </c:spPr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en-US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autoTitleDeleted val="1"/>
    <c:view3D>
      <c:rotX val="30"/>
      <c:perspective val="30"/>
    </c:view3D>
    <c:plotArea>
      <c:layout>
        <c:manualLayout>
          <c:layoutTarget val="inner"/>
          <c:xMode val="edge"/>
          <c:yMode val="edge"/>
          <c:x val="0"/>
          <c:y val="0"/>
          <c:w val="1"/>
          <c:h val="1"/>
        </c:manualLayout>
      </c:layout>
      <c:pie3DChart>
        <c:varyColors val="1"/>
        <c:ser>
          <c:idx val="0"/>
          <c:order val="0"/>
          <c:tx>
            <c:strRef>
              <c:f>Sheet1!$C$35</c:f>
              <c:strCache>
                <c:ptCount val="1"/>
                <c:pt idx="0">
                  <c:v>broj pacijentkinja</c:v>
                </c:pt>
              </c:strCache>
            </c:strRef>
          </c:tx>
          <c:dLbls>
            <c:dLbl>
              <c:idx val="0"/>
              <c:spPr/>
              <c:txPr>
                <a:bodyPr/>
                <a:lstStyle/>
                <a:p>
                  <a:pPr>
                    <a:defRPr sz="2400" b="1">
                      <a:latin typeface="Times New Roman" pitchFamily="18" charset="0"/>
                      <a:cs typeface="Times New Roman" pitchFamily="18" charset="0"/>
                    </a:defRPr>
                  </a:pPr>
                  <a:endParaRPr lang="en-US"/>
                </a:p>
              </c:txPr>
            </c:dLbl>
            <c:dLbl>
              <c:idx val="1"/>
              <c:spPr/>
              <c:txPr>
                <a:bodyPr/>
                <a:lstStyle/>
                <a:p>
                  <a:pPr>
                    <a:defRPr sz="2400" b="1">
                      <a:latin typeface="Times New Roman" pitchFamily="18" charset="0"/>
                      <a:cs typeface="Times New Roman" pitchFamily="18" charset="0"/>
                    </a:defRPr>
                  </a:pPr>
                  <a:endParaRPr lang="en-US"/>
                </a:p>
              </c:txPr>
            </c:dLbl>
            <c:dLbl>
              <c:idx val="2"/>
              <c:spPr/>
              <c:txPr>
                <a:bodyPr/>
                <a:lstStyle/>
                <a:p>
                  <a:pPr>
                    <a:defRPr sz="2400" b="1">
                      <a:latin typeface="Times New Roman" pitchFamily="18" charset="0"/>
                      <a:cs typeface="Times New Roman" pitchFamily="18" charset="0"/>
                    </a:defRPr>
                  </a:pPr>
                  <a:endParaRPr lang="en-US"/>
                </a:p>
              </c:txPr>
            </c:dLbl>
            <c:dLbl>
              <c:idx val="3"/>
              <c:spPr/>
              <c:txPr>
                <a:bodyPr/>
                <a:lstStyle/>
                <a:p>
                  <a:pPr>
                    <a:defRPr sz="2400" b="1">
                      <a:latin typeface="Times New Roman" pitchFamily="18" charset="0"/>
                      <a:cs typeface="Times New Roman" pitchFamily="18" charset="0"/>
                    </a:defRPr>
                  </a:pPr>
                  <a:endParaRPr lang="en-US"/>
                </a:p>
              </c:txPr>
            </c:dLbl>
            <c:dLbl>
              <c:idx val="4"/>
              <c:spPr/>
              <c:txPr>
                <a:bodyPr/>
                <a:lstStyle/>
                <a:p>
                  <a:pPr>
                    <a:defRPr sz="2400" b="1">
                      <a:latin typeface="Times New Roman" pitchFamily="18" charset="0"/>
                      <a:cs typeface="Times New Roman" pitchFamily="18" charset="0"/>
                    </a:defRPr>
                  </a:pPr>
                  <a:endParaRPr lang="en-US"/>
                </a:p>
              </c:txPr>
            </c:dLbl>
            <c:txPr>
              <a:bodyPr/>
              <a:lstStyle/>
              <a:p>
                <a:pPr>
                  <a:defRPr sz="2400">
                    <a:latin typeface="Times New Roman" pitchFamily="18" charset="0"/>
                    <a:cs typeface="Times New Roman" pitchFamily="18" charset="0"/>
                  </a:defRPr>
                </a:pPr>
                <a:endParaRPr lang="en-US"/>
              </a:p>
            </c:txPr>
            <c:showVal val="1"/>
            <c:showCatName val="1"/>
            <c:showLeaderLines val="1"/>
          </c:dLbls>
          <c:cat>
            <c:strRef>
              <c:f>Sheet1!$B$36:$B$40</c:f>
              <c:strCache>
                <c:ptCount val="5"/>
                <c:pt idx="0">
                  <c:v>IIIA</c:v>
                </c:pt>
                <c:pt idx="1">
                  <c:v>IIIB</c:v>
                </c:pt>
                <c:pt idx="2">
                  <c:v>IIIC</c:v>
                </c:pt>
                <c:pt idx="3">
                  <c:v>IVA</c:v>
                </c:pt>
                <c:pt idx="4">
                  <c:v>IVB</c:v>
                </c:pt>
              </c:strCache>
            </c:strRef>
          </c:cat>
          <c:val>
            <c:numRef>
              <c:f>Sheet1!$C$36:$C$40</c:f>
              <c:numCache>
                <c:formatCode>General</c:formatCode>
                <c:ptCount val="5"/>
                <c:pt idx="0">
                  <c:v>5</c:v>
                </c:pt>
                <c:pt idx="1">
                  <c:v>3</c:v>
                </c:pt>
                <c:pt idx="2">
                  <c:v>3</c:v>
                </c:pt>
                <c:pt idx="3">
                  <c:v>11</c:v>
                </c:pt>
                <c:pt idx="4">
                  <c:v>8</c:v>
                </c:pt>
              </c:numCache>
            </c:numRef>
          </c:val>
        </c:ser>
        <c:dLbls>
          <c:showVal val="1"/>
          <c:showCatName val="1"/>
        </c:dLbls>
      </c:pie3DChart>
    </c:plotArea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title>
      <c:layout/>
      <c:txPr>
        <a:bodyPr/>
        <a:lstStyle/>
        <a:p>
          <a:pPr>
            <a:defRPr sz="2000">
              <a:latin typeface="Times New Roman" pitchFamily="18" charset="0"/>
              <a:cs typeface="Times New Roman" pitchFamily="18" charset="0"/>
            </a:defRPr>
          </a:pPr>
          <a:endParaRPr lang="en-US"/>
        </a:p>
      </c:txPr>
    </c:title>
    <c:plotArea>
      <c:layout/>
      <c:lineChart>
        <c:grouping val="standard"/>
        <c:ser>
          <c:idx val="0"/>
          <c:order val="0"/>
          <c:tx>
            <c:strRef>
              <c:f>Sheet1!$C$60</c:f>
              <c:strCache>
                <c:ptCount val="1"/>
                <c:pt idx="0">
                  <c:v>srednje vrijeme do porasta tumorskih markera</c:v>
                </c:pt>
              </c:strCache>
            </c:strRef>
          </c:tx>
          <c:cat>
            <c:strRef>
              <c:f>Sheet1!$B$61:$B$65</c:f>
              <c:strCache>
                <c:ptCount val="5"/>
                <c:pt idx="0">
                  <c:v>IIIA</c:v>
                </c:pt>
                <c:pt idx="1">
                  <c:v>IIIB</c:v>
                </c:pt>
                <c:pt idx="2">
                  <c:v>IIIC</c:v>
                </c:pt>
                <c:pt idx="3">
                  <c:v>IVA</c:v>
                </c:pt>
                <c:pt idx="4">
                  <c:v>IVB</c:v>
                </c:pt>
              </c:strCache>
            </c:strRef>
          </c:cat>
          <c:val>
            <c:numRef>
              <c:f>Sheet1!$C$61:$C$65</c:f>
              <c:numCache>
                <c:formatCode>General</c:formatCode>
                <c:ptCount val="5"/>
                <c:pt idx="0">
                  <c:v>600</c:v>
                </c:pt>
                <c:pt idx="1">
                  <c:v>765</c:v>
                </c:pt>
                <c:pt idx="2">
                  <c:v>843</c:v>
                </c:pt>
                <c:pt idx="3">
                  <c:v>450</c:v>
                </c:pt>
                <c:pt idx="4">
                  <c:v>320</c:v>
                </c:pt>
              </c:numCache>
            </c:numRef>
          </c:val>
        </c:ser>
        <c:marker val="1"/>
        <c:axId val="142584064"/>
        <c:axId val="143572992"/>
      </c:lineChart>
      <c:catAx>
        <c:axId val="142584064"/>
        <c:scaling>
          <c:orientation val="minMax"/>
        </c:scaling>
        <c:axPos val="b"/>
        <c:majorTickMark val="none"/>
        <c:tickLblPos val="nextTo"/>
        <c:crossAx val="143572992"/>
        <c:crosses val="autoZero"/>
        <c:auto val="1"/>
        <c:lblAlgn val="ctr"/>
        <c:lblOffset val="100"/>
      </c:catAx>
      <c:valAx>
        <c:axId val="143572992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txPr>
          <a:bodyPr/>
          <a:lstStyle/>
          <a:p>
            <a:pPr>
              <a:defRPr sz="2000">
                <a:latin typeface="Times New Roman" pitchFamily="18" charset="0"/>
                <a:cs typeface="Times New Roman" pitchFamily="18" charset="0"/>
              </a:defRPr>
            </a:pPr>
            <a:endParaRPr lang="en-US"/>
          </a:p>
        </c:txPr>
        <c:crossAx val="142584064"/>
        <c:crosses val="autoZero"/>
        <c:crossBetween val="between"/>
      </c:valAx>
      <c:dTable>
        <c:showHorzBorder val="1"/>
        <c:showVertBorder val="1"/>
        <c:showOutline val="1"/>
        <c:showKeys val="1"/>
        <c:txPr>
          <a:bodyPr/>
          <a:lstStyle/>
          <a:p>
            <a:pPr rtl="0">
              <a:defRPr sz="1400" b="1">
                <a:latin typeface="Times New Roman" pitchFamily="18" charset="0"/>
                <a:cs typeface="Times New Roman" pitchFamily="18" charset="0"/>
              </a:defRPr>
            </a:pPr>
            <a:endParaRPr lang="en-US"/>
          </a:p>
        </c:txPr>
      </c:dTable>
    </c:plotArea>
    <c:plotVisOnly val="1"/>
  </c:chart>
  <c:spPr>
    <a:solidFill>
      <a:srgbClr val="3366CC"/>
    </a:solidFill>
    <a:ln>
      <a:solidFill>
        <a:srgbClr val="003399"/>
      </a:solidFill>
    </a:ln>
    <a:effectLst>
      <a:glow rad="101600">
        <a:schemeClr val="accent3">
          <a:satMod val="175000"/>
          <a:alpha val="40000"/>
        </a:schemeClr>
      </a:glow>
      <a:outerShdw blurRad="50800" dist="38100" algn="l" rotWithShape="0">
        <a:prstClr val="black">
          <a:alpha val="40000"/>
        </a:prstClr>
      </a:outerShdw>
    </a:effectLst>
    <a:scene3d>
      <a:camera prst="orthographicFront"/>
      <a:lightRig rig="threePt" dir="t"/>
    </a:scene3d>
    <a:sp3d>
      <a:bevelT/>
    </a:sp3d>
  </c:sp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title>
      <c:layout/>
      <c:txPr>
        <a:bodyPr/>
        <a:lstStyle/>
        <a:p>
          <a:pPr>
            <a:defRPr sz="2000">
              <a:latin typeface="Times New Roman" pitchFamily="18" charset="0"/>
              <a:cs typeface="Times New Roman" pitchFamily="18" charset="0"/>
            </a:defRPr>
          </a:pPr>
          <a:endParaRPr lang="en-US"/>
        </a:p>
      </c:txPr>
    </c:title>
    <c:plotArea>
      <c:layout/>
      <c:barChart>
        <c:barDir val="col"/>
        <c:grouping val="stacked"/>
        <c:ser>
          <c:idx val="0"/>
          <c:order val="0"/>
          <c:tx>
            <c:strRef>
              <c:f>Sheet1!$F$43</c:f>
              <c:strCache>
                <c:ptCount val="1"/>
                <c:pt idx="0">
                  <c:v>Medijana PFS</c:v>
                </c:pt>
              </c:strCache>
            </c:strRef>
          </c:tx>
          <c:spPr>
            <a:gradFill>
              <a:gsLst>
                <a:gs pos="0">
                  <a:srgbClr val="8488C4"/>
                </a:gs>
                <a:gs pos="53000">
                  <a:srgbClr val="D4DEFF"/>
                </a:gs>
                <a:gs pos="83000">
                  <a:srgbClr val="D4DEFF"/>
                </a:gs>
                <a:gs pos="100000">
                  <a:srgbClr val="96AB94"/>
                </a:gs>
              </a:gsLst>
              <a:lin ang="16200000" scaled="0"/>
            </a:gradFill>
            <a:ln>
              <a:gradFill>
                <a:gsLst>
                  <a:gs pos="0">
                    <a:srgbClr val="4F81BD">
                      <a:tint val="66000"/>
                      <a:satMod val="160000"/>
                    </a:srgbClr>
                  </a:gs>
                  <a:gs pos="50000">
                    <a:srgbClr val="4F81BD">
                      <a:tint val="44500"/>
                      <a:satMod val="160000"/>
                    </a:srgb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</a:ln>
          </c:spPr>
          <c:dLbls>
            <c:dLbl>
              <c:idx val="0"/>
              <c:layout>
                <c:manualLayout>
                  <c:x val="-2.9964584561286817E-3"/>
                  <c:y val="-0.33171807652483853"/>
                </c:manualLayout>
              </c:layout>
              <c:showVal val="1"/>
            </c:dLbl>
            <c:dLbl>
              <c:idx val="1"/>
              <c:layout>
                <c:manualLayout>
                  <c:x val="8.3333333333333419E-3"/>
                  <c:y val="-0.38279569892473131"/>
                </c:manualLayout>
              </c:layout>
              <c:showVal val="1"/>
            </c:dLbl>
            <c:dLbl>
              <c:idx val="2"/>
              <c:layout>
                <c:manualLayout>
                  <c:x val="2.559181062060145E-3"/>
                  <c:y val="-0.37920489296636123"/>
                </c:manualLayout>
              </c:layout>
              <c:showVal val="1"/>
            </c:dLbl>
            <c:dLbl>
              <c:idx val="3"/>
              <c:layout>
                <c:manualLayout>
                  <c:x val="-9.3835554945867784E-17"/>
                  <c:y val="-0.22833843017329283"/>
                </c:manualLayout>
              </c:layout>
              <c:showVal val="1"/>
            </c:dLbl>
            <c:dLbl>
              <c:idx val="4"/>
              <c:layout>
                <c:manualLayout>
                  <c:x val="0"/>
                  <c:y val="-0.20795107033639162"/>
                </c:manualLayout>
              </c:layout>
              <c:showVal val="1"/>
            </c:dLbl>
            <c:txPr>
              <a:bodyPr/>
              <a:lstStyle/>
              <a:p>
                <a:pPr>
                  <a:defRPr sz="2000">
                    <a:latin typeface="Times New Roman" pitchFamily="18" charset="0"/>
                    <a:cs typeface="Times New Roman" pitchFamily="18" charset="0"/>
                  </a:defRPr>
                </a:pPr>
                <a:endParaRPr lang="en-US"/>
              </a:p>
            </c:txPr>
            <c:showVal val="1"/>
          </c:dLbls>
          <c:cat>
            <c:strRef>
              <c:f>Sheet1!$B$44:$B$48</c:f>
              <c:strCache>
                <c:ptCount val="5"/>
                <c:pt idx="0">
                  <c:v>IIIA</c:v>
                </c:pt>
                <c:pt idx="1">
                  <c:v>IIIB</c:v>
                </c:pt>
                <c:pt idx="2">
                  <c:v>IIIC</c:v>
                </c:pt>
                <c:pt idx="3">
                  <c:v>IVA</c:v>
                </c:pt>
                <c:pt idx="4">
                  <c:v>IVB</c:v>
                </c:pt>
              </c:strCache>
            </c:strRef>
          </c:cat>
          <c:val>
            <c:numRef>
              <c:f>Sheet1!$F$44:$F$48</c:f>
              <c:numCache>
                <c:formatCode>0</c:formatCode>
                <c:ptCount val="5"/>
                <c:pt idx="0">
                  <c:v>739</c:v>
                </c:pt>
                <c:pt idx="1">
                  <c:v>919</c:v>
                </c:pt>
                <c:pt idx="2">
                  <c:v>879</c:v>
                </c:pt>
                <c:pt idx="3">
                  <c:v>455</c:v>
                </c:pt>
                <c:pt idx="4">
                  <c:v>430</c:v>
                </c:pt>
              </c:numCache>
            </c:numRef>
          </c:val>
        </c:ser>
        <c:gapWidth val="114"/>
        <c:overlap val="100"/>
        <c:axId val="143163776"/>
        <c:axId val="143165312"/>
      </c:barChart>
      <c:catAx>
        <c:axId val="143163776"/>
        <c:scaling>
          <c:orientation val="minMax"/>
        </c:scaling>
        <c:axPos val="b"/>
        <c:tickLblPos val="nextTo"/>
        <c:txPr>
          <a:bodyPr/>
          <a:lstStyle/>
          <a:p>
            <a:pPr>
              <a:defRPr sz="2000">
                <a:latin typeface="Times New Roman" pitchFamily="18" charset="0"/>
                <a:cs typeface="Times New Roman" pitchFamily="18" charset="0"/>
              </a:defRPr>
            </a:pPr>
            <a:endParaRPr lang="en-US"/>
          </a:p>
        </c:txPr>
        <c:crossAx val="143165312"/>
        <c:crosses val="autoZero"/>
        <c:auto val="1"/>
        <c:lblAlgn val="ctr"/>
        <c:lblOffset val="100"/>
      </c:catAx>
      <c:valAx>
        <c:axId val="143165312"/>
        <c:scaling>
          <c:orientation val="minMax"/>
        </c:scaling>
        <c:axPos val="l"/>
        <c:numFmt formatCode="0" sourceLinked="1"/>
        <c:tickLblPos val="nextTo"/>
        <c:txPr>
          <a:bodyPr/>
          <a:lstStyle/>
          <a:p>
            <a:pPr>
              <a:defRPr sz="2000">
                <a:latin typeface="Times New Roman" pitchFamily="18" charset="0"/>
                <a:cs typeface="Times New Roman" pitchFamily="18" charset="0"/>
              </a:defRPr>
            </a:pPr>
            <a:endParaRPr lang="en-US"/>
          </a:p>
        </c:txPr>
        <c:crossAx val="143163776"/>
        <c:crosses val="autoZero"/>
        <c:crossBetween val="between"/>
      </c:valAx>
    </c:plotArea>
    <c:plotVisOnly val="1"/>
  </c:chart>
  <c:spPr>
    <a:solidFill>
      <a:schemeClr val="lt1"/>
    </a:solidFill>
    <a:ln w="25400" cap="flat" cmpd="sng" algn="ctr">
      <a:solidFill>
        <a:schemeClr val="accent1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en-US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7"/>
  <c:chart>
    <c:title>
      <c:tx>
        <c:rich>
          <a:bodyPr/>
          <a:lstStyle/>
          <a:p>
            <a:pPr>
              <a:defRPr sz="2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pPr>
            <a:r>
              <a:rPr lang="en-US" sz="28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PFS </a:t>
            </a:r>
            <a:r>
              <a:rPr lang="en-US" sz="2800" b="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medijana</a:t>
            </a:r>
            <a:endParaRPr lang="en-US" sz="28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c:rich>
      </c:tx>
      <c:layout>
        <c:manualLayout>
          <c:xMode val="edge"/>
          <c:yMode val="edge"/>
          <c:x val="0.36239197530864226"/>
          <c:y val="0"/>
        </c:manualLayout>
      </c:layout>
    </c:title>
    <c:view3D>
      <c:rAngAx val="1"/>
    </c:view3D>
    <c:plotArea>
      <c:layout>
        <c:manualLayout>
          <c:layoutTarget val="inner"/>
          <c:xMode val="edge"/>
          <c:yMode val="edge"/>
          <c:x val="0.13475174978127741"/>
          <c:y val="0.15421301503978671"/>
          <c:w val="0.8498161514532907"/>
          <c:h val="0.68883389576302967"/>
        </c:manualLayout>
      </c:layout>
      <c:bar3DChart>
        <c:barDir val="col"/>
        <c:grouping val="clustered"/>
        <c:ser>
          <c:idx val="0"/>
          <c:order val="0"/>
          <c:tx>
            <c:strRef>
              <c:f>Sheet1!$D$55</c:f>
              <c:strCache>
                <c:ptCount val="1"/>
                <c:pt idx="0">
                  <c:v>PFS medijana</c:v>
                </c:pt>
              </c:strCache>
            </c:strRef>
          </c:tx>
          <c:dLbls>
            <c:dLbl>
              <c:idx val="0"/>
              <c:layout>
                <c:manualLayout>
                  <c:x val="2.2222222222222251E-2"/>
                  <c:y val="-7.407407407407407E-2"/>
                </c:manualLayout>
              </c:layout>
              <c:tx>
                <c:rich>
                  <a:bodyPr/>
                  <a:lstStyle/>
                  <a:p>
                    <a:r>
                      <a:rPr lang="sr-Latn-CS" sz="2800" b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rPr>
                      <a:t>826</a:t>
                    </a:r>
                    <a:r>
                      <a:rPr lang="sr-Latn-CS" sz="1200" b="1" dirty="0" smtClean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</a:rPr>
                      <a:t> </a:t>
                    </a:r>
                    <a:endParaRPr lang="en-US" sz="1200" b="1" dirty="0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</a:endParaRPr>
                  </a:p>
                </c:rich>
              </c:tx>
              <c:showVal val="1"/>
            </c:dLbl>
            <c:dLbl>
              <c:idx val="1"/>
              <c:layout>
                <c:manualLayout>
                  <c:x val="4.4444444444444502E-2"/>
                  <c:y val="-6.4814814814814908E-2"/>
                </c:manualLayout>
              </c:layout>
              <c:tx>
                <c:rich>
                  <a:bodyPr/>
                  <a:lstStyle/>
                  <a:p>
                    <a:r>
                      <a:rPr lang="sr-Latn-CS" sz="2800" b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rPr>
                      <a:t>444</a:t>
                    </a:r>
                    <a:endParaRPr lang="en-US" sz="1100" b="1" dirty="0">
                      <a:solidFill>
                        <a:schemeClr val="accent1"/>
                      </a:solidFill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elete val="1"/>
            <c:txPr>
              <a:bodyPr/>
              <a:lstStyle/>
              <a:p>
                <a:pPr>
                  <a:defRPr sz="2800" b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en-US"/>
              </a:p>
            </c:txPr>
          </c:dLbls>
          <c:cat>
            <c:strRef>
              <c:f>Sheet1!$C$56:$C$57</c:f>
              <c:strCache>
                <c:ptCount val="2"/>
                <c:pt idx="0">
                  <c:v>III</c:v>
                </c:pt>
                <c:pt idx="1">
                  <c:v>IV</c:v>
                </c:pt>
              </c:strCache>
            </c:strRef>
          </c:cat>
          <c:val>
            <c:numRef>
              <c:f>Sheet1!$D$56:$D$57</c:f>
              <c:numCache>
                <c:formatCode>General</c:formatCode>
                <c:ptCount val="2"/>
                <c:pt idx="0">
                  <c:v>826</c:v>
                </c:pt>
                <c:pt idx="1">
                  <c:v>444</c:v>
                </c:pt>
              </c:numCache>
            </c:numRef>
          </c:val>
        </c:ser>
        <c:shape val="box"/>
        <c:axId val="143743232"/>
        <c:axId val="143757312"/>
        <c:axId val="0"/>
      </c:bar3DChart>
      <c:catAx>
        <c:axId val="143743232"/>
        <c:scaling>
          <c:orientation val="minMax"/>
        </c:scaling>
        <c:axPos val="b"/>
        <c:tickLblPos val="nextTo"/>
        <c:txPr>
          <a:bodyPr/>
          <a:lstStyle/>
          <a:p>
            <a:pPr>
              <a:defRPr sz="2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pPr>
            <a:endParaRPr lang="en-US"/>
          </a:p>
        </c:txPr>
        <c:crossAx val="143757312"/>
        <c:crosses val="autoZero"/>
        <c:auto val="1"/>
        <c:lblAlgn val="ctr"/>
        <c:lblOffset val="100"/>
      </c:catAx>
      <c:valAx>
        <c:axId val="143757312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2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pPr>
            <a:endParaRPr lang="en-US"/>
          </a:p>
        </c:txPr>
        <c:crossAx val="143743232"/>
        <c:crosses val="autoZero"/>
        <c:crossBetween val="between"/>
      </c:valAx>
      <c:spPr>
        <a:solidFill>
          <a:schemeClr val="tx2">
            <a:lumMod val="25000"/>
          </a:schemeClr>
        </a:solidFill>
        <a:effectLst>
          <a:glow rad="228600">
            <a:schemeClr val="accent3">
              <a:satMod val="175000"/>
              <a:alpha val="40000"/>
            </a:schemeClr>
          </a:glow>
        </a:effectLst>
      </c:spPr>
    </c:plotArea>
    <c:plotVisOnly val="1"/>
  </c:chart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A5521-328E-4A82-9144-21BC81CA1DC2}" type="datetimeFigureOut">
              <a:rPr lang="en-US" smtClean="0"/>
              <a:pPr/>
              <a:t>1/15/2022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78AD7-243B-43B6-8E42-EB1B2A7A84D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A5521-328E-4A82-9144-21BC81CA1DC2}" type="datetimeFigureOut">
              <a:rPr lang="en-US" smtClean="0"/>
              <a:pPr/>
              <a:t>1/15/2022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78AD7-243B-43B6-8E42-EB1B2A7A84D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A5521-328E-4A82-9144-21BC81CA1DC2}" type="datetimeFigureOut">
              <a:rPr lang="en-US" smtClean="0"/>
              <a:pPr/>
              <a:t>1/15/2022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78AD7-243B-43B6-8E42-EB1B2A7A84D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A5521-328E-4A82-9144-21BC81CA1DC2}" type="datetimeFigureOut">
              <a:rPr lang="en-US" smtClean="0"/>
              <a:pPr/>
              <a:t>1/15/2022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78AD7-243B-43B6-8E42-EB1B2A7A84D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A5521-328E-4A82-9144-21BC81CA1DC2}" type="datetimeFigureOut">
              <a:rPr lang="en-US" smtClean="0"/>
              <a:pPr/>
              <a:t>1/15/2022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78AD7-243B-43B6-8E42-EB1B2A7A84D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A5521-328E-4A82-9144-21BC81CA1DC2}" type="datetimeFigureOut">
              <a:rPr lang="en-US" smtClean="0"/>
              <a:pPr/>
              <a:t>1/15/2022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78AD7-243B-43B6-8E42-EB1B2A7A84D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A5521-328E-4A82-9144-21BC81CA1DC2}" type="datetimeFigureOut">
              <a:rPr lang="en-US" smtClean="0"/>
              <a:pPr/>
              <a:t>1/15/2022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78AD7-243B-43B6-8E42-EB1B2A7A84D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A5521-328E-4A82-9144-21BC81CA1DC2}" type="datetimeFigureOut">
              <a:rPr lang="en-US" smtClean="0"/>
              <a:pPr/>
              <a:t>1/15/2022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78AD7-243B-43B6-8E42-EB1B2A7A84D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A5521-328E-4A82-9144-21BC81CA1DC2}" type="datetimeFigureOut">
              <a:rPr lang="en-US" smtClean="0"/>
              <a:pPr/>
              <a:t>1/15/2022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36F78AD7-243B-43B6-8E42-EB1B2A7A84D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A5521-328E-4A82-9144-21BC81CA1DC2}" type="datetimeFigureOut">
              <a:rPr lang="en-US" smtClean="0"/>
              <a:pPr/>
              <a:t>1/15/2022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78AD7-243B-43B6-8E42-EB1B2A7A84D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A5521-328E-4A82-9144-21BC81CA1DC2}" type="datetimeFigureOut">
              <a:rPr lang="en-US" smtClean="0"/>
              <a:pPr/>
              <a:t>1/15/2022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78AD7-243B-43B6-8E42-EB1B2A7A84D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0BA5521-328E-4A82-9144-21BC81CA1DC2}" type="datetimeFigureOut">
              <a:rPr lang="en-US" smtClean="0"/>
              <a:pPr/>
              <a:t>1/15/2022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6F78AD7-243B-43B6-8E42-EB1B2A7A84DF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slide" Target="slide11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57200" y="1676400"/>
            <a:ext cx="82296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ODREĐIVANJE PERIODA DO PROGRESIJE  BOLESTI  KOD   PACIJENTKINJA  SA  LOKALNO  UZNAPREDOVALIM   I   METASTATSKIM  KARCINOMOM  JAJNIKA   NAKON  PRVE  LINIJE  SISTEMSKE  TERAPIJE</a:t>
            </a:r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914400"/>
            <a:ext cx="82296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sr-Latn-C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CS" sz="2800" dirty="0" smtClean="0">
                <a:latin typeface="Times New Roman" pitchFamily="18" charset="0"/>
                <a:cs typeface="Times New Roman" pitchFamily="18" charset="0"/>
              </a:rPr>
              <a:t>Karcinom jajnika p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eti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je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najčešći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uzrok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smrti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od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karcinoma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kod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žena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u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zapadnom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svijetu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najsmrtonosniji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je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ginekološki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karcinom</a:t>
            </a:r>
            <a:r>
              <a:rPr lang="sr-Latn-C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7200" y="3352800"/>
            <a:ext cx="82296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buFont typeface="Arial" pitchFamily="34" charset="0"/>
              <a:buChar char="•"/>
            </a:pPr>
            <a:r>
              <a:rPr lang="sr-Latn-CS" sz="2800" dirty="0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Epitelni</a:t>
            </a:r>
            <a:r>
              <a:rPr lang="en-US" sz="2800" dirty="0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tumori</a:t>
            </a:r>
            <a:r>
              <a:rPr lang="sr-Latn-CS" sz="2800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jajnika</a:t>
            </a:r>
            <a:r>
              <a:rPr lang="sr-Latn-CS" sz="2800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prema</a:t>
            </a:r>
            <a:r>
              <a:rPr lang="en-US" sz="2800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tipu</a:t>
            </a:r>
            <a:r>
              <a:rPr lang="en-US" sz="2800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ćelija</a:t>
            </a:r>
            <a:r>
              <a:rPr lang="sr-Latn-CS" sz="2800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klasifikuju</a:t>
            </a:r>
            <a:r>
              <a:rPr lang="en-US" sz="2800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CS" sz="2800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 se </a:t>
            </a:r>
            <a:r>
              <a:rPr lang="en-US" sz="2800" dirty="0" err="1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na</a:t>
            </a:r>
            <a:r>
              <a:rPr lang="en-US" sz="2800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serozne</a:t>
            </a:r>
            <a:r>
              <a:rPr lang="en-US" sz="2800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mucinozne</a:t>
            </a:r>
            <a:r>
              <a:rPr lang="en-US" sz="2800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endometrioidne</a:t>
            </a:r>
            <a:r>
              <a:rPr lang="en-US" sz="2800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bistroćelijske</a:t>
            </a:r>
            <a:r>
              <a:rPr lang="en-US" sz="2800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prelazne</a:t>
            </a:r>
            <a:r>
              <a:rPr lang="en-US" sz="2800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800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skvamozne</a:t>
            </a:r>
            <a:r>
              <a:rPr lang="en-US" sz="2800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tumore</a:t>
            </a:r>
            <a:r>
              <a:rPr lang="sr-Latn-CS" sz="2800" dirty="0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1000" y="914400"/>
            <a:ext cx="83058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Cilj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rada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je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odrediti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vrijeme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do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progresije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bolesti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kod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pacijentinja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lokalno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uznapredovalom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bolešću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stadijum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III) u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odnosu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pacijent</a:t>
            </a:r>
            <a:r>
              <a:rPr lang="sr-Latn-CS" sz="2800" dirty="0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inje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koje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u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trenutku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postavljanja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dijagnoze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imale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prisutne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metastaze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stadijum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IV).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81000" y="914400"/>
            <a:ext cx="83058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sr-Latn-C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CS" sz="2800" dirty="0" smtClean="0">
                <a:latin typeface="Times New Roman" pitchFamily="18" charset="0"/>
                <a:cs typeface="Times New Roman" pitchFamily="18" charset="0"/>
              </a:rPr>
              <a:t>Dijagnoza: PH nalaz, MR, CT, markeri.</a:t>
            </a:r>
          </a:p>
          <a:p>
            <a:endParaRPr lang="sr-Latn-CS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sr-Latn-CS" sz="2800" dirty="0" smtClean="0">
                <a:latin typeface="Times New Roman" pitchFamily="18" charset="0"/>
                <a:cs typeface="Times New Roman" pitchFamily="18" charset="0"/>
              </a:rPr>
              <a:t> Prva linija sistemske hemioterapije : </a:t>
            </a:r>
            <a:r>
              <a:rPr lang="sr-Latn-CS" sz="2800" dirty="0" smtClean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Taxol/carboplatin uz bevacizumab (6 cy)</a:t>
            </a:r>
            <a:r>
              <a:rPr lang="sr-Latn-CS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sr-Latn-CS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sr-Latn-CS" sz="2800" dirty="0" smtClean="0">
                <a:latin typeface="Times New Roman" pitchFamily="18" charset="0"/>
                <a:cs typeface="Times New Roman" pitchFamily="18" charset="0"/>
              </a:rPr>
              <a:t> Terapija odrzavanja:  Bevacizumab (do ukupno dvije godine)</a:t>
            </a:r>
          </a:p>
          <a:p>
            <a:pPr>
              <a:buFont typeface="Arial" pitchFamily="34" charset="0"/>
              <a:buChar char="•"/>
            </a:pPr>
            <a:endParaRPr lang="sr-Latn-CS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sr-Latn-CS" sz="2800" dirty="0" smtClean="0">
                <a:latin typeface="Times New Roman" pitchFamily="18" charset="0"/>
                <a:cs typeface="Times New Roman" pitchFamily="18" charset="0"/>
              </a:rPr>
              <a:t> Praćenje: klinički, laboratorijski, radiološki</a:t>
            </a:r>
          </a:p>
          <a:p>
            <a:r>
              <a:rPr lang="sr-Latn-CS" sz="2800" dirty="0" smtClean="0">
                <a:latin typeface="Times New Roman" pitchFamily="18" charset="0"/>
                <a:cs typeface="Times New Roman" pitchFamily="18" charset="0"/>
              </a:rPr>
              <a:t>(na 8 i 12 nedelja).</a:t>
            </a:r>
          </a:p>
          <a:p>
            <a:pPr>
              <a:buFont typeface="Arial" pitchFamily="34" charset="0"/>
              <a:buChar char="•"/>
            </a:pPr>
            <a:endParaRPr lang="sr-Latn-CS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7200" y="4267200"/>
            <a:ext cx="822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1000" y="990600"/>
            <a:ext cx="8305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sr-Latn-CS" sz="2800" dirty="0" smtClean="0">
                <a:latin typeface="Times New Roman" pitchFamily="18" charset="0"/>
                <a:cs typeface="Times New Roman" pitchFamily="18" charset="0"/>
              </a:rPr>
              <a:t> Multidisciplinarni pristup </a:t>
            </a:r>
          </a:p>
          <a:p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57200" y="2209800"/>
            <a:ext cx="82296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sr-Latn-C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Savremeno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onkološko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liječenje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u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kom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slučaju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ne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obuhvata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zbrinjavanje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samo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organskih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poremećaja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već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je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potreban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sveobuhvatan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pristup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u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smislu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zbrinjavanja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psiholoških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socijalnih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duhovnih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potreba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pacijenta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kao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poboljšanja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kvaliteta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života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57200" y="990600"/>
            <a:ext cx="82296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sr-Latn-CS" sz="2800" dirty="0" smtClean="0">
                <a:latin typeface="Times New Roman" pitchFamily="18" charset="0"/>
                <a:cs typeface="Times New Roman" pitchFamily="18" charset="0"/>
              </a:rPr>
              <a:t> Kriterijumi za uključenje u studiju: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patohistološki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potvrđen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epitelni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karcinom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jajnika</a:t>
            </a:r>
            <a:r>
              <a:rPr lang="sr-Latn-C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adekvatno</a:t>
            </a:r>
            <a:r>
              <a:rPr lang="sr-Latn-CS" sz="2800" dirty="0" smtClean="0">
                <a:latin typeface="Times New Roman" pitchFamily="18" charset="0"/>
                <a:cs typeface="Times New Roman" pitchFamily="18" charset="0"/>
              </a:rPr>
              <a:t> urađeno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stadiranje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bolesti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sr-Latn-CS" sz="2800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novu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patohistološkog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nalaza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MR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abdomena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male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karlice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CT</a:t>
            </a:r>
            <a:r>
              <a:rPr lang="sr-Latn-C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grudnog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koša</a:t>
            </a:r>
            <a:r>
              <a:rPr lang="sr-Latn-C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CS" sz="2800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nicijaln</a:t>
            </a:r>
            <a:r>
              <a:rPr lang="sr-Latn-CS" sz="2800" dirty="0" smtClean="0">
                <a:latin typeface="Times New Roman" pitchFamily="18" charset="0"/>
                <a:cs typeface="Times New Roman" pitchFamily="18" charset="0"/>
              </a:rPr>
              <a:t>a vrijednost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tumorsk</a:t>
            </a:r>
            <a:r>
              <a:rPr lang="sr-Latn-CS" sz="2800" dirty="0" smtClean="0">
                <a:latin typeface="Times New Roman" pitchFamily="18" charset="0"/>
                <a:cs typeface="Times New Roman" pitchFamily="18" charset="0"/>
              </a:rPr>
              <a:t>og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marker</a:t>
            </a:r>
            <a:r>
              <a:rPr lang="sr-Latn-CS" sz="2800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CA 125</a:t>
            </a:r>
            <a:r>
              <a:rPr lang="sr-Latn-CS" sz="2800" dirty="0" smtClean="0">
                <a:latin typeface="Times New Roman" pitchFamily="18" charset="0"/>
                <a:cs typeface="Times New Roman" pitchFamily="18" charset="0"/>
              </a:rPr>
              <a:t>, stadijum III i IV bolesti, liječenje u UKC RS. </a:t>
            </a:r>
          </a:p>
          <a:p>
            <a:pPr>
              <a:buFont typeface="Arial" pitchFamily="34" charset="0"/>
              <a:buChar char="•"/>
            </a:pPr>
            <a:endParaRPr lang="sr-Latn-CS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sr-Latn-CS" sz="2800" dirty="0" smtClean="0">
                <a:latin typeface="Times New Roman" pitchFamily="18" charset="0"/>
                <a:cs typeface="Times New Roman" pitchFamily="18" charset="0"/>
              </a:rPr>
              <a:t> Isključujući kriterijumi: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liječen</a:t>
            </a:r>
            <a:r>
              <a:rPr lang="sr-Latn-CS" sz="2800" dirty="0" smtClean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j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e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sa</a:t>
            </a:r>
            <a:r>
              <a:rPr lang="en-US" sz="2800" dirty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više</a:t>
            </a:r>
            <a:r>
              <a:rPr lang="en-US" sz="2800" dirty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linija</a:t>
            </a:r>
            <a:r>
              <a:rPr lang="en-US" sz="2800" dirty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sistemske</a:t>
            </a:r>
            <a:r>
              <a:rPr lang="en-US" sz="2800" dirty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terapije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maloljetne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osobe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aktivno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krvarenje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dubok</a:t>
            </a:r>
            <a:r>
              <a:rPr lang="sr-Latn-CS" sz="28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vensk</a:t>
            </a:r>
            <a:r>
              <a:rPr lang="sr-Latn-CS" sz="28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tromboz</a:t>
            </a:r>
            <a:r>
              <a:rPr lang="sr-Latn-CS" sz="2800" dirty="0" smtClean="0">
                <a:latin typeface="Times New Roman" pitchFamily="18" charset="0"/>
                <a:cs typeface="Times New Roman" pitchFamily="18" charset="0"/>
              </a:rPr>
              <a:t>a.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/>
          <p:nvPr/>
        </p:nvGraphicFramePr>
        <p:xfrm>
          <a:off x="1524000" y="139700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Chart 2"/>
          <p:cNvGraphicFramePr/>
          <p:nvPr/>
        </p:nvGraphicFramePr>
        <p:xfrm>
          <a:off x="1371600" y="1143000"/>
          <a:ext cx="6324600" cy="4191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914400" y="5486400"/>
            <a:ext cx="7772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CS" sz="2400" dirty="0" smtClean="0">
                <a:latin typeface="Times New Roman" pitchFamily="18" charset="0"/>
                <a:cs typeface="Times New Roman" pitchFamily="18" charset="0"/>
              </a:rPr>
              <a:t>Slika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1.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Broj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pacijentkinja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stadijumima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bolesti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koje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uključene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u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studiju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914400"/>
            <a:ext cx="8153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sr-Latn-CS" sz="2800" dirty="0" smtClean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 Značaj porasta vrijednosti tumorskih markera tokom praćenja pacijentkinja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Chart 3"/>
          <p:cNvGraphicFramePr/>
          <p:nvPr/>
        </p:nvGraphicFramePr>
        <p:xfrm>
          <a:off x="457200" y="2209800"/>
          <a:ext cx="8382000" cy="31718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457200" y="5562600"/>
            <a:ext cx="838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Slika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CS" sz="24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sr-Latn-CS" sz="2400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rednje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vrijeme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do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porasta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tumorskih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markera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hart 2"/>
          <p:cNvGraphicFramePr/>
          <p:nvPr/>
        </p:nvGraphicFramePr>
        <p:xfrm>
          <a:off x="1143000" y="990600"/>
          <a:ext cx="7315200" cy="4114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143000" y="5181600"/>
            <a:ext cx="71628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Slika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CS" sz="24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Medijana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PFS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za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lokalno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uznaperedovali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metastatski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karcinom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jajnika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hart 2"/>
          <p:cNvGraphicFramePr/>
          <p:nvPr/>
        </p:nvGraphicFramePr>
        <p:xfrm>
          <a:off x="457200" y="1066800"/>
          <a:ext cx="8229600" cy="48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533400" y="5867400"/>
            <a:ext cx="80772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Slika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CS" sz="24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Medijana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PFS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za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stadijum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III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IV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karcinoma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jajnika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1066800"/>
            <a:ext cx="8229600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sr-Latn-CS" sz="2800" dirty="0" smtClean="0">
                <a:latin typeface="Times New Roman" pitchFamily="18" charset="0"/>
                <a:cs typeface="Times New Roman" pitchFamily="18" charset="0"/>
              </a:rPr>
              <a:t> S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ignifikatno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duža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medijana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PFS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kod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pacijent</a:t>
            </a:r>
            <a:r>
              <a:rPr lang="sr-Latn-CS" sz="2800" dirty="0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inja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stadijuma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III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bolesti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u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odnosu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pacijentkinje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stadijuma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IV. </a:t>
            </a:r>
            <a:endParaRPr lang="sr-Latn-CS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endParaRPr lang="sr-Latn-CS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sr-Latn-C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CS" sz="2800" dirty="0" smtClean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P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orast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tumorskih</a:t>
            </a:r>
            <a:r>
              <a:rPr lang="en-US" sz="2800" dirty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markera</a:t>
            </a:r>
            <a:r>
              <a:rPr lang="en-US" sz="2800" dirty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prethodi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progresiji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bolesti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u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direktnoj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je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vezi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stadijumom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bolesti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sr-Latn-CS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endParaRPr lang="sr-Latn-CS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sr-Latn-CS" sz="2800" dirty="0" smtClean="0">
                <a:latin typeface="Times New Roman" pitchFamily="18" charset="0"/>
                <a:cs typeface="Times New Roman" pitchFamily="18" charset="0"/>
              </a:rPr>
              <a:t> U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stadijum</a:t>
            </a:r>
            <a:r>
              <a:rPr lang="sr-Latn-CS" sz="2800" dirty="0" smtClean="0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IVA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IVB,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porast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tumorskih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markera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nastupio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je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znatno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ranije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u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odnosu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pacijentkinje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stadijuma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III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bolesti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8600" y="609600"/>
            <a:ext cx="8534400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sr-Latn-CS" sz="2800" dirty="0" smtClean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rv</a:t>
            </a:r>
            <a:r>
              <a:rPr lang="sr-Latn-CS" sz="28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CS" sz="2800" dirty="0" smtClean="0">
                <a:latin typeface="Times New Roman" pitchFamily="18" charset="0"/>
                <a:cs typeface="Times New Roman" pitchFamily="18" charset="0"/>
              </a:rPr>
              <a:t>studija koja je imala za cilj da odredi razliku u PFS između stadijuma III i IV.</a:t>
            </a:r>
          </a:p>
          <a:p>
            <a:endParaRPr lang="sr-Latn-CS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sr-Latn-CS" sz="2800" dirty="0" smtClean="0">
                <a:latin typeface="Times New Roman" pitchFamily="18" charset="0"/>
                <a:cs typeface="Times New Roman" pitchFamily="18" charset="0"/>
              </a:rPr>
              <a:t> PFS u studijama koje su imale druge ciljeve: </a:t>
            </a:r>
          </a:p>
          <a:p>
            <a:endParaRPr lang="sr-Latn-C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r>
              <a:rPr lang="sr-Latn-CS" sz="2800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Dvostruko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slijepa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placebo-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kontrolisana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studija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faze III N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Engl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J Med 2011;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365:2473-2483</a:t>
            </a:r>
            <a:r>
              <a:rPr lang="sr-Latn-CS" sz="2800" dirty="0" smtClean="0">
                <a:latin typeface="Times New Roman" pitchFamily="18" charset="0"/>
                <a:cs typeface="Times New Roman" pitchFamily="18" charset="0"/>
              </a:rPr>
              <a:t>. PFS je 14.1 mjesec.</a:t>
            </a:r>
          </a:p>
          <a:p>
            <a:pPr marL="342900" indent="-342900"/>
            <a:r>
              <a:rPr lang="sr-Latn-CS" sz="280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sr-Latn-CS" sz="2800" dirty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andomizovan</a:t>
            </a:r>
            <a:r>
              <a:rPr lang="sr-Latn-CS" sz="28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dvostruko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slijep</a:t>
            </a:r>
            <a:r>
              <a:rPr lang="sr-Latn-CS" sz="2800" dirty="0" smtClean="0">
                <a:latin typeface="Times New Roman" pitchFamily="18" charset="0"/>
                <a:cs typeface="Times New Roman" pitchFamily="18" charset="0"/>
              </a:rPr>
              <a:t>a,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placebo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kontrolisan</a:t>
            </a:r>
            <a:r>
              <a:rPr lang="sr-Latn-CS" sz="28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studije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faze III (NORA). </a:t>
            </a:r>
            <a:r>
              <a:rPr lang="sr-Latn-CS" sz="2800" dirty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užin</a:t>
            </a:r>
            <a:r>
              <a:rPr lang="sr-Latn-CS" sz="28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PFS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kod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pacijentkinja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koje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primale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terapiju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odražavanja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Niraparibom</a:t>
            </a:r>
            <a:r>
              <a:rPr lang="sr-Latn-CS" sz="2800" dirty="0" smtClean="0">
                <a:latin typeface="Times New Roman" pitchFamily="18" charset="0"/>
                <a:cs typeface="Times New Roman" pitchFamily="18" charset="0"/>
              </a:rPr>
              <a:t> je 18,3 mjeseca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a 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u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grupi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placebom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4.5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mjeseci</a:t>
            </a:r>
            <a:r>
              <a:rPr lang="sr-Latn-CS" sz="2800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57200" y="990600"/>
            <a:ext cx="82296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sr-Latn-CS" sz="2800" dirty="0" smtClean="0"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CS" sz="2800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tudij</a:t>
            </a:r>
            <a:r>
              <a:rPr lang="sr-Latn-CS" sz="28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faze III VELIA/GOG-3005,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uz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hemioterapiju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CS" sz="2800" dirty="0" err="1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axol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/CBDCA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dodat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je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Veliparib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a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potom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je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nastavljen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kao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terapija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održavanja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Kontrolna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grupa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primala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je placebo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uz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hemioterapiju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PFS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za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Veliparib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grupu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bio je 23.5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mjeseci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a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za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placebo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grupu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17,3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mjeseca</a:t>
            </a:r>
            <a:r>
              <a:rPr lang="sr-Latn-CS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/>
            <a:endParaRPr lang="sr-Latn-C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r>
              <a:rPr lang="sr-Latn-CS" sz="2800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Opservaciona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prospektivna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NIMES-ROC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studija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faze IV (NCT02825420)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procijenila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je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trabektedin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plus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pegilirani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liposomalni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doksorubicin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(PLD).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Medijana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PFS bio je 9,46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mjeseci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.</a:t>
            </a:r>
          </a:p>
          <a:p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57200" y="1143000"/>
            <a:ext cx="8229600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CS" sz="2800" dirty="0" smtClean="0">
                <a:latin typeface="Times New Roman" pitchFamily="18" charset="0"/>
                <a:cs typeface="Times New Roman" pitchFamily="18" charset="0"/>
              </a:rPr>
              <a:t>Zaključak:</a:t>
            </a:r>
          </a:p>
          <a:p>
            <a:endParaRPr lang="sr-Latn-CS" sz="2800" dirty="0">
              <a:latin typeface="Times New Roman" pitchFamily="18" charset="0"/>
              <a:cs typeface="Times New Roman" pitchFamily="18" charset="0"/>
            </a:endParaRPr>
          </a:p>
          <a:p>
            <a:pPr marL="342900" lvl="0" indent="-342900">
              <a:buAutoNum type="arabicPeriod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Medijana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PFS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za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stadijum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III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karcinoma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jajnika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je 826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mjeseci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sr-Latn-C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lvl="0" indent="-342900">
              <a:buAutoNum type="arabicPeriod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Medijana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PFS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za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stadijum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IV carcinoma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jajnika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je 444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mjeseca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sr-Latn-C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lvl="0" indent="-342900">
              <a:buAutoNum type="arabicPeriod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Vrijeme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do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progresije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bolesti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znatno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je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duže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kod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pacijentkinja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koje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u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stadijum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III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bolesti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sr-Latn-C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lvl="0" indent="-342900">
              <a:buAutoNum type="arabicPeriod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Poželjno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je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doći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do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saznanja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koje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pacijen</a:t>
            </a:r>
            <a:r>
              <a:rPr lang="sr-Latn-CS" sz="2800" dirty="0" smtClean="0">
                <a:latin typeface="Times New Roman" pitchFamily="18" charset="0"/>
                <a:cs typeface="Times New Roman" pitchFamily="18" charset="0"/>
              </a:rPr>
              <a:t>tk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inje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će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imati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najveću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korist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od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terapije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održavanja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Bevacizumabom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je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porast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tumorskih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markera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dovoljan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razlog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za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promjenu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modaliteta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liječenja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3400" y="2514600"/>
            <a:ext cx="8229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CS" sz="3200" dirty="0" smtClean="0">
                <a:latin typeface="Times New Roman" pitchFamily="18" charset="0"/>
                <a:cs typeface="Times New Roman" pitchFamily="18" charset="0"/>
              </a:rPr>
              <a:t>Hvala </a:t>
            </a:r>
            <a:r>
              <a:rPr lang="sr-Latn-CS" sz="3200" dirty="0" smtClean="0">
                <a:latin typeface="Times New Roman" pitchFamily="18" charset="0"/>
                <a:cs typeface="Times New Roman" pitchFamily="18" charset="0"/>
              </a:rPr>
              <a:t>na pažnji!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113</TotalTime>
  <Words>657</Words>
  <Application>Microsoft Office PowerPoint</Application>
  <PresentationFormat>On-screen Show (4:3)</PresentationFormat>
  <Paragraphs>53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Flow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WIN7</dc:creator>
  <cp:lastModifiedBy>WIN7</cp:lastModifiedBy>
  <cp:revision>13</cp:revision>
  <dcterms:created xsi:type="dcterms:W3CDTF">2022-01-15T14:23:50Z</dcterms:created>
  <dcterms:modified xsi:type="dcterms:W3CDTF">2022-01-15T16:36:09Z</dcterms:modified>
</cp:coreProperties>
</file>