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ASA  klasifikacija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</c:spPr>
          </c:dPt>
          <c:cat>
            <c:strRef>
              <c:f>Sheet1!$A$2:$A$5</c:f>
              <c:strCache>
                <c:ptCount val="4"/>
                <c:pt idx="0">
                  <c:v> ASA I   12%</c:v>
                </c:pt>
                <c:pt idx="1">
                  <c:v>ASA II   24%</c:v>
                </c:pt>
                <c:pt idx="2">
                  <c:v>ASA III  56%</c:v>
                </c:pt>
                <c:pt idx="3">
                  <c:v>ASA IV   8%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24</c:v>
                </c:pt>
                <c:pt idx="2">
                  <c:v>56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40825984"/>
        <c:axId val="42723584"/>
      </c:barChart>
      <c:catAx>
        <c:axId val="408259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tr-TR"/>
          </a:p>
        </c:txPr>
        <c:crossAx val="42723584"/>
        <c:crosses val="autoZero"/>
        <c:auto val="1"/>
        <c:lblAlgn val="ctr"/>
        <c:lblOffset val="100"/>
        <c:noMultiLvlLbl val="0"/>
      </c:catAx>
      <c:valAx>
        <c:axId val="427235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82598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396334470312859"/>
          <c:y val="0.17637820051039249"/>
          <c:w val="0.50251885328514023"/>
          <c:h val="0.571885114011098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Vrste anaestezije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Sheet1!$A$2:$A$4</c:f>
              <c:strCache>
                <c:ptCount val="3"/>
                <c:pt idx="0">
                  <c:v>Lokalna          8%</c:v>
                </c:pt>
                <c:pt idx="1">
                  <c:v>Opšta            76%</c:v>
                </c:pt>
                <c:pt idx="2">
                  <c:v>Spinalna       16%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</c:v>
                </c:pt>
                <c:pt idx="1">
                  <c:v>76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72601984"/>
        <c:axId val="72603904"/>
      </c:barChart>
      <c:catAx>
        <c:axId val="726019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0"/>
            </a:pPr>
            <a:endParaRPr lang="tr-TR"/>
          </a:p>
        </c:txPr>
        <c:crossAx val="72603904"/>
        <c:crosses val="autoZero"/>
        <c:auto val="1"/>
        <c:lblAlgn val="ctr"/>
        <c:lblOffset val="100"/>
        <c:noMultiLvlLbl val="0"/>
      </c:catAx>
      <c:valAx>
        <c:axId val="72603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260198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b="0"/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994522236444588E-2"/>
          <c:y val="7.7966337073658479E-2"/>
          <c:w val="0.54485107465015148"/>
          <c:h val="0.74769261748694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Terapija prije operacije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Sheet1!$A$2:$A$3</c:f>
              <c:strCache>
                <c:ptCount val="2"/>
                <c:pt idx="0">
                  <c:v>Elektivni operativni zahvat 84,22%</c:v>
                </c:pt>
                <c:pt idx="1">
                  <c:v>Hitni operativni zahvat 15,78%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 formatCode="0%">
                  <c:v>0.84219999999999995</c:v>
                </c:pt>
                <c:pt idx="1">
                  <c:v>0.1578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8055040"/>
        <c:axId val="138065024"/>
      </c:barChart>
      <c:catAx>
        <c:axId val="138055040"/>
        <c:scaling>
          <c:orientation val="minMax"/>
        </c:scaling>
        <c:delete val="0"/>
        <c:axPos val="b"/>
        <c:majorTickMark val="out"/>
        <c:minorTickMark val="none"/>
        <c:tickLblPos val="nextTo"/>
        <c:crossAx val="138065024"/>
        <c:crosses val="autoZero"/>
        <c:auto val="1"/>
        <c:lblAlgn val="ctr"/>
        <c:lblOffset val="100"/>
        <c:noMultiLvlLbl val="0"/>
      </c:catAx>
      <c:valAx>
        <c:axId val="138065024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380550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453911271744161E-2"/>
          <c:y val="0.15672462253429661"/>
          <c:w val="0.56896668209288159"/>
          <c:h val="0.57262612630895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Terapija nakon operacije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accent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solidFill>
                  <a:schemeClr val="accent1"/>
                </a:solidFill>
              </a:ln>
            </c:spPr>
          </c:dPt>
          <c:cat>
            <c:strRef>
              <c:f>Sheet1!$A$2:$A$4</c:f>
              <c:strCache>
                <c:ptCount val="3"/>
                <c:pt idx="0">
                  <c:v>Analgin 76,3%</c:v>
                </c:pt>
                <c:pt idx="1">
                  <c:v>Trodon,Reglan 10,50%</c:v>
                </c:pt>
                <c:pt idx="2">
                  <c:v>Ibrufen,Morfin,Fentanil 13,10%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76.3</c:v>
                </c:pt>
                <c:pt idx="1">
                  <c:v>10.5</c:v>
                </c:pt>
                <c:pt idx="2">
                  <c:v>13.1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0805248"/>
        <c:axId val="128476288"/>
      </c:barChart>
      <c:catAx>
        <c:axId val="100805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 baseline="0"/>
            </a:pPr>
            <a:endParaRPr lang="tr-TR"/>
          </a:p>
        </c:txPr>
        <c:crossAx val="128476288"/>
        <c:crosses val="autoZero"/>
        <c:auto val="0"/>
        <c:lblAlgn val="ctr"/>
        <c:lblOffset val="100"/>
        <c:noMultiLvlLbl val="0"/>
      </c:catAx>
      <c:valAx>
        <c:axId val="1284762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08052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56E1846-70F4-4287-97EE-EEE038DA5E6D}" type="datetimeFigureOut">
              <a:rPr lang="tr-TR" smtClean="0"/>
              <a:t>20.04.2022</a:t>
            </a:fld>
            <a:endParaRPr lang="tr-T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D03DB0F-0ED4-429C-A232-6053908797E0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1440159"/>
          </a:xfrm>
        </p:spPr>
        <p:txBody>
          <a:bodyPr>
            <a:normAutofit/>
          </a:bodyPr>
          <a:lstStyle/>
          <a:p>
            <a:pPr algn="ctr"/>
            <a:r>
              <a:rPr lang="bs-Latn-BA" sz="3200" dirty="0" smtClean="0">
                <a:latin typeface="Times New Roman" pitchFamily="18" charset="0"/>
                <a:cs typeface="Times New Roman" pitchFamily="18" charset="0"/>
              </a:rPr>
              <a:t>POSTOPERATIVNA </a:t>
            </a:r>
            <a:r>
              <a:rPr lang="bs-Latn-BA" sz="3200" dirty="0" smtClean="0">
                <a:latin typeface="Times New Roman" pitchFamily="18" charset="0"/>
                <a:cs typeface="Times New Roman" pitchFamily="18" charset="0"/>
              </a:rPr>
              <a:t>TERAPIJA </a:t>
            </a:r>
            <a:r>
              <a:rPr lang="bs-Latn-BA" sz="3200" dirty="0" smtClean="0">
                <a:latin typeface="Times New Roman" pitchFamily="18" charset="0"/>
                <a:cs typeface="Times New Roman" pitchFamily="18" charset="0"/>
              </a:rPr>
              <a:t>BOLA</a:t>
            </a:r>
            <a:br>
              <a:rPr lang="bs-Latn-B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s-Latn-BA" sz="2800" b="0" dirty="0" smtClean="0">
                <a:latin typeface="Times New Roman" pitchFamily="18" charset="0"/>
                <a:cs typeface="Times New Roman" pitchFamily="18" charset="0"/>
              </a:rPr>
              <a:t>Seminarski rad</a:t>
            </a:r>
            <a:endParaRPr lang="tr-TR" sz="2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3792" y="5629238"/>
            <a:ext cx="7772400" cy="1199704"/>
          </a:xfrm>
        </p:spPr>
        <p:txBody>
          <a:bodyPr/>
          <a:lstStyle/>
          <a:p>
            <a:endParaRPr lang="bs-Latn-BA" dirty="0" smtClean="0"/>
          </a:p>
          <a:p>
            <a:pPr algn="ctr"/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AZRA PIRIĆ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620688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Medicinski fakultet Banja luka 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Treći ciklus studija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14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052736"/>
            <a:ext cx="835292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Svjetsko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udruženje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istraživanje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engl.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InternationalAssociation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theStudy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of Pain – IASP)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definiše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neugodan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emocionalni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osjetni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doživljaj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usko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povezan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stvarnim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potencijalnim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oštećenjem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tkiv</a:t>
            </a:r>
            <a:r>
              <a:rPr lang="en-US" sz="2400" dirty="0" err="1"/>
              <a:t>a</a:t>
            </a:r>
            <a:r>
              <a:rPr lang="en-US" dirty="0"/>
              <a:t> </a:t>
            </a:r>
            <a:endParaRPr lang="bs-Latn-BA" dirty="0" smtClean="0"/>
          </a:p>
          <a:p>
            <a:endParaRPr lang="bs-Latn-BA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Bol prema trajanju se dijeli na akutnu i hroničnu</a:t>
            </a: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Prema etiologiji na malignu i nemalignu</a:t>
            </a: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patofiziološkom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mehanizmu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nastanka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nociceptivnu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somatska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visceralna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neuropatsku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bol.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8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703526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Američko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društvo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anesteziologa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(The American Society of Anesthesiologists-ASA)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definisalo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akutni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postoperativni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prisutan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hirurškog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pacijenta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poslije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procedure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(trauma procedurom, posljedica komplikacija u vezi sa procedurom)</a:t>
            </a:r>
          </a:p>
          <a:p>
            <a:pPr marL="342900" indent="-342900">
              <a:buFont typeface="Arial" pitchFamily="34" charset="0"/>
              <a:buChar char="•"/>
            </a:pP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Hronična postoperativna bol (Macrae i Davies)</a:t>
            </a: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1.nastaje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hirurške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procedure</a:t>
            </a: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2.traje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najmanje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mjeseca</a:t>
            </a: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3.isključeni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ostali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uzroci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malignitet,infekcija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sl.)</a:t>
            </a:r>
            <a:endParaRPr lang="tr-T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4.isključena je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mogućnost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da se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nastavku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preoperativnog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  problema sa bolom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57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9004" y="836712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Smjernice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akutne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postoperativne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b="1" dirty="0" smtClean="0">
                <a:latin typeface="Times New Roman" pitchFamily="18" charset="0"/>
                <a:cs typeface="Times New Roman" pitchFamily="18" charset="0"/>
              </a:rPr>
              <a:t>(2012)</a:t>
            </a: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poboljšati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sigurnost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učinkovitost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perioperativnog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djelovanja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analgezije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smanjiti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rizik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štetnih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ishoda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održati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funkcionalne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sposobnosti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bolesnika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poboljšati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kvalitetu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unatoč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perioperativnom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  razdoblju.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5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48680"/>
            <a:ext cx="83529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može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postići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farmakološkim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nefarmakološkim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mjerama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Višemodalnom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analgezijom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znanom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„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balansirana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analgezija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“,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bolesniku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ordiniraju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više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analgetika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analgetska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postupka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Analgetici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mogu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podijeliti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skupine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bs-Latn-BA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neopioidni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analgetici</a:t>
            </a:r>
            <a:endParaRPr lang="bs-Latn-BA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b="1" dirty="0" smtClean="0">
                <a:latin typeface="Times New Roman" pitchFamily="18" charset="0"/>
                <a:cs typeface="Times New Roman" pitchFamily="18" charset="0"/>
              </a:rPr>
              <a:t>  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opioidni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analgetici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400" b="1" dirty="0" smtClean="0">
                <a:latin typeface="Times New Roman" pitchFamily="18" charset="0"/>
                <a:cs typeface="Times New Roman" pitchFamily="18" charset="0"/>
              </a:rPr>
              <a:t>  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koanalgetici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adjuvantni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analgetici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). 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36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764704"/>
            <a:ext cx="8784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CILJEVI</a:t>
            </a:r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Ciljevi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istraživanja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Istražiti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postoperativne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kardiovaskularnoj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hirurgiji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Medical Institute Bayer Tuzla.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  <a:p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Uporediti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postoperativne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kardiovaskularnoj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hirurgiji.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Medical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Instituta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Bayer Tuzla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smjernicama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bs-Latn-B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dirty="0" smtClean="0">
                <a:latin typeface="Times New Roman" pitchFamily="18" charset="0"/>
                <a:cs typeface="Times New Roman" pitchFamily="18" charset="0"/>
              </a:rPr>
              <a:t>    postoperativne terapije bola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50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20688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ISPITANICI I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bs-Latn-BA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8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Retrospektivno istraživanje provedeno u MIB Tuzla (JIT)</a:t>
            </a:r>
          </a:p>
          <a:p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Pacijenti podvrgnuti operativnom zahvatu tokom 2020 g.</a:t>
            </a:r>
          </a:p>
          <a:p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   (operacije na otvorenom srcu, hirurška </a:t>
            </a:r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revaskularizacija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   miokarda,operacija </a:t>
            </a:r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karotidnih arterija, 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vaskularne</a:t>
            </a:r>
          </a:p>
          <a:p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   operacije </a:t>
            </a:r>
            <a:r>
              <a:rPr lang="bs-Latn-BA" sz="2800" dirty="0">
                <a:latin typeface="Times New Roman" pitchFamily="18" charset="0"/>
                <a:cs typeface="Times New Roman" pitchFamily="18" charset="0"/>
              </a:rPr>
              <a:t>donjih ekstremiteta</a:t>
            </a:r>
            <a:r>
              <a:rPr lang="bs-Latn-BA" sz="2400" dirty="0">
                <a:latin typeface="Times New Roman" pitchFamily="18" charset="0"/>
                <a:cs typeface="Times New Roman" pitchFamily="18" charset="0"/>
              </a:rPr>
              <a:t>)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  <a:p>
            <a:endParaRPr lang="bs-Latn-BA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32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412776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bs-Latn-BA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bs-Latn-BA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Analizirala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vrste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anestezije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analgezije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tijekom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zahvata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kardiovaskularnoj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hirurgiji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perioperativni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postupci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uspoređeni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aktuelnim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smjernicama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postoperativnu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bol.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bs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tr-T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17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64096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Tabela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1. ASA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klasifikacija</a:t>
            </a:r>
            <a:endParaRPr lang="tr-TR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bs-Latn-BA" sz="2400" b="1" dirty="0" smtClean="0"/>
              <a:t>                                              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Grafikon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1. ASA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klasifikacija</a:t>
            </a:r>
            <a:endParaRPr lang="bs-Latn-BA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038267"/>
              </p:ext>
            </p:extLst>
          </p:nvPr>
        </p:nvGraphicFramePr>
        <p:xfrm>
          <a:off x="346069" y="1711201"/>
          <a:ext cx="3816424" cy="3296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05590"/>
                <a:gridCol w="555500"/>
                <a:gridCol w="755334"/>
              </a:tblGrid>
              <a:tr h="312033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ASA </a:t>
                      </a:r>
                      <a:r>
                        <a:rPr lang="en-US" sz="1200" dirty="0" err="1">
                          <a:effectLst/>
                        </a:rPr>
                        <a:t>klasifikacija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8566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zdravi</a:t>
                      </a:r>
                      <a:r>
                        <a:rPr lang="en-US" sz="1000" dirty="0">
                          <a:effectLst/>
                        </a:rPr>
                        <a:t>  (ASA I)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8566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sa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blagom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sistemskom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bolesti</a:t>
                      </a:r>
                      <a:r>
                        <a:rPr lang="en-US" sz="1000" dirty="0">
                          <a:effectLst/>
                        </a:rPr>
                        <a:t> (ASA II)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24%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8566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sa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teškom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sistemskom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bolesti</a:t>
                      </a:r>
                      <a:r>
                        <a:rPr lang="en-US" sz="1000" dirty="0">
                          <a:effectLst/>
                        </a:rPr>
                        <a:t> (ASA III)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56%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8566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 teškom sistemskom bolesti uz visok operativni   rizik (ASA IV)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585665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ukupno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857076432"/>
              </p:ext>
            </p:extLst>
          </p:nvPr>
        </p:nvGraphicFramePr>
        <p:xfrm>
          <a:off x="4548063" y="2348880"/>
          <a:ext cx="4416425" cy="2737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6077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9652" y="571119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Grafikon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Vrsta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anestezije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850584"/>
              </p:ext>
            </p:extLst>
          </p:nvPr>
        </p:nvGraphicFramePr>
        <p:xfrm>
          <a:off x="1468252" y="641201"/>
          <a:ext cx="4831940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7494"/>
                <a:gridCol w="675681"/>
                <a:gridCol w="1448765"/>
              </a:tblGrid>
              <a:tr h="274161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vrsta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anestezije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74161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lokalana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74161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opšta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190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76%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74161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spinalna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16%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74161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ukupno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39652" y="164540"/>
            <a:ext cx="28803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Tabela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2.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Vrsta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anestezije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520873736"/>
              </p:ext>
            </p:extLst>
          </p:nvPr>
        </p:nvGraphicFramePr>
        <p:xfrm>
          <a:off x="1439652" y="2420888"/>
          <a:ext cx="500455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8698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980728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Skale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verbalne</a:t>
            </a:r>
            <a:r>
              <a:rPr lang="bs-Latn-BA" sz="2000" b="1" dirty="0" smtClean="0">
                <a:latin typeface="Times New Roman" pitchFamily="18" charset="0"/>
                <a:cs typeface="Times New Roman" pitchFamily="18" charset="0"/>
              </a:rPr>
              <a:t> i numeričke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procjene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(verbal </a:t>
            </a:r>
            <a:r>
              <a:rPr lang="bs-Latn-BA" sz="2000" b="1" dirty="0" smtClean="0">
                <a:latin typeface="Times New Roman" pitchFamily="18" charset="0"/>
                <a:cs typeface="Times New Roman" pitchFamily="18" charset="0"/>
              </a:rPr>
              <a:t>and numeric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rating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scale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emir\Desktop\skala bo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684076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63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893895"/>
              </p:ext>
            </p:extLst>
          </p:nvPr>
        </p:nvGraphicFramePr>
        <p:xfrm>
          <a:off x="1081346" y="761311"/>
          <a:ext cx="4678680" cy="1515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9930"/>
                <a:gridCol w="1438275"/>
                <a:gridCol w="584835"/>
                <a:gridCol w="675640"/>
              </a:tblGrid>
              <a:tr h="378890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terapija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prije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operacije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8890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elektivni operativni zahvat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sa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premedikacijom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160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84,22%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8890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hitni operativni zahvat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bez premedikacije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15,78%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8890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ukupno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190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71600" y="168384"/>
            <a:ext cx="400879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s-Latn-BA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Tabela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3.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Terapija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prije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operacije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643863422"/>
              </p:ext>
            </p:extLst>
          </p:nvPr>
        </p:nvGraphicFramePr>
        <p:xfrm>
          <a:off x="1835696" y="2564904"/>
          <a:ext cx="6008732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2339752" y="5860197"/>
            <a:ext cx="44069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Grafikon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3.Terapija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prije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operacije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53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833566"/>
              </p:ext>
            </p:extLst>
          </p:nvPr>
        </p:nvGraphicFramePr>
        <p:xfrm>
          <a:off x="828355" y="764706"/>
          <a:ext cx="4319708" cy="1888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6561"/>
                <a:gridCol w="649653"/>
                <a:gridCol w="823494"/>
              </a:tblGrid>
              <a:tr h="377646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terapija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nakon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operacije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7646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analgin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145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76,35%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7646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trodon,reglan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10,50%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7646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ibuprofen,morfin,fentanil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13,1%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377646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ukupno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190</a:t>
                      </a:r>
                      <a:endParaRPr lang="tr-T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100%</a:t>
                      </a:r>
                      <a:endParaRPr lang="tr-T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79499" y="145177"/>
            <a:ext cx="39850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Tabela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4.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Terapija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nakon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operacije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824544219"/>
              </p:ext>
            </p:extLst>
          </p:nvPr>
        </p:nvGraphicFramePr>
        <p:xfrm>
          <a:off x="2019854" y="2564904"/>
          <a:ext cx="5792505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2611626" y="5733256"/>
            <a:ext cx="4337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Grafikon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Terapija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nakon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operacije</a:t>
            </a:r>
            <a:endParaRPr lang="tr-T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03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827" y="1009551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postoperativnog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podrazumjeva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multimodalni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multidisciplinarni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pristup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da bi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primjena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odgovarajućih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medikamenata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omogućila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adekvatno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liječenje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Izbor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dozu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analgetika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treba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prilagoditi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stanju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bolesnika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operativnom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zahvatu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prisustvu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drugih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oboljenja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bolnih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sindroma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operacije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upotrebi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opioida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svih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drugih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faktora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mogu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značaj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kupiranje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bola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bs-Latn-B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Terapija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bola ne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smije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zanemarena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postoperativnom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periodu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bolesnika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jedinici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intenzivnog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lečenja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koji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sedirani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zbog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potrebe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ventilatornom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potporom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tr-T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1466" y="547886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ZAKLJUČAK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0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117</TotalTime>
  <Words>630</Words>
  <Application>Microsoft Office PowerPoint</Application>
  <PresentationFormat>On-screen Show (4:3)</PresentationFormat>
  <Paragraphs>161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Concourse</vt:lpstr>
      <vt:lpstr>POSTOPERATIVNA TERAPIJA BOLA Seminarski rad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POSTOPERATIVNA TERAPIJA BOLA</dc:title>
  <dc:creator>emir</dc:creator>
  <cp:lastModifiedBy>emir</cp:lastModifiedBy>
  <cp:revision>25</cp:revision>
  <dcterms:created xsi:type="dcterms:W3CDTF">2022-04-19T19:57:07Z</dcterms:created>
  <dcterms:modified xsi:type="dcterms:W3CDTF">2022-04-20T20:22:55Z</dcterms:modified>
</cp:coreProperties>
</file>